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8" r:id="rId2"/>
    <p:sldId id="260" r:id="rId3"/>
    <p:sldId id="1144" r:id="rId4"/>
    <p:sldId id="1142" r:id="rId5"/>
    <p:sldId id="1143" r:id="rId6"/>
    <p:sldId id="274" r:id="rId7"/>
    <p:sldId id="259" r:id="rId8"/>
    <p:sldId id="263" r:id="rId9"/>
    <p:sldId id="266" r:id="rId10"/>
    <p:sldId id="275" r:id="rId11"/>
    <p:sldId id="267" r:id="rId12"/>
    <p:sldId id="276" r:id="rId13"/>
    <p:sldId id="277" r:id="rId14"/>
    <p:sldId id="278" r:id="rId15"/>
    <p:sldId id="279" r:id="rId16"/>
    <p:sldId id="281" r:id="rId17"/>
    <p:sldId id="268" r:id="rId18"/>
    <p:sldId id="282" r:id="rId19"/>
    <p:sldId id="283" r:id="rId20"/>
    <p:sldId id="284" r:id="rId21"/>
    <p:sldId id="412" r:id="rId22"/>
    <p:sldId id="405" r:id="rId23"/>
    <p:sldId id="285" r:id="rId24"/>
    <p:sldId id="404" r:id="rId25"/>
    <p:sldId id="407" r:id="rId26"/>
    <p:sldId id="269" r:id="rId27"/>
    <p:sldId id="408" r:id="rId28"/>
    <p:sldId id="410" r:id="rId29"/>
    <p:sldId id="406" r:id="rId30"/>
    <p:sldId id="1145" r:id="rId31"/>
    <p:sldId id="270" r:id="rId32"/>
  </p:sldIdLst>
  <p:sldSz cx="18288000" cy="10287000"/>
  <p:notesSz cx="6858000" cy="9144000"/>
  <p:embeddedFontLst>
    <p:embeddedFont>
      <p:font typeface="Barlow" panose="020B0604020202020204" charset="-18"/>
      <p:regular r:id="rId34"/>
    </p:embeddedFont>
    <p:embeddedFont>
      <p:font typeface="Barlow Bold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(MS)" panose="020B0604020202020204" charset="0"/>
      <p:regular r:id="rId40"/>
    </p:embeddedFont>
    <p:embeddedFont>
      <p:font typeface="Calibri (MS) Bold" panose="020B0604020202020204" charset="0"/>
      <p:regular r:id="rId41"/>
    </p:embeddedFont>
    <p:embeddedFont>
      <p:font typeface="Canva Sans" panose="020B0604020202020204" charset="0"/>
      <p:regular r:id="rId42"/>
    </p:embeddedFont>
    <p:embeddedFont>
      <p:font typeface="Canva Sans Bold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 Alliance consists of 9 higher education institutions and works closely together with 5 associated higher education institutions.</a:t>
            </a:r>
          </a:p>
          <a:p>
            <a:r>
              <a:rPr lang="en-US"/>
              <a:t>Demonstrate impact and geographical spread</a:t>
            </a:r>
          </a:p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The HEROES’ partners unique set of characteristics – or superpowers – ensure impact and sustainability,</a:t>
            </a:r>
          </a:p>
          <a:p>
            <a:r>
              <a:rPr lang="en-US" dirty="0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0357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 Alliance consists of 9 higher education institutions and works closely together with 5 associated higher education institutions.</a:t>
            </a:r>
          </a:p>
          <a:p>
            <a:r>
              <a:rPr lang="en-US"/>
              <a:t>Demonstrate impact and geographical spread</a:t>
            </a:r>
          </a:p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6546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06130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24953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91068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9530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 Alliance consists of 9 higher education institutions and works closely together with 5 associated higher education institutions.</a:t>
            </a:r>
          </a:p>
          <a:p>
            <a:r>
              <a:rPr lang="en-US"/>
              <a:t>Demonstrate impact and geographical spread</a:t>
            </a:r>
          </a:p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9034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5278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5202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1589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8725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HEROES’ partners unique set of characteristics – or superpowers – ensure impact and sustainability,</a:t>
            </a:r>
          </a:p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6680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The HEROES’ partners unique set of characteristics – or superpowers – ensure impact and sustainability,</a:t>
            </a:r>
          </a:p>
          <a:p>
            <a:r>
              <a:rPr lang="en-US" dirty="0"/>
              <a:t>10</a:t>
            </a:r>
            <a:endParaRPr lang="cs-CZ" dirty="0"/>
          </a:p>
          <a:p>
            <a:r>
              <a:rPr lang="cs-CZ" dirty="0"/>
              <a:t>Pozn: výstup bude </a:t>
            </a:r>
            <a:r>
              <a:rPr lang="cs-CZ" dirty="0" err="1"/>
              <a:t>document</a:t>
            </a:r>
            <a:r>
              <a:rPr lang="cs-CZ" dirty="0"/>
              <a:t> (cca 50 stran) – shrnutí – jaký přístup ke kvalitě má každá z univerzit, v čem jsme / nejsme kompatibilní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5078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1780" cy="19866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t-PT" sz="66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257120" y="2738340"/>
            <a:ext cx="15771780" cy="652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2126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pt-PT" sz="48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70B905B-58B5-46E8-8C99-AF7C03C0C9F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22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uni.cz/UK-11716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4euplus.eu/4EU-982.html?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4euplus.eu/4EU-982.html?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veikslėlis, kuriame yra tekstas, Šriftas, Grafika, baltas  Dirbtinio intelekto sugeneruotas turinys gali būti neteisingas."/>
          <p:cNvSpPr/>
          <p:nvPr/>
        </p:nvSpPr>
        <p:spPr>
          <a:xfrm>
            <a:off x="9144000" y="8851105"/>
            <a:ext cx="3371068" cy="682880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608626" y="1671643"/>
            <a:ext cx="11915650" cy="2427814"/>
          </a:xfrm>
          <a:custGeom>
            <a:avLst/>
            <a:gdLst/>
            <a:ahLst/>
            <a:cxnLst/>
            <a:rect l="l" t="t" r="r" b="b"/>
            <a:pathLst>
              <a:path w="11915650" h="2427814">
                <a:moveTo>
                  <a:pt x="0" y="0"/>
                </a:moveTo>
                <a:lnTo>
                  <a:pt x="11915649" y="0"/>
                </a:lnTo>
                <a:lnTo>
                  <a:pt x="11915649" y="2427813"/>
                </a:lnTo>
                <a:lnTo>
                  <a:pt x="0" y="24278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1554486" y="4585168"/>
            <a:ext cx="14607738" cy="1431161"/>
            <a:chOff x="0" y="0"/>
            <a:chExt cx="19476984" cy="19082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76985" cy="1908214"/>
            </a:xfrm>
            <a:custGeom>
              <a:avLst/>
              <a:gdLst/>
              <a:ahLst/>
              <a:cxnLst/>
              <a:rect l="l" t="t" r="r" b="b"/>
              <a:pathLst>
                <a:path w="19476985" h="1908214">
                  <a:moveTo>
                    <a:pt x="0" y="0"/>
                  </a:moveTo>
                  <a:lnTo>
                    <a:pt x="19476985" y="0"/>
                  </a:lnTo>
                  <a:lnTo>
                    <a:pt x="19476985" y="1908214"/>
                  </a:lnTo>
                  <a:lnTo>
                    <a:pt x="0" y="19082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19476984" cy="19844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560"/>
                </a:lnSpc>
              </a:pPr>
              <a:r>
                <a:rPr lang="en-US" sz="38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Higher Education for Resilience-Oriented and</a:t>
              </a:r>
            </a:p>
            <a:p>
              <a:pPr algn="l">
                <a:lnSpc>
                  <a:spcPts val="4560"/>
                </a:lnSpc>
              </a:pPr>
              <a:r>
                <a:rPr lang="en-US" sz="38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Empowered Societies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02060" y="8769980"/>
            <a:ext cx="8469000" cy="877162"/>
            <a:chOff x="0" y="0"/>
            <a:chExt cx="11292000" cy="11695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92000" cy="1169550"/>
            </a:xfrm>
            <a:custGeom>
              <a:avLst/>
              <a:gdLst/>
              <a:ahLst/>
              <a:cxnLst/>
              <a:rect l="l" t="t" r="r" b="b"/>
              <a:pathLst>
                <a:path w="11292000" h="1169550">
                  <a:moveTo>
                    <a:pt x="0" y="0"/>
                  </a:moveTo>
                  <a:lnTo>
                    <a:pt x="11292000" y="0"/>
                  </a:lnTo>
                  <a:lnTo>
                    <a:pt x="11292000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292000" cy="1207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Knowledge is power.</a:t>
              </a:r>
            </a:p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Resilience and innovation are superpowers.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642858" y="8707502"/>
            <a:ext cx="743835" cy="826483"/>
          </a:xfrm>
          <a:custGeom>
            <a:avLst/>
            <a:gdLst/>
            <a:ahLst/>
            <a:cxnLst/>
            <a:rect l="l" t="t" r="r" b="b"/>
            <a:pathLst>
              <a:path w="743835" h="826483">
                <a:moveTo>
                  <a:pt x="0" y="0"/>
                </a:moveTo>
                <a:lnTo>
                  <a:pt x="743836" y="0"/>
                </a:lnTo>
                <a:lnTo>
                  <a:pt x="743836" y="826484"/>
                </a:lnTo>
                <a:lnTo>
                  <a:pt x="0" y="8264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>
          <a:xfrm>
            <a:off x="15683449" y="8187273"/>
            <a:ext cx="2614076" cy="2118777"/>
          </a:xfrm>
          <a:custGeom>
            <a:avLst/>
            <a:gdLst/>
            <a:ahLst/>
            <a:cxnLst/>
            <a:rect l="l" t="t" r="r" b="b"/>
            <a:pathLst>
              <a:path w="2614076" h="2118777">
                <a:moveTo>
                  <a:pt x="0" y="0"/>
                </a:moveTo>
                <a:lnTo>
                  <a:pt x="2614076" y="0"/>
                </a:lnTo>
                <a:lnTo>
                  <a:pt x="2614076" y="2118777"/>
                </a:lnTo>
                <a:lnTo>
                  <a:pt x="0" y="21187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Freeform 12"/>
          <p:cNvSpPr/>
          <p:nvPr/>
        </p:nvSpPr>
        <p:spPr>
          <a:xfrm>
            <a:off x="13171614" y="8568049"/>
            <a:ext cx="1855289" cy="1357225"/>
          </a:xfrm>
          <a:custGeom>
            <a:avLst/>
            <a:gdLst/>
            <a:ahLst/>
            <a:cxnLst/>
            <a:rect l="l" t="t" r="r" b="b"/>
            <a:pathLst>
              <a:path w="1855289" h="1357225">
                <a:moveTo>
                  <a:pt x="0" y="0"/>
                </a:moveTo>
                <a:lnTo>
                  <a:pt x="1855289" y="0"/>
                </a:lnTo>
                <a:lnTo>
                  <a:pt x="1855289" y="1357225"/>
                </a:lnTo>
                <a:lnTo>
                  <a:pt x="0" y="1357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veikslėlis, kuriame yra simbolis, logotipas, Šriftas, dizainas  Dirbtinio intelekto sugeneruotas turinys gali būti neteisingas."/>
          <p:cNvSpPr/>
          <p:nvPr/>
        </p:nvSpPr>
        <p:spPr>
          <a:xfrm>
            <a:off x="16858696" y="8794648"/>
            <a:ext cx="1503801" cy="1492352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 descr="Paveikslėlis, kuriame yra kvadrato formos, rašas, ekrano kopija, pikselis  Dirbtinio intelekto sugeneruotas turinys gali būti neteisingas."/>
          <p:cNvSpPr/>
          <p:nvPr/>
        </p:nvSpPr>
        <p:spPr>
          <a:xfrm>
            <a:off x="-9524" y="8168223"/>
            <a:ext cx="2650932" cy="2147351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903172" y="2476500"/>
            <a:ext cx="14630400" cy="6063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1: HEROES řízení a koordinace projektu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2:  Společné řídící struktury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3: Společné studijní programy (EDUCATION4HEROES)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4: Vzdělání založené na výzvách (HEROES4REGIONS)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5: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Vědecko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výzkumný hub orientovaný na praxi (HEROES4REGIONS)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6: Celoživotní vzdělávání a zaměstnatelnost (HEROES4EVER)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7: Ekosystém a komunita HEROES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8: Inovativní služby pro podporu mobilit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9: Společný virtuální kampus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10: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Disseminace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, dopady a udržitelnost</a:t>
            </a:r>
            <a:endParaRPr lang="en-US" sz="36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1FBEEFB-6E52-48AD-BC0D-992365836F67}"/>
              </a:ext>
            </a:extLst>
          </p:cNvPr>
          <p:cNvSpPr txBox="1"/>
          <p:nvPr/>
        </p:nvSpPr>
        <p:spPr>
          <a:xfrm>
            <a:off x="762000" y="876300"/>
            <a:ext cx="16992600" cy="1007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cs-CZ" sz="6734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Work</a:t>
            </a: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cs-CZ" sz="6734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packages</a:t>
            </a: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/Pracovní balíčky HEROES (</a:t>
            </a:r>
            <a:r>
              <a:rPr lang="cs-CZ" sz="6734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WPs</a:t>
            </a: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)</a:t>
            </a:r>
            <a:endParaRPr lang="en-US" sz="6734" b="1" dirty="0">
              <a:solidFill>
                <a:srgbClr val="007C7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8C6C1A61-18D1-4BEF-8D9B-06B51F76B6FD}"/>
              </a:ext>
            </a:extLst>
          </p:cNvPr>
          <p:cNvGrpSpPr/>
          <p:nvPr/>
        </p:nvGrpSpPr>
        <p:grpSpPr>
          <a:xfrm>
            <a:off x="15533572" y="2120168"/>
            <a:ext cx="2828925" cy="8115300"/>
            <a:chOff x="0" y="0"/>
            <a:chExt cx="5984384" cy="137160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B94BB8-A947-4425-A536-C6BFA305675D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0DC022D1-65C6-4628-A4D2-44CD2CDE6C74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381000" y="538554"/>
            <a:ext cx="16992600" cy="405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 3: Společné studijní programy</a:t>
            </a:r>
          </a:p>
          <a:p>
            <a:pPr>
              <a:lnSpc>
                <a:spcPts val="8081"/>
              </a:lnSpc>
              <a:spcBef>
                <a:spcPct val="0"/>
              </a:spcBef>
            </a:pPr>
            <a:endParaRPr lang="cs-CZ" sz="4800" b="1" dirty="0">
              <a:solidFill>
                <a:srgbClr val="007C7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>
              <a:lnSpc>
                <a:spcPts val="8081"/>
              </a:lnSpc>
              <a:spcBef>
                <a:spcPct val="0"/>
              </a:spcBef>
            </a:pPr>
            <a:r>
              <a:rPr lang="cs-CZ" sz="4800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 </a:t>
            </a:r>
            <a:r>
              <a:rPr lang="cs-CZ" sz="4800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Lead</a:t>
            </a:r>
            <a:r>
              <a:rPr lang="cs-CZ" sz="4800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</a:t>
            </a:r>
          </a:p>
          <a:p>
            <a:pPr>
              <a:lnSpc>
                <a:spcPts val="8081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Seinajoki</a:t>
            </a:r>
            <a:r>
              <a:rPr lang="en-US" sz="4800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University of Applied Sciences</a:t>
            </a:r>
            <a:r>
              <a:rPr lang="cs-CZ" sz="4800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(Finsko)</a:t>
            </a:r>
            <a:endParaRPr lang="en-US" sz="4800" dirty="0">
              <a:solidFill>
                <a:srgbClr val="007C7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6743701"/>
            <a:ext cx="5038724" cy="3571874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5533572" y="190500"/>
            <a:ext cx="2828925" cy="100449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381000" y="538554"/>
            <a:ext cx="16992600" cy="198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 3: Společné studijní programy</a:t>
            </a:r>
          </a:p>
          <a:p>
            <a:pPr>
              <a:lnSpc>
                <a:spcPts val="8081"/>
              </a:lnSpc>
              <a:spcBef>
                <a:spcPct val="0"/>
              </a:spcBef>
            </a:pPr>
            <a:endParaRPr lang="cs-CZ" sz="4800" b="1" dirty="0">
              <a:solidFill>
                <a:srgbClr val="007C7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6743701"/>
            <a:ext cx="5038724" cy="3571874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5533572" y="190500"/>
            <a:ext cx="2828925" cy="100449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395287" y="2518840"/>
            <a:ext cx="14149396" cy="2942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4400" b="1" u="sng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Hlavní cíl: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4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Prohloubení nadnárodní spolupráce ve studijních programech  vedoucích k získání titulu – </a:t>
            </a:r>
            <a:r>
              <a:rPr lang="cs-CZ" sz="4400" b="1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degree</a:t>
            </a:r>
            <a:r>
              <a:rPr lang="cs-CZ" sz="4400" b="1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400" b="1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based</a:t>
            </a:r>
            <a:r>
              <a:rPr lang="cs-CZ" sz="4400" b="1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400" b="1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programmes</a:t>
            </a:r>
            <a:r>
              <a:rPr lang="cs-CZ" sz="4400" b="1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(úrovně 6, 7, 8, tj. Bc., Mgr./Ing., Ph.D. ) mezi partnery aliance HEROES.</a:t>
            </a:r>
            <a:endParaRPr lang="en-US" sz="4400" b="1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5373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381000" y="538554"/>
            <a:ext cx="16992600" cy="198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 3: Společné studijní programy</a:t>
            </a:r>
          </a:p>
          <a:p>
            <a:pPr>
              <a:lnSpc>
                <a:spcPts val="8081"/>
              </a:lnSpc>
              <a:spcBef>
                <a:spcPct val="0"/>
              </a:spcBef>
            </a:pPr>
            <a:endParaRPr lang="cs-CZ" sz="4800" b="1" dirty="0">
              <a:solidFill>
                <a:srgbClr val="007C7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8648699"/>
            <a:ext cx="2828924" cy="1666875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381000" y="1757958"/>
            <a:ext cx="15682914" cy="621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4000" b="1" u="sng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Cíle: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Prohloubení nadnárodní spolupráce v 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studijních programech vedoucích k získání vysokoškolského titulu (úrovně 6, 7, 8)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mezi partnery aliance HEROES.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2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Ve spolupráci s profesními partnery /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stakeholders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společně vytvořit nabídku vzdělání na bakalářské, magisterské a doktorské úrovni,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které jsou úzce propojeny s praxí a podporují inteligentní regionální odolnost.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2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Vytvořit integrované učební plány, které budou obsahovat 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kurzy založené na řešení výzev (</a:t>
            </a:r>
            <a:r>
              <a:rPr lang="cs-CZ" sz="40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challenge-based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) a budou zahrnovat různé formy mobility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8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381000" y="538554"/>
            <a:ext cx="16992600" cy="198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 3: Společné studijní programy</a:t>
            </a:r>
          </a:p>
          <a:p>
            <a:pPr>
              <a:lnSpc>
                <a:spcPts val="8081"/>
              </a:lnSpc>
              <a:spcBef>
                <a:spcPct val="0"/>
              </a:spcBef>
            </a:pPr>
            <a:endParaRPr lang="cs-CZ" sz="4800" b="1" dirty="0">
              <a:solidFill>
                <a:srgbClr val="007C7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8648699"/>
            <a:ext cx="2828924" cy="1666875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381000" y="2523080"/>
            <a:ext cx="163830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4000" b="1" u="sng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Postupně se zvyšující formy integrace ve společné nabídce: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Společné 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moduly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a minoritní programy (</a:t>
            </a:r>
            <a:r>
              <a:rPr lang="cs-CZ" sz="40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minors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) v rozsahu 15–30 ECTS</a:t>
            </a:r>
          </a:p>
          <a:p>
            <a:pPr marL="742950" indent="-742950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Bilaterální spolupráce ve formě získání 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certifikátů 1/1, double </a:t>
            </a:r>
            <a:r>
              <a:rPr lang="cs-CZ" sz="40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degree</a:t>
            </a:r>
            <a:endParaRPr lang="cs-CZ" sz="40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Multilaterální spolupráce</a:t>
            </a:r>
          </a:p>
          <a:p>
            <a:pPr marL="742950" indent="-742950">
              <a:lnSpc>
                <a:spcPct val="120000"/>
              </a:lnSpc>
              <a:spcBef>
                <a:spcPct val="0"/>
              </a:spcBef>
              <a:buAutoNum type="arabicPeriod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Společné studijní programy (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joint </a:t>
            </a:r>
            <a:r>
              <a:rPr lang="cs-CZ" sz="40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degree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2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33942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641251" y="51532"/>
            <a:ext cx="16992600" cy="198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 3: Společné studijní programy</a:t>
            </a:r>
          </a:p>
          <a:p>
            <a:pPr>
              <a:lnSpc>
                <a:spcPts val="8081"/>
              </a:lnSpc>
              <a:spcBef>
                <a:spcPct val="0"/>
              </a:spcBef>
            </a:pPr>
            <a:endParaRPr lang="cs-CZ" sz="4800" b="1" dirty="0">
              <a:solidFill>
                <a:srgbClr val="007C7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8648699"/>
            <a:ext cx="2828924" cy="1666875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457200" y="1323617"/>
            <a:ext cx="15925800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400" b="1" u="sng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Specifické cíle: </a:t>
            </a: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Získat povědomí a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zmapovat potřeby a požadavky na kompetence studentů v oblasti regionální odolnosti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–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smart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regional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resilience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(lidé, příroda, business)</a:t>
            </a: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Vyvinout společný přístup k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internímu zajištění kvality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pro vzdělávací nabídky HEROES</a:t>
            </a: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Vytvořit společnou nabídku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interdisciplinárních modulů a minoritních programů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HEROES pro bakalářské studenty</a:t>
            </a: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Vyvinout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bilaterální společné programy na bakalářské a magisterské úrovni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(double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degree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apod.)</a:t>
            </a: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Iniciovat spoluvytváření nového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společného magisterského programu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 udělováním společného titulu (joint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degree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)</a:t>
            </a: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Spolupracovat v oblasti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doktorské výuky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19206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548104" y="246354"/>
            <a:ext cx="16992600" cy="900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81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T3.1: Mapování a analýza regionálních (budoucích) potřeb dovedností a kompetencí </a:t>
            </a: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9410700"/>
            <a:ext cx="1152524" cy="904874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380999" y="1431070"/>
            <a:ext cx="16318865" cy="9402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Kompetence a dovednosti studentů související s budoucími potřebami regionů v oblastech: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spcBef>
                <a:spcPct val="0"/>
              </a:spcBef>
              <a:buAutoNum type="arabicPeriod"/>
            </a:pPr>
            <a:r>
              <a:rPr lang="cs-CZ" sz="3400" b="1" dirty="0" err="1">
                <a:solidFill>
                  <a:schemeClr val="accent2">
                    <a:lumMod val="75000"/>
                  </a:schemeClr>
                </a:solidFill>
                <a:latin typeface="Calibri (MS)"/>
                <a:ea typeface="Calibri (MS)"/>
                <a:cs typeface="Calibri (MS)"/>
              </a:rPr>
              <a:t>People‘s</a:t>
            </a:r>
            <a:r>
              <a:rPr lang="cs-CZ" sz="3400" b="1" dirty="0">
                <a:solidFill>
                  <a:schemeClr val="accent2">
                    <a:lumMod val="75000"/>
                  </a:schemeClr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b="1" dirty="0" err="1">
                <a:solidFill>
                  <a:schemeClr val="accent2">
                    <a:lumMod val="75000"/>
                  </a:schemeClr>
                </a:solidFill>
                <a:latin typeface="Calibri (MS)"/>
                <a:ea typeface="Calibri (MS)"/>
                <a:cs typeface="Calibri (MS)"/>
              </a:rPr>
              <a:t>resilience</a:t>
            </a:r>
            <a:endParaRPr lang="cs-CZ" sz="3400" b="1" dirty="0">
              <a:solidFill>
                <a:schemeClr val="accent2">
                  <a:lumMod val="75000"/>
                </a:schemeClr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spcBef>
                <a:spcPct val="0"/>
              </a:spcBef>
              <a:buAutoNum type="arabicPeriod"/>
            </a:pPr>
            <a:r>
              <a:rPr lang="cs-CZ" sz="3400" b="1" dirty="0" err="1">
                <a:solidFill>
                  <a:schemeClr val="accent2">
                    <a:lumMod val="75000"/>
                  </a:schemeClr>
                </a:solidFill>
                <a:latin typeface="Calibri (MS)"/>
                <a:ea typeface="Calibri (MS)"/>
                <a:cs typeface="Calibri (MS)"/>
              </a:rPr>
              <a:t>Businesses</a:t>
            </a:r>
            <a:r>
              <a:rPr lang="cs-CZ" sz="3400" b="1" dirty="0">
                <a:solidFill>
                  <a:schemeClr val="accent2">
                    <a:lumMod val="75000"/>
                  </a:schemeClr>
                </a:solidFill>
                <a:latin typeface="Calibri (MS)"/>
                <a:ea typeface="Calibri (MS)"/>
                <a:cs typeface="Calibri (MS)"/>
              </a:rPr>
              <a:t>‘ </a:t>
            </a:r>
            <a:r>
              <a:rPr lang="cs-CZ" sz="3400" b="1" dirty="0" err="1">
                <a:solidFill>
                  <a:schemeClr val="accent2">
                    <a:lumMod val="75000"/>
                  </a:schemeClr>
                </a:solidFill>
                <a:latin typeface="Calibri (MS)"/>
                <a:ea typeface="Calibri (MS)"/>
                <a:cs typeface="Calibri (MS)"/>
              </a:rPr>
              <a:t>resilience</a:t>
            </a:r>
            <a:endParaRPr lang="cs-CZ" sz="3400" b="1" dirty="0">
              <a:solidFill>
                <a:schemeClr val="accent2">
                  <a:lumMod val="75000"/>
                </a:schemeClr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spcBef>
                <a:spcPct val="0"/>
              </a:spcBef>
              <a:buAutoNum type="arabicPeriod"/>
            </a:pPr>
            <a:r>
              <a:rPr lang="cs-CZ" sz="3400" b="1" dirty="0" err="1">
                <a:solidFill>
                  <a:schemeClr val="accent2">
                    <a:lumMod val="75000"/>
                  </a:schemeClr>
                </a:solidFill>
                <a:latin typeface="Calibri (MS)"/>
                <a:ea typeface="Calibri (MS)"/>
                <a:cs typeface="Calibri (MS)"/>
              </a:rPr>
              <a:t>Nature‘s</a:t>
            </a:r>
            <a:r>
              <a:rPr lang="cs-CZ" sz="3400" b="1" dirty="0">
                <a:solidFill>
                  <a:schemeClr val="accent2">
                    <a:lumMod val="75000"/>
                  </a:schemeClr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b="1" dirty="0" err="1">
                <a:solidFill>
                  <a:schemeClr val="accent2">
                    <a:lumMod val="75000"/>
                  </a:schemeClr>
                </a:solidFill>
                <a:latin typeface="Calibri (MS)"/>
                <a:ea typeface="Calibri (MS)"/>
                <a:cs typeface="Calibri (MS)"/>
              </a:rPr>
              <a:t>resilience</a:t>
            </a:r>
            <a:endParaRPr lang="cs-CZ" sz="3400" b="1" dirty="0">
              <a:solidFill>
                <a:schemeClr val="accent2">
                  <a:lumMod val="75000"/>
                </a:schemeClr>
              </a:solidFill>
              <a:latin typeface="Calibri (MS)"/>
              <a:ea typeface="Calibri (MS)"/>
              <a:cs typeface="Calibri (MS)"/>
            </a:endParaRPr>
          </a:p>
          <a:p>
            <a:pPr marL="742950" indent="-742950">
              <a:lnSpc>
                <a:spcPct val="80000"/>
              </a:lnSpc>
              <a:spcBef>
                <a:spcPct val="0"/>
              </a:spcBef>
              <a:buAutoNum type="arabicPeriod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Desk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research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: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sběr existujících dat o potřebách a kompetencích ze zdrojů národních a regionálních institucí  a orgánů (ministerstva, školské úřady, úřady regionálních a městských správ apod.)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Sběr dat pomocí řízených odborných rozhovorů s vybranými </a:t>
            </a: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stakeholders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(zaměstnavatelé, instituce státní správy, regionální správní úřady, neziskový sektor apod.), které doplní výsledky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desk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research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4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Výstup: jednotná integrovaná přehledová mapa požadovaných 			       kompetencí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…bude zdrojem/inspirací pro vývoj vzdělávacích programů a krátkodobých vzdělávacích iniciativ 																(s WP 6)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0C393D4-89AA-4449-A2C5-DFF10C09BFEB}"/>
              </a:ext>
            </a:extLst>
          </p:cNvPr>
          <p:cNvCxnSpPr/>
          <p:nvPr/>
        </p:nvCxnSpPr>
        <p:spPr>
          <a:xfrm>
            <a:off x="457200" y="1147306"/>
            <a:ext cx="16306800" cy="0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6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048000" cy="10287000"/>
            <a:chOff x="0" y="0"/>
            <a:chExt cx="598438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 descr="Paveikslėlis, kuriame yra simbolis, logotipas, Šriftas, Grafika  Dirbtinio intelekto sugeneruotas turinys gali būti neteisingas."/>
          <p:cNvSpPr/>
          <p:nvPr/>
        </p:nvSpPr>
        <p:spPr>
          <a:xfrm>
            <a:off x="1975733" y="9233704"/>
            <a:ext cx="1062733" cy="1053296"/>
          </a:xfrm>
          <a:custGeom>
            <a:avLst/>
            <a:gdLst/>
            <a:ahLst/>
            <a:cxnLst/>
            <a:rect l="l" t="t" r="r" b="b"/>
            <a:pathLst>
              <a:path w="1062733" h="1053296">
                <a:moveTo>
                  <a:pt x="0" y="0"/>
                </a:moveTo>
                <a:lnTo>
                  <a:pt x="1062733" y="0"/>
                </a:lnTo>
                <a:lnTo>
                  <a:pt x="1062733" y="1053295"/>
                </a:lnTo>
                <a:lnTo>
                  <a:pt x="0" y="105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6" name="Obrázek 5" descr="Obsah obrázku text, snímek obrazovky, Písmo, grafický design&#10;&#10;Obsah vygenerovaný umělou inteligencí může být nesprávný.">
            <a:extLst>
              <a:ext uri="{FF2B5EF4-FFF2-40B4-BE49-F238E27FC236}">
                <a16:creationId xmlns:a16="http://schemas.microsoft.com/office/drawing/2014/main" id="{DC0392EA-1A77-4E16-9616-71BFD049BE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33800" y="390525"/>
            <a:ext cx="13639800" cy="881460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B69FF02-0A2E-4267-A475-2AE23565B252}"/>
              </a:ext>
            </a:extLst>
          </p:cNvPr>
          <p:cNvSpPr txBox="1"/>
          <p:nvPr/>
        </p:nvSpPr>
        <p:spPr>
          <a:xfrm>
            <a:off x="14173200" y="9453562"/>
            <a:ext cx="2590800" cy="360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cs-CZ" sz="2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Zdroj: Filip Kahoun</a:t>
            </a:r>
            <a:endParaRPr lang="en-US" sz="24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548104" y="246354"/>
            <a:ext cx="16992600" cy="900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81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T3.2: Vyvinout společný přístup k internímu zajištění kvality </a:t>
            </a: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8930576"/>
            <a:ext cx="1990724" cy="1384998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533816" y="1638300"/>
            <a:ext cx="16318865" cy="7586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Cílem je vypracovat společný přístup k internímu zajištění kvality pro společné vzdělávací programy.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Identifikace synergií mezi stávajícími rámci a standardy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a pokyny pro zajištění kvality v rámci  EHEA (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European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Higher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Education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Area) a ESG (</a:t>
            </a:r>
            <a:r>
              <a:rPr lang="en-US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Standards and Guidelines for Quality Assurance in the European Higher Education Area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Stanovení a nalezení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společného základu pro základní principy zajištění kvality společných vzdělávacích nabídek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 rámci Aliance. (důvěra, subsidiarita a otevřená komunikace)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Vypracování přizpůsobené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metodologie a rámce pro zajištění kvality různých společných vzdělávacích iniciativ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s důrazem na zvyšující se úrovně integrace (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moduly, </a:t>
            </a: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minors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joint </a:t>
            </a: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programmes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Vypracování rámce pro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řízení, načasování procesů a zapojení </a:t>
            </a: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stakeholders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. 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FD95494-CB12-4DD1-ADAA-CB06D5DFB5F2}"/>
              </a:ext>
            </a:extLst>
          </p:cNvPr>
          <p:cNvCxnSpPr/>
          <p:nvPr/>
        </p:nvCxnSpPr>
        <p:spPr>
          <a:xfrm>
            <a:off x="304800" y="1333500"/>
            <a:ext cx="16306800" cy="0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548104" y="246354"/>
            <a:ext cx="16992600" cy="900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81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T3.3: Vytvoření společné nabídky pro bakalářské studenty </a:t>
            </a: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8930576"/>
            <a:ext cx="1990724" cy="1384998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838200" y="1616801"/>
            <a:ext cx="15785465" cy="9836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Cíl: Spoluvytváření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společné nabídky interdisciplinárních HEROES modulů a </a:t>
            </a: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minors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pro studenty bakalářských programů (úroveň 6).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Tyto moduly a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minors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umožňují studentům studium specifických oblastí, které doplňují jejich hlavní studijní obor.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Interdisciplinární moduly (15 ECTS)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poskytované jednou institucí 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Minors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(minoritní programy, 30 ECTS)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poskytované třemi institucemi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Výsledná nabídka bude publikována v </a:t>
            </a:r>
            <a:r>
              <a:rPr lang="cs-CZ" sz="3400" b="1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Joint </a:t>
            </a:r>
            <a:r>
              <a:rPr lang="cs-CZ" sz="3400" b="1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Course</a:t>
            </a:r>
            <a:r>
              <a:rPr lang="cs-CZ" sz="3400" b="1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b="1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Cataloue</a:t>
            </a:r>
            <a:r>
              <a:rPr lang="cs-CZ" sz="3400" b="1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ve virtuálním kampusu. 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 průběhu trvání projektu bude vyvinuto a zařazeno do společného katalogu kurzů, přístupného studentům, alespoň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10 modulů (každý za 15 ECTS)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a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5 </a:t>
            </a: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minorů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(každý za 30 ECTS).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Absolventi obdrží Certifikáte HEROES o absolvování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FD95494-CB12-4DD1-ADAA-CB06D5DFB5F2}"/>
              </a:ext>
            </a:extLst>
          </p:cNvPr>
          <p:cNvCxnSpPr/>
          <p:nvPr/>
        </p:nvCxnSpPr>
        <p:spPr>
          <a:xfrm>
            <a:off x="304800" y="1333500"/>
            <a:ext cx="16306800" cy="0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2060" y="8769980"/>
            <a:ext cx="8469000" cy="877162"/>
            <a:chOff x="0" y="0"/>
            <a:chExt cx="11292000" cy="1169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92000" cy="1169550"/>
            </a:xfrm>
            <a:custGeom>
              <a:avLst/>
              <a:gdLst/>
              <a:ahLst/>
              <a:cxnLst/>
              <a:rect l="l" t="t" r="r" b="b"/>
              <a:pathLst>
                <a:path w="11292000" h="1169550">
                  <a:moveTo>
                    <a:pt x="0" y="0"/>
                  </a:moveTo>
                  <a:lnTo>
                    <a:pt x="11292000" y="0"/>
                  </a:lnTo>
                  <a:lnTo>
                    <a:pt x="11292000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292000" cy="1207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Knowledge is power.</a:t>
              </a:r>
            </a:p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Resilience and innovation are superpowers.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42858" y="8707502"/>
            <a:ext cx="743835" cy="826483"/>
          </a:xfrm>
          <a:custGeom>
            <a:avLst/>
            <a:gdLst/>
            <a:ahLst/>
            <a:cxnLst/>
            <a:rect l="l" t="t" r="r" b="b"/>
            <a:pathLst>
              <a:path w="743835" h="826483">
                <a:moveTo>
                  <a:pt x="0" y="0"/>
                </a:moveTo>
                <a:lnTo>
                  <a:pt x="743836" y="0"/>
                </a:lnTo>
                <a:lnTo>
                  <a:pt x="743836" y="826484"/>
                </a:lnTo>
                <a:lnTo>
                  <a:pt x="0" y="8264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5683449" y="8187273"/>
            <a:ext cx="2614076" cy="2118777"/>
          </a:xfrm>
          <a:custGeom>
            <a:avLst/>
            <a:gdLst/>
            <a:ahLst/>
            <a:cxnLst/>
            <a:rect l="l" t="t" r="r" b="b"/>
            <a:pathLst>
              <a:path w="2614076" h="2118777">
                <a:moveTo>
                  <a:pt x="0" y="0"/>
                </a:moveTo>
                <a:lnTo>
                  <a:pt x="2614076" y="0"/>
                </a:lnTo>
                <a:lnTo>
                  <a:pt x="2614076" y="2118777"/>
                </a:lnTo>
                <a:lnTo>
                  <a:pt x="0" y="2118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1575660" y="3364718"/>
            <a:ext cx="1583329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en-US" sz="6734" b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Presentation title</a:t>
            </a:r>
          </a:p>
        </p:txBody>
      </p:sp>
      <p:sp>
        <p:nvSpPr>
          <p:cNvPr id="8" name="Freeform 8"/>
          <p:cNvSpPr/>
          <p:nvPr/>
        </p:nvSpPr>
        <p:spPr>
          <a:xfrm>
            <a:off x="1642858" y="545764"/>
            <a:ext cx="5068662" cy="2986856"/>
          </a:xfrm>
          <a:custGeom>
            <a:avLst/>
            <a:gdLst/>
            <a:ahLst/>
            <a:cxnLst/>
            <a:rect l="l" t="t" r="r" b="b"/>
            <a:pathLst>
              <a:path w="5068662" h="2986856">
                <a:moveTo>
                  <a:pt x="0" y="0"/>
                </a:moveTo>
                <a:lnTo>
                  <a:pt x="5068663" y="0"/>
                </a:lnTo>
                <a:lnTo>
                  <a:pt x="5068663" y="2986857"/>
                </a:lnTo>
                <a:lnTo>
                  <a:pt x="0" y="2986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54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1642858" y="6803243"/>
            <a:ext cx="4300742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cs-CZ" sz="32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12th </a:t>
            </a:r>
            <a:r>
              <a:rPr lang="cs-CZ" sz="3200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November</a:t>
            </a:r>
            <a:r>
              <a:rPr lang="cs-CZ" sz="32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2025</a:t>
            </a:r>
            <a:endParaRPr lang="en-US" sz="3200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3517118"/>
            <a:ext cx="18211800" cy="200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cs-CZ" sz="54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 3: Joint study </a:t>
            </a:r>
            <a:r>
              <a:rPr lang="cs-CZ" sz="5400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programmes</a:t>
            </a:r>
            <a:r>
              <a:rPr lang="cs-CZ" sz="54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(EDUCATION4HEROES)</a:t>
            </a:r>
          </a:p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cs-CZ" sz="54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 3: Společné studijní programy</a:t>
            </a:r>
            <a:endParaRPr lang="en-US" sz="5400" b="1" dirty="0">
              <a:solidFill>
                <a:srgbClr val="FFFF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42858" y="5943714"/>
            <a:ext cx="3081542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cs-CZ" sz="320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Petr Rozmahel</a:t>
            </a:r>
            <a:endParaRPr lang="en-US" sz="3200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veikslėlis, kuriame yra simbolis, logotipas, Šriftas, dizainas  Dirbtinio intelekto sugeneruotas turinys gali būti neteisingas."/>
          <p:cNvSpPr/>
          <p:nvPr/>
        </p:nvSpPr>
        <p:spPr>
          <a:xfrm>
            <a:off x="16858696" y="8794648"/>
            <a:ext cx="1503801" cy="1492352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 descr="Paveikslėlis, kuriame yra kvadrato formos, rašas, ekrano kopija, pikselis  Dirbtinio intelekto sugeneruotas turinys gali būti neteisingas."/>
          <p:cNvSpPr/>
          <p:nvPr/>
        </p:nvSpPr>
        <p:spPr>
          <a:xfrm>
            <a:off x="-9524" y="8168223"/>
            <a:ext cx="2650932" cy="2147351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A8037E5-F64F-4C7D-B68B-D8A70E3DFCA4}"/>
              </a:ext>
            </a:extLst>
          </p:cNvPr>
          <p:cNvSpPr txBox="1"/>
          <p:nvPr/>
        </p:nvSpPr>
        <p:spPr>
          <a:xfrm>
            <a:off x="838200" y="876300"/>
            <a:ext cx="15785465" cy="7509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8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Například: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	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student bakalářského 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programu v oblasti zemědělství 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si může zvolit minor 	HEROES 	zaměřený na aplikace digitálních technologií založené na </a:t>
            </a:r>
            <a:r>
              <a:rPr lang="cs-CZ" sz="3600" b="1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IoT-based</a:t>
            </a:r>
            <a:r>
              <a:rPr lang="cs-CZ" sz="3600" b="1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	</a:t>
            </a:r>
            <a:r>
              <a:rPr lang="cs-CZ" sz="3600" b="1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digital</a:t>
            </a:r>
            <a:r>
              <a:rPr lang="cs-CZ" sz="3600" b="1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technology </a:t>
            </a:r>
            <a:r>
              <a:rPr lang="cs-CZ" sz="3600" b="1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applications</a:t>
            </a:r>
            <a:r>
              <a:rPr lang="cs-CZ" sz="3600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od partnerské instituce, určené pro 	monitorování vody nebo životního prostředí.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6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6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	Studentům je umožněna flexibilita přizpůsobit si své vzdělání zápisem do 	jednotlivých (online,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blended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prezenčně) 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modulů,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minorů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nebo konkrétních 	kurzů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které odpovídají jejich osobním zájmům, talentům a kariérním cílům a 	zároveň doplňují nebo rozšiřují jejich stávající programy.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6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913C3C3-E060-4CE0-BA5C-9F4975166AC5}"/>
              </a:ext>
            </a:extLst>
          </p:cNvPr>
          <p:cNvCxnSpPr>
            <a:cxnSpLocks/>
          </p:cNvCxnSpPr>
          <p:nvPr/>
        </p:nvCxnSpPr>
        <p:spPr>
          <a:xfrm>
            <a:off x="609600" y="1562100"/>
            <a:ext cx="2971800" cy="0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6117B-EFCF-B59E-91ED-4FB01473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2">
            <a:extLst>
              <a:ext uri="{FF2B5EF4-FFF2-40B4-BE49-F238E27FC236}">
                <a16:creationId xmlns:a16="http://schemas.microsoft.com/office/drawing/2014/main" id="{23522104-78D9-5CED-92D6-E1223A01EFB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33400" y="1181100"/>
            <a:ext cx="17470080" cy="8839200"/>
          </a:xfrm>
          <a:prstGeom prst="rect">
            <a:avLst/>
          </a:prstGeom>
          <a:noFill/>
          <a:ln w="0">
            <a:noFill/>
          </a:ln>
        </p:spPr>
        <p:txBody>
          <a:bodyPr vert="horz" lIns="137160" tIns="68580" rIns="137160" bIns="68580" rtlCol="0" anchor="t">
            <a:noAutofit/>
          </a:bodyPr>
          <a:lstStyle/>
          <a:p>
            <a:pPr algn="l">
              <a:spcBef>
                <a:spcPts val="1502"/>
              </a:spcBef>
              <a:tabLst>
                <a:tab pos="0" algn="l"/>
              </a:tabLst>
            </a:pPr>
            <a:r>
              <a:rPr lang="cs-CZ" sz="3200" b="1" dirty="0">
                <a:solidFill>
                  <a:srgbClr val="007C70"/>
                </a:solidFill>
                <a:latin typeface="Calibri (MS)"/>
                <a:cs typeface="Calibri (MS)"/>
              </a:rPr>
              <a:t>Moduly</a:t>
            </a:r>
            <a:r>
              <a:rPr lang="pt-PT" sz="3200" b="1" dirty="0">
                <a:solidFill>
                  <a:srgbClr val="007C70"/>
                </a:solidFill>
                <a:latin typeface="Calibri (MS)"/>
                <a:cs typeface="Calibri (MS)"/>
              </a:rPr>
              <a:t> (15 ECTS)  </a:t>
            </a:r>
            <a:r>
              <a:rPr lang="cs-CZ" sz="3200" b="1" dirty="0">
                <a:solidFill>
                  <a:srgbClr val="007C70"/>
                </a:solidFill>
                <a:latin typeface="Calibri (MS)"/>
                <a:cs typeface="Calibri (MS)"/>
              </a:rPr>
              <a:t>a</a:t>
            </a:r>
            <a:r>
              <a:rPr lang="pt-PT" sz="3200" b="1" dirty="0">
                <a:solidFill>
                  <a:srgbClr val="007C70"/>
                </a:solidFill>
                <a:latin typeface="Calibri (MS)"/>
                <a:cs typeface="Calibri (MS)"/>
              </a:rPr>
              <a:t> </a:t>
            </a:r>
            <a:r>
              <a:rPr lang="cs-CZ" sz="3200" b="1" dirty="0">
                <a:solidFill>
                  <a:srgbClr val="007C70"/>
                </a:solidFill>
                <a:latin typeface="Calibri (MS)"/>
                <a:cs typeface="Calibri (MS)"/>
              </a:rPr>
              <a:t>Minoritní programy -</a:t>
            </a:r>
            <a:r>
              <a:rPr lang="pt-PT" sz="3200" b="1" dirty="0">
                <a:solidFill>
                  <a:srgbClr val="007C70"/>
                </a:solidFill>
                <a:latin typeface="Calibri (MS)"/>
                <a:cs typeface="Calibri (MS)"/>
              </a:rPr>
              <a:t> M</a:t>
            </a:r>
            <a:r>
              <a:rPr lang="cs-CZ" sz="3200" b="1" dirty="0" err="1">
                <a:solidFill>
                  <a:srgbClr val="007C70"/>
                </a:solidFill>
                <a:latin typeface="Calibri (MS)"/>
                <a:cs typeface="Calibri (MS)"/>
              </a:rPr>
              <a:t>inors</a:t>
            </a:r>
            <a:r>
              <a:rPr lang="pt-PT" sz="3200" b="1" dirty="0">
                <a:solidFill>
                  <a:srgbClr val="007C70"/>
                </a:solidFill>
                <a:latin typeface="Calibri (MS)"/>
                <a:cs typeface="Calibri (MS)"/>
              </a:rPr>
              <a:t> (30 ECTS):</a:t>
            </a:r>
          </a:p>
          <a:p>
            <a:pPr algn="l">
              <a:spcBef>
                <a:spcPts val="1502"/>
              </a:spcBef>
              <a:tabLst>
                <a:tab pos="0" algn="l"/>
              </a:tabLst>
            </a:pPr>
            <a:r>
              <a:rPr lang="cs-CZ" sz="2600" b="1" dirty="0">
                <a:solidFill>
                  <a:srgbClr val="007C70"/>
                </a:solidFill>
                <a:latin typeface="Calibri (MS)"/>
                <a:cs typeface="Calibri (MS)"/>
              </a:rPr>
              <a:t>Jedná se o soubory vzájemně souvisejících předmětů, které doplňují specifické vzdělání poskytované daným studijním programem.</a:t>
            </a:r>
            <a:endParaRPr lang="pt-PT" sz="2600" b="1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 algn="l">
              <a:spcBef>
                <a:spcPts val="1502"/>
              </a:spcBef>
              <a:tabLst>
                <a:tab pos="0" algn="l"/>
              </a:tabLst>
            </a:pPr>
            <a:r>
              <a:rPr lang="cs-CZ" sz="2400" b="1" dirty="0">
                <a:solidFill>
                  <a:srgbClr val="007C70"/>
                </a:solidFill>
                <a:latin typeface="Calibri (MS)"/>
                <a:cs typeface="Calibri (MS)"/>
              </a:rPr>
              <a:t>Studijní program (Bc.)</a:t>
            </a:r>
            <a:endParaRPr lang="pt-PT" sz="2400" b="1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 algn="just">
              <a:spcBef>
                <a:spcPts val="1502"/>
              </a:spcBef>
              <a:tabLst>
                <a:tab pos="0" algn="l"/>
              </a:tabLst>
            </a:pPr>
            <a:endParaRPr lang="pt-PT" sz="2400" spc="-2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just">
              <a:spcBef>
                <a:spcPts val="1502"/>
              </a:spcBef>
              <a:tabLst>
                <a:tab pos="0" algn="l"/>
              </a:tabLst>
            </a:pPr>
            <a:endParaRPr lang="pt-PT" sz="2400" spc="-2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just">
              <a:spcBef>
                <a:spcPts val="1502"/>
              </a:spcBef>
              <a:tabLst>
                <a:tab pos="0" algn="l"/>
              </a:tabLst>
            </a:pPr>
            <a:r>
              <a:rPr lang="pt-PT" sz="2400" spc="-2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</a:t>
            </a:r>
          </a:p>
          <a:p>
            <a:pPr algn="r">
              <a:spcBef>
                <a:spcPts val="0"/>
              </a:spcBef>
              <a:tabLst>
                <a:tab pos="0" algn="l"/>
              </a:tabLst>
            </a:pPr>
            <a:r>
              <a:rPr lang="pt-PT" sz="2400" spc="-2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								</a:t>
            </a:r>
          </a:p>
          <a:p>
            <a:pPr>
              <a:spcBef>
                <a:spcPts val="1502"/>
              </a:spcBef>
              <a:tabLst>
                <a:tab pos="0" algn="l"/>
              </a:tabLst>
            </a:pPr>
            <a:r>
              <a:rPr lang="pt-PT" sz="2400" spc="-2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                                                                                                                    </a:t>
            </a:r>
            <a:endParaRPr lang="cs-CZ" sz="2400" spc="-2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1502"/>
              </a:spcBef>
              <a:tabLst>
                <a:tab pos="0" algn="l"/>
              </a:tabLst>
            </a:pPr>
            <a:r>
              <a:rPr lang="cs-CZ" sz="4000" b="1" dirty="0">
                <a:solidFill>
                  <a:srgbClr val="007C70"/>
                </a:solidFill>
                <a:latin typeface="Calibri (MS)"/>
                <a:cs typeface="Calibri (MS)"/>
              </a:rPr>
              <a:t>Double </a:t>
            </a:r>
            <a:r>
              <a:rPr lang="cs-CZ" sz="4000" b="1" dirty="0" err="1">
                <a:solidFill>
                  <a:srgbClr val="007C70"/>
                </a:solidFill>
                <a:latin typeface="Calibri (MS)"/>
                <a:cs typeface="Calibri (MS)"/>
              </a:rPr>
              <a:t>degree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cs typeface="Calibri (MS)"/>
              </a:rPr>
              <a:t> (Bc.)</a:t>
            </a:r>
            <a:r>
              <a:rPr lang="pt-PT" sz="4000" dirty="0">
                <a:solidFill>
                  <a:srgbClr val="007C70"/>
                </a:solidFill>
                <a:latin typeface="Calibri (MS)"/>
                <a:cs typeface="Calibri (MS)"/>
              </a:rPr>
              <a:t>                   </a:t>
            </a:r>
          </a:p>
          <a:p>
            <a:pPr>
              <a:spcBef>
                <a:spcPts val="1502"/>
              </a:spcBef>
              <a:tabLst>
                <a:tab pos="0" algn="l"/>
              </a:tabLst>
            </a:pPr>
            <a:endParaRPr lang="pt-PT" sz="2400" spc="-2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just">
              <a:spcBef>
                <a:spcPts val="1502"/>
              </a:spcBef>
              <a:tabLst>
                <a:tab pos="0" algn="l"/>
              </a:tabLst>
            </a:pPr>
            <a:r>
              <a:rPr lang="pt-PT" sz="2400" spc="-2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                                                                                                                                                                     </a:t>
            </a:r>
          </a:p>
          <a:p>
            <a:pPr algn="just" defTabSz="1371600">
              <a:lnSpc>
                <a:spcPct val="90000"/>
              </a:lnSpc>
              <a:spcBef>
                <a:spcPts val="1502"/>
              </a:spcBef>
              <a:tabLst>
                <a:tab pos="0" algn="l"/>
              </a:tabLst>
            </a:pPr>
            <a:endParaRPr lang="pt-PT" sz="2400" spc="-2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just" defTabSz="1371600">
              <a:lnSpc>
                <a:spcPct val="90000"/>
              </a:lnSpc>
              <a:spcBef>
                <a:spcPts val="1502"/>
              </a:spcBef>
              <a:tabLst>
                <a:tab pos="0" algn="l"/>
              </a:tabLst>
            </a:pPr>
            <a:endParaRPr lang="pt-PT" sz="2400" spc="-2" dirty="0">
              <a:solidFill>
                <a:srgbClr val="000000"/>
              </a:solidFill>
              <a:latin typeface="Calibri"/>
            </a:endParaRP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3200" dirty="0">
                <a:solidFill>
                  <a:srgbClr val="007C70"/>
                </a:solidFill>
                <a:latin typeface="Calibri (MS)"/>
                <a:cs typeface="Calibri (MS)"/>
              </a:rPr>
              <a:t>DD: Výsledkem jsou dva diplomy/tituly ze dvou institucí</a:t>
            </a:r>
          </a:p>
          <a:p>
            <a:pPr marL="571500" indent="-571500" algn="l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3200" dirty="0">
                <a:solidFill>
                  <a:srgbClr val="007C70"/>
                </a:solidFill>
                <a:latin typeface="Calibri (MS)"/>
                <a:cs typeface="Calibri (MS)"/>
              </a:rPr>
              <a:t>DD: Ve smlouvě nutno ošetřit: Státní závěrečné zkoušky, obhajoby, praxe apod.</a:t>
            </a:r>
          </a:p>
          <a:p>
            <a:pPr algn="just" defTabSz="1371600">
              <a:lnSpc>
                <a:spcPct val="90000"/>
              </a:lnSpc>
              <a:spcBef>
                <a:spcPts val="1502"/>
              </a:spcBef>
              <a:tabLst>
                <a:tab pos="0" algn="l"/>
              </a:tabLst>
            </a:pPr>
            <a:endParaRPr lang="pt-PT" sz="2400" spc="-2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1C102D0-CBE6-9ABE-8A1D-F5C20682C1C1}"/>
              </a:ext>
            </a:extLst>
          </p:cNvPr>
          <p:cNvSpPr/>
          <p:nvPr/>
        </p:nvSpPr>
        <p:spPr>
          <a:xfrm>
            <a:off x="691653" y="3086100"/>
            <a:ext cx="16437078" cy="7742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700" b="1" dirty="0"/>
              <a:t>180 ECTS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FE36650-5EF9-76C2-3922-F2E9846B116F}"/>
              </a:ext>
            </a:extLst>
          </p:cNvPr>
          <p:cNvSpPr/>
          <p:nvPr/>
        </p:nvSpPr>
        <p:spPr>
          <a:xfrm>
            <a:off x="691653" y="4369210"/>
            <a:ext cx="12490947" cy="7742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700" b="1" dirty="0"/>
              <a:t>150- 165 ECTS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1157238-35D3-1B5B-CCB4-A330268A5D07}"/>
              </a:ext>
            </a:extLst>
          </p:cNvPr>
          <p:cNvSpPr/>
          <p:nvPr/>
        </p:nvSpPr>
        <p:spPr>
          <a:xfrm>
            <a:off x="13210309" y="4372499"/>
            <a:ext cx="4027248" cy="77429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15-</a:t>
            </a:r>
            <a:r>
              <a:rPr lang="pt-PT" sz="2400" b="1" dirty="0"/>
              <a:t>30 ECTS  </a:t>
            </a:r>
            <a:r>
              <a:rPr lang="cs-CZ" sz="2400" b="1" dirty="0"/>
              <a:t>Domácí nebo partnerské instituce</a:t>
            </a:r>
            <a:endParaRPr lang="pt-PT" sz="2400" b="1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B32AB2C9-6B7C-4B9B-BE61-B4DA81AE269F}"/>
              </a:ext>
            </a:extLst>
          </p:cNvPr>
          <p:cNvSpPr txBox="1"/>
          <p:nvPr/>
        </p:nvSpPr>
        <p:spPr>
          <a:xfrm>
            <a:off x="714355" y="419100"/>
            <a:ext cx="16992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Moduly, </a:t>
            </a:r>
            <a:r>
              <a:rPr lang="cs-CZ" sz="3600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Minory</a:t>
            </a: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Double </a:t>
            </a:r>
            <a:r>
              <a:rPr lang="cs-CZ" sz="3600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Degree</a:t>
            </a: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příklady</a:t>
            </a:r>
          </a:p>
        </p:txBody>
      </p:sp>
      <p:sp>
        <p:nvSpPr>
          <p:cNvPr id="10" name="Retângulo 1">
            <a:extLst>
              <a:ext uri="{FF2B5EF4-FFF2-40B4-BE49-F238E27FC236}">
                <a16:creationId xmlns:a16="http://schemas.microsoft.com/office/drawing/2014/main" id="{9B03CC95-6B2C-4E8A-8DCD-985B8A5085B5}"/>
              </a:ext>
            </a:extLst>
          </p:cNvPr>
          <p:cNvSpPr/>
          <p:nvPr/>
        </p:nvSpPr>
        <p:spPr>
          <a:xfrm>
            <a:off x="670871" y="6249180"/>
            <a:ext cx="9844729" cy="7742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700" b="1" dirty="0"/>
              <a:t>120 </a:t>
            </a:r>
            <a:r>
              <a:rPr lang="pt-PT" sz="2700" b="1" dirty="0"/>
              <a:t>ECTS</a:t>
            </a:r>
            <a:r>
              <a:rPr lang="cs-CZ" sz="2700" b="1" dirty="0"/>
              <a:t> (Instituce A)</a:t>
            </a:r>
            <a:endParaRPr lang="pt-PT" sz="2700" b="1" dirty="0"/>
          </a:p>
        </p:txBody>
      </p:sp>
      <p:sp>
        <p:nvSpPr>
          <p:cNvPr id="11" name="Retângulo 7">
            <a:extLst>
              <a:ext uri="{FF2B5EF4-FFF2-40B4-BE49-F238E27FC236}">
                <a16:creationId xmlns:a16="http://schemas.microsoft.com/office/drawing/2014/main" id="{D328E22D-02B0-4214-8B63-01AA93E0FCC7}"/>
              </a:ext>
            </a:extLst>
          </p:cNvPr>
          <p:cNvSpPr/>
          <p:nvPr/>
        </p:nvSpPr>
        <p:spPr>
          <a:xfrm>
            <a:off x="10515600" y="6240521"/>
            <a:ext cx="6694247" cy="77429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60 </a:t>
            </a:r>
            <a:r>
              <a:rPr lang="pt-PT" sz="2400" b="1" dirty="0"/>
              <a:t>ECTS  </a:t>
            </a:r>
            <a:r>
              <a:rPr lang="cs-CZ" sz="2400" b="1" dirty="0"/>
              <a:t>(Instituce B)</a:t>
            </a:r>
            <a:endParaRPr lang="pt-PT" sz="2400" b="1" dirty="0"/>
          </a:p>
        </p:txBody>
      </p:sp>
      <p:sp>
        <p:nvSpPr>
          <p:cNvPr id="12" name="Retângulo 7">
            <a:extLst>
              <a:ext uri="{FF2B5EF4-FFF2-40B4-BE49-F238E27FC236}">
                <a16:creationId xmlns:a16="http://schemas.microsoft.com/office/drawing/2014/main" id="{D7DFA51D-9B87-4F21-A372-872CC5D93D79}"/>
              </a:ext>
            </a:extLst>
          </p:cNvPr>
          <p:cNvSpPr/>
          <p:nvPr/>
        </p:nvSpPr>
        <p:spPr>
          <a:xfrm>
            <a:off x="670871" y="7354860"/>
            <a:ext cx="9844729" cy="77429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120 </a:t>
            </a:r>
            <a:r>
              <a:rPr lang="pt-PT" sz="2400" b="1" dirty="0"/>
              <a:t>ECTS  </a:t>
            </a:r>
            <a:r>
              <a:rPr lang="cs-CZ" sz="2400" b="1" dirty="0"/>
              <a:t>(Instituce B)</a:t>
            </a:r>
            <a:endParaRPr lang="pt-PT" sz="2400" b="1" dirty="0"/>
          </a:p>
        </p:txBody>
      </p:sp>
      <p:sp>
        <p:nvSpPr>
          <p:cNvPr id="13" name="Retângulo 1">
            <a:extLst>
              <a:ext uri="{FF2B5EF4-FFF2-40B4-BE49-F238E27FC236}">
                <a16:creationId xmlns:a16="http://schemas.microsoft.com/office/drawing/2014/main" id="{5E983B99-8216-4051-A56C-30039D752130}"/>
              </a:ext>
            </a:extLst>
          </p:cNvPr>
          <p:cNvSpPr/>
          <p:nvPr/>
        </p:nvSpPr>
        <p:spPr>
          <a:xfrm>
            <a:off x="10515600" y="7354860"/>
            <a:ext cx="6613131" cy="7742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700" b="1" dirty="0"/>
              <a:t>60 </a:t>
            </a:r>
            <a:r>
              <a:rPr lang="pt-PT" sz="2700" b="1" dirty="0"/>
              <a:t>ECTS</a:t>
            </a:r>
            <a:r>
              <a:rPr lang="cs-CZ" sz="2700" b="1" dirty="0"/>
              <a:t> (Instituce A)</a:t>
            </a:r>
            <a:endParaRPr lang="pt-PT" sz="2700" b="1" dirty="0"/>
          </a:p>
        </p:txBody>
      </p:sp>
      <p:sp>
        <p:nvSpPr>
          <p:cNvPr id="14" name="Freeform 4" descr="Paveikslėlis, kuriame yra simbolis, logotipas, Šriftas, Grafika  Dirbtinio intelekto sugeneruotas turinys gali būti neteisingas.">
            <a:extLst>
              <a:ext uri="{FF2B5EF4-FFF2-40B4-BE49-F238E27FC236}">
                <a16:creationId xmlns:a16="http://schemas.microsoft.com/office/drawing/2014/main" id="{6C670293-C05E-45CA-8D5C-E217E41F58FE}"/>
              </a:ext>
            </a:extLst>
          </p:cNvPr>
          <p:cNvSpPr/>
          <p:nvPr/>
        </p:nvSpPr>
        <p:spPr>
          <a:xfrm>
            <a:off x="16998519" y="8989005"/>
            <a:ext cx="1062733" cy="1053296"/>
          </a:xfrm>
          <a:custGeom>
            <a:avLst/>
            <a:gdLst/>
            <a:ahLst/>
            <a:cxnLst/>
            <a:rect l="l" t="t" r="r" b="b"/>
            <a:pathLst>
              <a:path w="1062733" h="1053296">
                <a:moveTo>
                  <a:pt x="0" y="0"/>
                </a:moveTo>
                <a:lnTo>
                  <a:pt x="1062733" y="0"/>
                </a:lnTo>
                <a:lnTo>
                  <a:pt x="1062733" y="1053295"/>
                </a:lnTo>
                <a:lnTo>
                  <a:pt x="0" y="105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CAFDCE4-269B-450F-BA1E-097037F61040}"/>
              </a:ext>
            </a:extLst>
          </p:cNvPr>
          <p:cNvCxnSpPr>
            <a:cxnSpLocks/>
          </p:cNvCxnSpPr>
          <p:nvPr/>
        </p:nvCxnSpPr>
        <p:spPr>
          <a:xfrm flipV="1">
            <a:off x="457200" y="1016266"/>
            <a:ext cx="16383000" cy="28575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61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674589" y="1104900"/>
            <a:ext cx="16992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T3.4: Vytvoření rámce pro spolupráci v oblasti double </a:t>
            </a:r>
            <a:r>
              <a:rPr lang="cs-CZ" sz="3600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degree</a:t>
            </a: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(DD) bakalářských a 			 magisterských programů</a:t>
            </a: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9420222"/>
            <a:ext cx="1390608" cy="895351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990600" y="3259907"/>
            <a:ext cx="1441386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Cíl:  Paralelně s úkolem T3.2 (společný přístup k zajišťování kvality) 	vypracuje pracovní skupina 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rámec a plán pro zahájení nových 	bilaterálních spoluprací vedoucích k double </a:t>
            </a:r>
            <a:r>
              <a:rPr lang="cs-CZ" sz="40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degree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programům 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 	rámci partnerství HEROES na bakalářské nebo magisterské úrovni.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FD95494-CB12-4DD1-ADAA-CB06D5DFB5F2}"/>
              </a:ext>
            </a:extLst>
          </p:cNvPr>
          <p:cNvCxnSpPr>
            <a:cxnSpLocks/>
          </p:cNvCxnSpPr>
          <p:nvPr/>
        </p:nvCxnSpPr>
        <p:spPr>
          <a:xfrm flipV="1">
            <a:off x="457200" y="2212896"/>
            <a:ext cx="16383000" cy="28575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153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641251" y="864200"/>
            <a:ext cx="16992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T3.4: Vytvoření rámce pro spolupráci v oblasti double </a:t>
            </a:r>
            <a:r>
              <a:rPr lang="cs-CZ" sz="3600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degree</a:t>
            </a: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(DD) bakalářských a 			 magisterských programů</a:t>
            </a: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9420222"/>
            <a:ext cx="1390608" cy="895351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457200" y="2482171"/>
            <a:ext cx="16242665" cy="6592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Průzkum a hloubková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analýza právních a institucionálních rámců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v partnerských zemích.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endParaRPr lang="cs-CZ" sz="3400" b="1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Identifikace potenciálních nových možností kooperace (DD)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pomocí analýzy aktuálních nabídek studijních programů jednotlivých partnerů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Prezentace poznatků </a:t>
            </a:r>
            <a:r>
              <a:rPr lang="cs-CZ" sz="34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Steering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comitee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Students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Council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a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stakeholders</a:t>
            </a: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Propagace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mezi manažery/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proděkany/garanty studijních programů 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Identifikace možné spolupráce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se zapojenými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přidruženými partnery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(mimo HEROES)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arenR"/>
            </a:pP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Vývoj a vytvoření </a:t>
            </a:r>
            <a:r>
              <a:rPr lang="cs-CZ" sz="3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administrativních postupů a nástrojů 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(šablony smluv a dohod, náležitosti diplomů,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diploma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34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supplements</a:t>
            </a:r>
            <a:r>
              <a:rPr lang="cs-CZ" sz="3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apod.) pro implementační fázi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34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FD95494-CB12-4DD1-ADAA-CB06D5DFB5F2}"/>
              </a:ext>
            </a:extLst>
          </p:cNvPr>
          <p:cNvCxnSpPr>
            <a:cxnSpLocks/>
          </p:cNvCxnSpPr>
          <p:nvPr/>
        </p:nvCxnSpPr>
        <p:spPr>
          <a:xfrm flipV="1">
            <a:off x="457200" y="2212896"/>
            <a:ext cx="16383000" cy="28575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0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EE36FF-C508-812C-7757-49A82EFA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2525"/>
            <a:ext cx="15773400" cy="1031937"/>
          </a:xfrm>
        </p:spPr>
        <p:txBody>
          <a:bodyPr>
            <a:normAutofit fontScale="90000"/>
          </a:bodyPr>
          <a:lstStyle/>
          <a:p>
            <a:r>
              <a:rPr lang="cs-CZ" sz="6600" dirty="0">
                <a:solidFill>
                  <a:srgbClr val="148474"/>
                </a:solidFill>
                <a:latin typeface="Aptos" panose="020B0004020202020204" pitchFamily="34" charset="0"/>
              </a:rPr>
              <a:t>Příklad: proces vytvoření DD programu (Finsko)</a:t>
            </a:r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05DA121-F62C-09D6-4294-2C8A216185CB}"/>
              </a:ext>
            </a:extLst>
          </p:cNvPr>
          <p:cNvSpPr/>
          <p:nvPr/>
        </p:nvSpPr>
        <p:spPr>
          <a:xfrm>
            <a:off x="2335313" y="3910165"/>
            <a:ext cx="5976257" cy="1023944"/>
          </a:xfrm>
          <a:prstGeom prst="roundRect">
            <a:avLst/>
          </a:prstGeom>
          <a:solidFill>
            <a:srgbClr val="1484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700" err="1"/>
              <a:t>Comparison</a:t>
            </a:r>
            <a:r>
              <a:rPr lang="fi-FI" sz="2700"/>
              <a:t> of </a:t>
            </a:r>
            <a:r>
              <a:rPr lang="fi-FI" sz="2700" err="1"/>
              <a:t>Curricula</a:t>
            </a:r>
            <a:endParaRPr lang="fi-FI" sz="2700"/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6784FEDC-6B26-848C-D9EC-65F54A8438E7}"/>
              </a:ext>
            </a:extLst>
          </p:cNvPr>
          <p:cNvSpPr/>
          <p:nvPr/>
        </p:nvSpPr>
        <p:spPr>
          <a:xfrm>
            <a:off x="3191906" y="5090383"/>
            <a:ext cx="6629402" cy="1023944"/>
          </a:xfrm>
          <a:prstGeom prst="roundRect">
            <a:avLst/>
          </a:prstGeom>
          <a:solidFill>
            <a:srgbClr val="1484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700"/>
              <a:t>Development of </a:t>
            </a:r>
            <a:r>
              <a:rPr lang="fi-FI" sz="2700" err="1"/>
              <a:t>the</a:t>
            </a:r>
            <a:r>
              <a:rPr lang="fi-FI" sz="2700"/>
              <a:t> DD </a:t>
            </a:r>
            <a:r>
              <a:rPr lang="fi-FI" sz="2700" err="1"/>
              <a:t>programme</a:t>
            </a:r>
            <a:endParaRPr lang="fi-FI" sz="2700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B57143A0-BE72-450B-CFBB-E6C6FF0B5B26}"/>
              </a:ext>
            </a:extLst>
          </p:cNvPr>
          <p:cNvSpPr/>
          <p:nvPr/>
        </p:nvSpPr>
        <p:spPr>
          <a:xfrm>
            <a:off x="4163786" y="6345307"/>
            <a:ext cx="6825342" cy="1126673"/>
          </a:xfrm>
          <a:prstGeom prst="roundRect">
            <a:avLst/>
          </a:prstGeom>
          <a:solidFill>
            <a:srgbClr val="1484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700"/>
              <a:t>DD </a:t>
            </a:r>
            <a:r>
              <a:rPr lang="fi-FI" sz="2700" err="1"/>
              <a:t>agreement</a:t>
            </a:r>
            <a:endParaRPr lang="fi-FI" sz="2700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E4FA6AFA-4666-09D8-05D6-EF6AFAE5F500}"/>
              </a:ext>
            </a:extLst>
          </p:cNvPr>
          <p:cNvSpPr/>
          <p:nvPr/>
        </p:nvSpPr>
        <p:spPr>
          <a:xfrm>
            <a:off x="4931228" y="7735865"/>
            <a:ext cx="7478487" cy="1126673"/>
          </a:xfrm>
          <a:prstGeom prst="roundRect">
            <a:avLst/>
          </a:prstGeom>
          <a:solidFill>
            <a:srgbClr val="1484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700" err="1"/>
              <a:t>Implementation</a:t>
            </a:r>
            <a:r>
              <a:rPr lang="fi-FI" sz="2700"/>
              <a:t> of </a:t>
            </a:r>
            <a:r>
              <a:rPr lang="fi-FI" sz="2700" err="1"/>
              <a:t>the</a:t>
            </a:r>
            <a:r>
              <a:rPr lang="fi-FI" sz="2700"/>
              <a:t> DD </a:t>
            </a:r>
            <a:r>
              <a:rPr lang="fi-FI" sz="2700" err="1"/>
              <a:t>programme</a:t>
            </a:r>
            <a:endParaRPr lang="fi-FI" sz="270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335F3689-57AC-0C61-61F7-1B962197143F}"/>
              </a:ext>
            </a:extLst>
          </p:cNvPr>
          <p:cNvSpPr/>
          <p:nvPr/>
        </p:nvSpPr>
        <p:spPr>
          <a:xfrm>
            <a:off x="13177152" y="2530929"/>
            <a:ext cx="2963307" cy="6331608"/>
          </a:xfrm>
          <a:prstGeom prst="rect">
            <a:avLst/>
          </a:prstGeom>
          <a:solidFill>
            <a:srgbClr val="1484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700" b="1"/>
              <a:t>Requirements</a:t>
            </a:r>
          </a:p>
          <a:p>
            <a:endParaRPr lang="fi-FI" sz="2700" b="1"/>
          </a:p>
          <a:p>
            <a:endParaRPr lang="fi-FI" sz="2700" b="1"/>
          </a:p>
          <a:p>
            <a:r>
              <a:rPr lang="fi-FI" sz="2700" b="1"/>
              <a:t>Content:</a:t>
            </a:r>
          </a:p>
          <a:p>
            <a:r>
              <a:rPr lang="fi-FI" sz="2700"/>
              <a:t>Courses, </a:t>
            </a:r>
            <a:r>
              <a:rPr lang="fi-FI" sz="2700" err="1"/>
              <a:t>credits</a:t>
            </a:r>
            <a:r>
              <a:rPr lang="fi-FI" sz="2700"/>
              <a:t>, </a:t>
            </a:r>
            <a:r>
              <a:rPr lang="fi-FI" sz="2700" err="1"/>
              <a:t>practical</a:t>
            </a:r>
            <a:r>
              <a:rPr lang="fi-FI" sz="2700"/>
              <a:t> </a:t>
            </a:r>
            <a:r>
              <a:rPr lang="fi-FI" sz="2700" err="1"/>
              <a:t>training</a:t>
            </a:r>
            <a:r>
              <a:rPr lang="fi-FI" sz="2700"/>
              <a:t>,  </a:t>
            </a:r>
            <a:r>
              <a:rPr lang="fi-FI" sz="2700" err="1"/>
              <a:t>thesis</a:t>
            </a:r>
            <a:endParaRPr lang="fi-FI" sz="2700"/>
          </a:p>
          <a:p>
            <a:endParaRPr lang="fi-FI" sz="2700"/>
          </a:p>
          <a:p>
            <a:endParaRPr lang="fi-FI" sz="2700"/>
          </a:p>
          <a:p>
            <a:r>
              <a:rPr lang="fi-FI" sz="2700" b="1"/>
              <a:t>Schedule:</a:t>
            </a:r>
          </a:p>
          <a:p>
            <a:r>
              <a:rPr lang="fi-FI" sz="2700" err="1"/>
              <a:t>Semesters</a:t>
            </a:r>
            <a:r>
              <a:rPr lang="fi-FI" sz="2700"/>
              <a:t> and </a:t>
            </a:r>
            <a:r>
              <a:rPr lang="fi-FI" sz="2700" err="1"/>
              <a:t>timing</a:t>
            </a:r>
            <a:endParaRPr lang="fi-FI" sz="2700"/>
          </a:p>
        </p:txBody>
      </p:sp>
      <p:sp>
        <p:nvSpPr>
          <p:cNvPr id="17" name="Nuoli: Alas 16">
            <a:extLst>
              <a:ext uri="{FF2B5EF4-FFF2-40B4-BE49-F238E27FC236}">
                <a16:creationId xmlns:a16="http://schemas.microsoft.com/office/drawing/2014/main" id="{DDD55310-677A-594A-7768-5A8108DA2984}"/>
              </a:ext>
            </a:extLst>
          </p:cNvPr>
          <p:cNvSpPr/>
          <p:nvPr/>
        </p:nvSpPr>
        <p:spPr>
          <a:xfrm>
            <a:off x="7486644" y="4475680"/>
            <a:ext cx="726948" cy="7674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700"/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AE1ED7B3-0E5B-222F-6040-58C17A0C3A4A}"/>
              </a:ext>
            </a:extLst>
          </p:cNvPr>
          <p:cNvSpPr/>
          <p:nvPr/>
        </p:nvSpPr>
        <p:spPr>
          <a:xfrm>
            <a:off x="8780526" y="5800403"/>
            <a:ext cx="726948" cy="7674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700"/>
          </a:p>
        </p:txBody>
      </p:sp>
      <p:sp>
        <p:nvSpPr>
          <p:cNvPr id="19" name="Nuoli: Alas 18">
            <a:extLst>
              <a:ext uri="{FF2B5EF4-FFF2-40B4-BE49-F238E27FC236}">
                <a16:creationId xmlns:a16="http://schemas.microsoft.com/office/drawing/2014/main" id="{F8154BCE-30A7-F365-8BB1-8ABD53F7F67C}"/>
              </a:ext>
            </a:extLst>
          </p:cNvPr>
          <p:cNvSpPr/>
          <p:nvPr/>
        </p:nvSpPr>
        <p:spPr>
          <a:xfrm>
            <a:off x="9821307" y="7352143"/>
            <a:ext cx="726948" cy="7674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700"/>
          </a:p>
        </p:txBody>
      </p:sp>
      <p:sp>
        <p:nvSpPr>
          <p:cNvPr id="20" name="Nuoli: Oikea 19">
            <a:extLst>
              <a:ext uri="{FF2B5EF4-FFF2-40B4-BE49-F238E27FC236}">
                <a16:creationId xmlns:a16="http://schemas.microsoft.com/office/drawing/2014/main" id="{924D8896-4688-82E5-F094-FB7AA962F21D}"/>
              </a:ext>
            </a:extLst>
          </p:cNvPr>
          <p:cNvSpPr/>
          <p:nvPr/>
        </p:nvSpPr>
        <p:spPr>
          <a:xfrm rot="10800000">
            <a:off x="10989128" y="3935186"/>
            <a:ext cx="2188025" cy="1409711"/>
          </a:xfrm>
          <a:prstGeom prst="rightArrow">
            <a:avLst/>
          </a:prstGeom>
          <a:solidFill>
            <a:srgbClr val="1484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700"/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103B2625-FCEC-DF6B-E666-4B1279F18C80}"/>
              </a:ext>
            </a:extLst>
          </p:cNvPr>
          <p:cNvSpPr/>
          <p:nvPr/>
        </p:nvSpPr>
        <p:spPr>
          <a:xfrm>
            <a:off x="1306284" y="2707053"/>
            <a:ext cx="6449787" cy="972132"/>
          </a:xfrm>
          <a:prstGeom prst="roundRect">
            <a:avLst/>
          </a:prstGeom>
          <a:solidFill>
            <a:srgbClr val="14847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700"/>
              <a:t>Framework and </a:t>
            </a:r>
            <a:r>
              <a:rPr lang="fi-FI" sz="2700" err="1"/>
              <a:t>requirements</a:t>
            </a:r>
            <a:r>
              <a:rPr lang="fi-FI" sz="2700"/>
              <a:t> for </a:t>
            </a:r>
            <a:r>
              <a:rPr lang="fi-FI" sz="2700" err="1"/>
              <a:t>DDs</a:t>
            </a:r>
            <a:endParaRPr lang="fi-FI" sz="270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36AB434C-E658-2C19-6761-ED86D7FC298F}"/>
              </a:ext>
            </a:extLst>
          </p:cNvPr>
          <p:cNvSpPr/>
          <p:nvPr/>
        </p:nvSpPr>
        <p:spPr>
          <a:xfrm>
            <a:off x="5812641" y="3379946"/>
            <a:ext cx="726948" cy="7674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700"/>
          </a:p>
        </p:txBody>
      </p:sp>
      <p:sp>
        <p:nvSpPr>
          <p:cNvPr id="21" name="Freeform 4" descr="Paveikslėlis, kuriame yra simbolis, logotipas, Šriftas, Grafika  Dirbtinio intelekto sugeneruotas turinys gali būti neteisingas.">
            <a:extLst>
              <a:ext uri="{FF2B5EF4-FFF2-40B4-BE49-F238E27FC236}">
                <a16:creationId xmlns:a16="http://schemas.microsoft.com/office/drawing/2014/main" id="{A272E055-1928-4C27-8A9D-6962DD1A9C56}"/>
              </a:ext>
            </a:extLst>
          </p:cNvPr>
          <p:cNvSpPr/>
          <p:nvPr/>
        </p:nvSpPr>
        <p:spPr>
          <a:xfrm>
            <a:off x="16998519" y="8989005"/>
            <a:ext cx="1062733" cy="1053296"/>
          </a:xfrm>
          <a:custGeom>
            <a:avLst/>
            <a:gdLst/>
            <a:ahLst/>
            <a:cxnLst/>
            <a:rect l="l" t="t" r="r" b="b"/>
            <a:pathLst>
              <a:path w="1062733" h="1053296">
                <a:moveTo>
                  <a:pt x="0" y="0"/>
                </a:moveTo>
                <a:lnTo>
                  <a:pt x="1062733" y="0"/>
                </a:lnTo>
                <a:lnTo>
                  <a:pt x="1062733" y="1053295"/>
                </a:lnTo>
                <a:lnTo>
                  <a:pt x="0" y="105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78C3F044-213C-4DA5-8E5F-7F8C9E9C41A7}"/>
              </a:ext>
            </a:extLst>
          </p:cNvPr>
          <p:cNvSpPr/>
          <p:nvPr/>
        </p:nvSpPr>
        <p:spPr>
          <a:xfrm>
            <a:off x="-9524" y="8119587"/>
            <a:ext cx="3895724" cy="2195987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806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674589" y="1104900"/>
            <a:ext cx="16992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T3.5: Spolupráce na vytváření nového společného magisterského programu</a:t>
            </a: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9420222"/>
            <a:ext cx="1390608" cy="895351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723880" y="2628900"/>
            <a:ext cx="14413864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Cíl:   Spolupráce na vytvoření nového, multilaterálního 	interdisciplinárního 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společného magisterského programu 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(120 	ECTS) s výrazným 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zaměřením na praxi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aplikující moderní digitální 	technologie pro regionální odolnost (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people‘s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nature‘s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business‘ 	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resilience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	…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návaznost na mapování potřeb (T 3.1) a zajištění kvality (T 3.2) 	při návrhu obsahu programu; identifikace místních specifik 	magisterských programů a náležitostí národních akreditačních 	procedur…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FD95494-CB12-4DD1-ADAA-CB06D5DFB5F2}"/>
              </a:ext>
            </a:extLst>
          </p:cNvPr>
          <p:cNvCxnSpPr>
            <a:cxnSpLocks/>
          </p:cNvCxnSpPr>
          <p:nvPr/>
        </p:nvCxnSpPr>
        <p:spPr>
          <a:xfrm flipV="1">
            <a:off x="304800" y="1880294"/>
            <a:ext cx="16383000" cy="28575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8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Paveikslėlis, kuriame yra simbolis, logotipas, Šriftas, dizainas  Dirbtinio intelekto sugeneruotas turinys gali būti neteisingas."/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B10CED1-85C6-4F03-ABA6-AF9819C3B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0"/>
            <a:ext cx="13944600" cy="1006616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96AC397-A38E-47E1-AABC-62698763C760}"/>
              </a:ext>
            </a:extLst>
          </p:cNvPr>
          <p:cNvSpPr/>
          <p:nvPr/>
        </p:nvSpPr>
        <p:spPr>
          <a:xfrm>
            <a:off x="14748584" y="9608476"/>
            <a:ext cx="1257717" cy="432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cs-CZ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  <a:hlinkClick r:id="rId4"/>
              </a:rPr>
              <a:t>Zdroj: CUNI</a:t>
            </a:r>
            <a:endParaRPr lang="en-US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Paveikslėlis, kuriame yra simbolis, logotipas, Šriftas, dizainas  Dirbtinio intelekto sugeneruotas turinys gali būti neteisingas."/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80308E-98E6-414D-B46D-6B7BD8C3E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9283"/>
            <a:ext cx="12801600" cy="955157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4DC5B6A-4A6F-493E-9368-E53E6459182A}"/>
              </a:ext>
            </a:extLst>
          </p:cNvPr>
          <p:cNvSpPr txBox="1"/>
          <p:nvPr/>
        </p:nvSpPr>
        <p:spPr>
          <a:xfrm>
            <a:off x="15276445" y="8730551"/>
            <a:ext cx="1868555" cy="360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cs-CZ" sz="2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  <a:hlinkClick r:id="rId4"/>
              </a:rPr>
              <a:t>Zdroj: CUNI</a:t>
            </a:r>
            <a:endParaRPr lang="en-US" sz="24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3122861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descr="Paveikslėlis, kuriame yra simbolis, logotipas, Šriftas, dizainas  Dirbtinio intelekto sugeneruotas turinys gali būti neteisingas."/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18DF213-333A-4606-8953-33F79721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4329"/>
            <a:ext cx="16613281" cy="997631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06B0F3D-7238-44F5-9956-D7FBFFE0BF38}"/>
              </a:ext>
            </a:extLst>
          </p:cNvPr>
          <p:cNvSpPr txBox="1"/>
          <p:nvPr/>
        </p:nvSpPr>
        <p:spPr>
          <a:xfrm>
            <a:off x="14782800" y="9846866"/>
            <a:ext cx="3307673" cy="360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cs-CZ" sz="2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  <a:hlinkClick r:id="rId4"/>
              </a:rPr>
              <a:t>Zdroj:4EUplus.eu </a:t>
            </a:r>
            <a:endParaRPr lang="en-US" sz="24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3030417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714355" y="419100"/>
            <a:ext cx="16992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T3.6: Spolupráce v doktorském vzdělávání</a:t>
            </a: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9420222"/>
            <a:ext cx="1390608" cy="895351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685780" y="1557930"/>
            <a:ext cx="15697220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Cíl:  HH a MEN (partneři nabízející doktorandské programy) zahájí 	společnou spolupráci při hledání </a:t>
            </a:r>
            <a:r>
              <a:rPr lang="cs-CZ" sz="40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synergií v jejich existujících 	doktorských programech. 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Další partneři přispějí v rámci možností.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Spolupráce bude silně propojena s praxí a bude zahrnovat následující iniciativy: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4000" u="sng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1614488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Nabídka interdisciplinárních doktorských výzkumných témat související s odolností (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resilience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) a se silnou vazbou na praxi (1).</a:t>
            </a:r>
          </a:p>
          <a:p>
            <a:pPr marL="1614488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Nabídka kurzů v doktorských programech (5)</a:t>
            </a:r>
          </a:p>
          <a:p>
            <a:pPr marL="1614488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Sdílená supervize a mentoring pro doktorandy (10)</a:t>
            </a:r>
          </a:p>
          <a:p>
            <a:pPr marL="1614488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Mezinárodní výměnné pobyty (5)</a:t>
            </a:r>
          </a:p>
          <a:p>
            <a:pPr marL="1614488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Organizování letní školy pro doktorandy (1)		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FD95494-CB12-4DD1-ADAA-CB06D5DFB5F2}"/>
              </a:ext>
            </a:extLst>
          </p:cNvPr>
          <p:cNvCxnSpPr>
            <a:cxnSpLocks/>
          </p:cNvCxnSpPr>
          <p:nvPr/>
        </p:nvCxnSpPr>
        <p:spPr>
          <a:xfrm flipV="1">
            <a:off x="381000" y="1257300"/>
            <a:ext cx="16383000" cy="28575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22962-B76E-D521-33F7-EDC3C626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95300"/>
            <a:ext cx="15316200" cy="1143000"/>
          </a:xfrm>
        </p:spPr>
        <p:txBody>
          <a:bodyPr>
            <a:normAutofit/>
          </a:bodyPr>
          <a:lstStyle/>
          <a:p>
            <a:pPr algn="l">
              <a:lnSpc>
                <a:spcPts val="8081"/>
              </a:lnSpc>
            </a:pPr>
            <a:r>
              <a:rPr lang="cs-CZ" sz="6734" b="1" dirty="0">
                <a:solidFill>
                  <a:srgbClr val="007C70"/>
                </a:solidFill>
                <a:latin typeface="Calibri (MS) Bold"/>
                <a:cs typeface="Calibri (MS) Bold"/>
              </a:rPr>
              <a:t>Vize Evropské komise v oblasti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CC8B4-260D-AC82-EF9C-8AD03A9DC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245" y="1860704"/>
            <a:ext cx="15887700" cy="6667500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cs typeface="Calibri (MS)"/>
              </a:rPr>
              <a:t>Vytvoření evropského prostoru vzdělávání</a:t>
            </a:r>
          </a:p>
          <a:p>
            <a:pPr marL="0"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cs typeface="Calibri (MS)"/>
              </a:rPr>
              <a:t>EEA: propojený, inkluzivní a kvalitní vzdělávací prostor napříč Evropou</a:t>
            </a:r>
          </a:p>
          <a:p>
            <a:pPr marL="355600"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cs typeface="Calibri (MS)"/>
              </a:rPr>
              <a:t>Iniciativa aliancí je klíčovou součástí vize Evropské komise vytvořit jednotný evropský prostor vzdělávání.</a:t>
            </a:r>
          </a:p>
          <a:p>
            <a:pPr marL="355600">
              <a:lnSpc>
                <a:spcPct val="11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cs-CZ" sz="3600" dirty="0">
                <a:solidFill>
                  <a:srgbClr val="007C70"/>
                </a:solidFill>
                <a:latin typeface="Calibri (MS)"/>
                <a:cs typeface="Calibri (MS)"/>
              </a:rPr>
              <a:t>Tento prostor by měl umožnit studentům a absolventům plynule se pohybovat mezi vzdělávacími systémy různých zemí a získávat kvalifikace uznávané po celé Evropě.</a:t>
            </a:r>
          </a:p>
          <a:p>
            <a:pPr marL="355600">
              <a:lnSpc>
                <a:spcPct val="110000"/>
              </a:lnSpc>
              <a:spcBef>
                <a:spcPct val="0"/>
              </a:spcBef>
              <a:tabLst>
                <a:tab pos="355600" algn="l"/>
              </a:tabLst>
            </a:pPr>
            <a:endParaRPr lang="cs-CZ" sz="3600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 marL="355600">
              <a:lnSpc>
                <a:spcPct val="11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cs-CZ" sz="3600" dirty="0">
                <a:solidFill>
                  <a:srgbClr val="007C70"/>
                </a:solidFill>
                <a:latin typeface="Calibri (MS)"/>
                <a:cs typeface="Calibri (MS)"/>
              </a:rPr>
              <a:t>Hlavní cíle a myšlenky:</a:t>
            </a:r>
          </a:p>
          <a:p>
            <a:pPr marL="755650" lvl="1">
              <a:lnSpc>
                <a:spcPct val="11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cs-CZ" sz="3200" dirty="0">
                <a:solidFill>
                  <a:srgbClr val="007C70"/>
                </a:solidFill>
                <a:latin typeface="Calibri (MS)"/>
                <a:cs typeface="Calibri (MS)"/>
              </a:rPr>
              <a:t>Volný pohyb za vzděláním</a:t>
            </a:r>
          </a:p>
          <a:p>
            <a:pPr marL="755650" lvl="1">
              <a:lnSpc>
                <a:spcPct val="11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cs-CZ" sz="3200" dirty="0">
                <a:solidFill>
                  <a:srgbClr val="007C70"/>
                </a:solidFill>
                <a:latin typeface="Calibri (MS)"/>
                <a:cs typeface="Calibri (MS)"/>
              </a:rPr>
              <a:t>Vzájemné uznávání diplomů a kvalifikací</a:t>
            </a:r>
          </a:p>
          <a:p>
            <a:pPr marL="755650" lvl="1">
              <a:lnSpc>
                <a:spcPct val="11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cs-CZ" sz="3200" dirty="0">
                <a:solidFill>
                  <a:srgbClr val="007C70"/>
                </a:solidFill>
                <a:latin typeface="Calibri (MS)"/>
                <a:cs typeface="Calibri (MS)"/>
              </a:rPr>
              <a:t>Zvyšování kvality a inkluze</a:t>
            </a:r>
          </a:p>
          <a:p>
            <a:pPr marL="755650" lvl="1">
              <a:lnSpc>
                <a:spcPct val="11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cs-CZ" sz="3200" dirty="0">
                <a:solidFill>
                  <a:srgbClr val="007C70"/>
                </a:solidFill>
                <a:latin typeface="Calibri (MS)"/>
                <a:cs typeface="Calibri (MS)"/>
              </a:rPr>
              <a:t>Digitální a ekologické dovednosti</a:t>
            </a:r>
          </a:p>
          <a:p>
            <a:pPr marL="755650" lvl="1">
              <a:lnSpc>
                <a:spcPct val="11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cs-CZ" sz="3200" dirty="0">
                <a:solidFill>
                  <a:srgbClr val="007C70"/>
                </a:solidFill>
                <a:latin typeface="Calibri (MS)"/>
                <a:cs typeface="Calibri (MS)"/>
              </a:rPr>
              <a:t>Spolupráce mezi institucemi</a:t>
            </a:r>
          </a:p>
        </p:txBody>
      </p:sp>
      <p:sp>
        <p:nvSpPr>
          <p:cNvPr id="4" name="Freeform 3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9EEA2A90-E0DD-4791-B7CF-CE24F7314372}"/>
              </a:ext>
            </a:extLst>
          </p:cNvPr>
          <p:cNvSpPr/>
          <p:nvPr/>
        </p:nvSpPr>
        <p:spPr>
          <a:xfrm>
            <a:off x="-159496" y="9045524"/>
            <a:ext cx="1503801" cy="1492352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9EDE10C4-2539-4BE8-883C-D28D1648A130}"/>
              </a:ext>
            </a:extLst>
          </p:cNvPr>
          <p:cNvSpPr/>
          <p:nvPr/>
        </p:nvSpPr>
        <p:spPr>
          <a:xfrm>
            <a:off x="12649200" y="6743700"/>
            <a:ext cx="5648325" cy="3569009"/>
          </a:xfrm>
          <a:custGeom>
            <a:avLst/>
            <a:gdLst/>
            <a:ahLst/>
            <a:cxnLst/>
            <a:rect l="l" t="t" r="r" b="b"/>
            <a:pathLst>
              <a:path w="2647395" h="2144486">
                <a:moveTo>
                  <a:pt x="0" y="0"/>
                </a:moveTo>
                <a:lnTo>
                  <a:pt x="2647395" y="0"/>
                </a:lnTo>
                <a:lnTo>
                  <a:pt x="2647395" y="2144485"/>
                </a:lnTo>
                <a:lnTo>
                  <a:pt x="0" y="2144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3B1E8941-D8B9-44B0-98F8-2ACCA1E3A4FE}"/>
              </a:ext>
            </a:extLst>
          </p:cNvPr>
          <p:cNvSpPr txBox="1"/>
          <p:nvPr/>
        </p:nvSpPr>
        <p:spPr>
          <a:xfrm>
            <a:off x="674589" y="1104900"/>
            <a:ext cx="16992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Cíle WP 3: Společné studijní programy v číslech </a:t>
            </a:r>
          </a:p>
        </p:txBody>
      </p:sp>
      <p:sp>
        <p:nvSpPr>
          <p:cNvPr id="6" name="Freeform 3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A98046F5-E467-4AFF-BD37-36F4BB06003B}"/>
              </a:ext>
            </a:extLst>
          </p:cNvPr>
          <p:cNvSpPr/>
          <p:nvPr/>
        </p:nvSpPr>
        <p:spPr>
          <a:xfrm>
            <a:off x="-9524" y="9420222"/>
            <a:ext cx="1390608" cy="895351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4B70226-29DD-4C04-B9EC-C8574781397B}"/>
              </a:ext>
            </a:extLst>
          </p:cNvPr>
          <p:cNvGrpSpPr/>
          <p:nvPr/>
        </p:nvGrpSpPr>
        <p:grpSpPr>
          <a:xfrm>
            <a:off x="16971885" y="2019300"/>
            <a:ext cx="1390612" cy="8216168"/>
            <a:chOff x="0" y="0"/>
            <a:chExt cx="5984384" cy="13716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373DD7F-4394-4A81-801E-EF6FB04EA9AA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CDFFB57F-2727-4A6F-8DE8-AD0F99BFA1A3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BF0B5A6-DFC0-4DB2-A932-19748C385160}"/>
              </a:ext>
            </a:extLst>
          </p:cNvPr>
          <p:cNvSpPr txBox="1"/>
          <p:nvPr/>
        </p:nvSpPr>
        <p:spPr>
          <a:xfrm>
            <a:off x="990600" y="3259907"/>
            <a:ext cx="155448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Celkem 44 společných studijních nabídek / </a:t>
            </a:r>
            <a:r>
              <a:rPr lang="cs-CZ" sz="4000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joint </a:t>
            </a:r>
            <a:r>
              <a:rPr lang="cs-CZ" sz="4000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educational</a:t>
            </a:r>
            <a:r>
              <a:rPr lang="cs-CZ" sz="4000" i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000" i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offerings</a:t>
            </a: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	(joint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modules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joint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minors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double and joint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	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degree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programmes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other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programme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collaborations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).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Z toho min: 5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Minors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10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Modules</a:t>
            </a: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Joint study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programme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/ joint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degree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(1), Double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degrees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,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other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programme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collaborations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(</a:t>
            </a:r>
            <a:r>
              <a:rPr lang="cs-CZ" sz="40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COILs</a:t>
            </a:r>
            <a:r>
              <a:rPr lang="cs-CZ" sz="40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</a:rPr>
              <a:t> ?, …)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007C70"/>
              </a:solidFill>
              <a:latin typeface="Calibri (MS)"/>
              <a:ea typeface="Calibri (MS)"/>
              <a:cs typeface="Calibri (MS)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FD95494-CB12-4DD1-ADAA-CB06D5DFB5F2}"/>
              </a:ext>
            </a:extLst>
          </p:cNvPr>
          <p:cNvCxnSpPr>
            <a:cxnSpLocks/>
          </p:cNvCxnSpPr>
          <p:nvPr/>
        </p:nvCxnSpPr>
        <p:spPr>
          <a:xfrm flipV="1">
            <a:off x="457200" y="2212896"/>
            <a:ext cx="16383000" cy="28575"/>
          </a:xfrm>
          <a:prstGeom prst="line">
            <a:avLst/>
          </a:prstGeom>
          <a:ln w="63500">
            <a:solidFill>
              <a:srgbClr val="42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09237" y="0"/>
            <a:ext cx="4488288" cy="10287000"/>
            <a:chOff x="0" y="0"/>
            <a:chExt cx="598438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 descr="Paveikslėlis, kuriame yra simbolis, logotipas, Šriftas, dizainas  Dirbtinio intelekto sugeneruotas turinys gali būti neteisingas."/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2438400" y="4743450"/>
            <a:ext cx="8915400" cy="2287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cs-CZ" sz="4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Děkuji Vám za pozornost</a:t>
            </a:r>
          </a:p>
          <a:p>
            <a:pPr algn="ctr">
              <a:lnSpc>
                <a:spcPts val="2879"/>
              </a:lnSpc>
              <a:spcBef>
                <a:spcPct val="0"/>
              </a:spcBef>
            </a:pPr>
            <a:endParaRPr lang="cs-CZ" sz="44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cs-CZ" sz="44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petr.rozmahel@mendelu.cz</a:t>
            </a:r>
          </a:p>
          <a:p>
            <a:pPr algn="ctr">
              <a:lnSpc>
                <a:spcPts val="2879"/>
              </a:lnSpc>
              <a:spcBef>
                <a:spcPct val="0"/>
              </a:spcBef>
            </a:pPr>
            <a:endParaRPr lang="cs-CZ" sz="44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2879"/>
              </a:lnSpc>
              <a:spcBef>
                <a:spcPct val="0"/>
              </a:spcBef>
            </a:pPr>
            <a:endParaRPr lang="cs-CZ" sz="4400" b="1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https://www.heroesuniversity.eu/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A7169-01A4-9880-813E-F0776926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82524"/>
            <a:ext cx="16916400" cy="1143000"/>
          </a:xfrm>
        </p:spPr>
        <p:txBody>
          <a:bodyPr>
            <a:noAutofit/>
          </a:bodyPr>
          <a:lstStyle/>
          <a:p>
            <a:pPr algn="l">
              <a:lnSpc>
                <a:spcPts val="8081"/>
              </a:lnSpc>
            </a:pPr>
            <a:r>
              <a:rPr lang="cs-CZ" sz="6734" b="1" dirty="0">
                <a:solidFill>
                  <a:srgbClr val="007C70"/>
                </a:solidFill>
                <a:latin typeface="Calibri (MS) Bold"/>
                <a:cs typeface="Calibri (MS) Bold"/>
              </a:rPr>
              <a:t>Proč aliance evropských univerzit?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3B321-E8F2-5366-2A2F-FFAAC638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34888"/>
            <a:ext cx="13792200" cy="8191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300" dirty="0">
                <a:solidFill>
                  <a:srgbClr val="007C70"/>
                </a:solidFill>
                <a:latin typeface="Calibri (MS)"/>
                <a:cs typeface="Calibri (MS)"/>
              </a:rPr>
              <a:t>Vznik aliancí iniciován Evropskou komisí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cs-CZ" sz="1000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300" dirty="0">
                <a:solidFill>
                  <a:srgbClr val="007C70"/>
                </a:solidFill>
                <a:latin typeface="Calibri (MS)"/>
                <a:cs typeface="Calibri (MS)"/>
              </a:rPr>
              <a:t>Podpora evropské identity a hodnot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endParaRPr lang="cs-CZ" sz="1000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300" dirty="0">
                <a:solidFill>
                  <a:srgbClr val="007C70"/>
                </a:solidFill>
                <a:latin typeface="Calibri (MS)"/>
                <a:cs typeface="Calibri (MS)"/>
              </a:rPr>
              <a:t>V globální konkurenci je nezbytné </a:t>
            </a:r>
            <a:r>
              <a:rPr lang="cs-CZ" sz="3300" b="1" dirty="0">
                <a:solidFill>
                  <a:srgbClr val="007C70"/>
                </a:solidFill>
                <a:latin typeface="Calibri (MS)"/>
                <a:cs typeface="Calibri (MS)"/>
              </a:rPr>
              <a:t>posílit excelenci evropských univerzit</a:t>
            </a:r>
          </a:p>
          <a:p>
            <a:pPr marL="857250" lvl="1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3300" b="1" dirty="0">
                <a:solidFill>
                  <a:srgbClr val="007C70"/>
                </a:solidFill>
                <a:latin typeface="Calibri (MS)"/>
                <a:cs typeface="Calibri (MS)"/>
              </a:rPr>
              <a:t>Aliance mají podpořit vytváření společných studijních programů</a:t>
            </a:r>
            <a:r>
              <a:rPr lang="cs-CZ" sz="3300" dirty="0">
                <a:solidFill>
                  <a:srgbClr val="007C70"/>
                </a:solidFill>
                <a:latin typeface="Calibri (MS)"/>
                <a:cs typeface="Calibri (MS)"/>
              </a:rPr>
              <a:t>, výzkumných projektů a inovativních pedagogických přístupů, což povede ke zvýšení kvality a relevance vzdělávání pro studenty i trh práce</a:t>
            </a:r>
          </a:p>
          <a:p>
            <a:pPr marL="514350" lvl="1" indent="0">
              <a:lnSpc>
                <a:spcPct val="110000"/>
              </a:lnSpc>
              <a:spcBef>
                <a:spcPct val="0"/>
              </a:spcBef>
              <a:buNone/>
            </a:pPr>
            <a:endParaRPr lang="cs-CZ" sz="1000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300" dirty="0">
                <a:solidFill>
                  <a:srgbClr val="007C70"/>
                </a:solidFill>
                <a:latin typeface="Calibri (MS)"/>
                <a:cs typeface="Calibri (MS)"/>
              </a:rPr>
              <a:t>Posílení evropské konkurenceschopnosti a inovací</a:t>
            </a:r>
          </a:p>
          <a:p>
            <a:pPr marL="857250" lvl="1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3300" dirty="0">
                <a:solidFill>
                  <a:srgbClr val="007C70"/>
                </a:solidFill>
                <a:latin typeface="Calibri (MS)"/>
                <a:cs typeface="Calibri (MS)"/>
              </a:rPr>
              <a:t>Propojení výzkumných kapacit a vytvoření silných partnerství mezi univerzitami a dalšími aktéry (např. podniky, regionálními orgány)</a:t>
            </a:r>
          </a:p>
          <a:p>
            <a:endParaRPr lang="cs-CZ" dirty="0"/>
          </a:p>
        </p:txBody>
      </p:sp>
      <p:sp>
        <p:nvSpPr>
          <p:cNvPr id="4" name="Freeform 3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1D64FCB9-417B-45D3-8F9E-C8A617945CCF}"/>
              </a:ext>
            </a:extLst>
          </p:cNvPr>
          <p:cNvSpPr/>
          <p:nvPr/>
        </p:nvSpPr>
        <p:spPr>
          <a:xfrm>
            <a:off x="-159496" y="9045524"/>
            <a:ext cx="1503801" cy="1492352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C4A751DA-AFE4-43EE-B839-006DF848DE36}"/>
              </a:ext>
            </a:extLst>
          </p:cNvPr>
          <p:cNvSpPr/>
          <p:nvPr/>
        </p:nvSpPr>
        <p:spPr>
          <a:xfrm>
            <a:off x="12649200" y="6743700"/>
            <a:ext cx="5648325" cy="3569009"/>
          </a:xfrm>
          <a:custGeom>
            <a:avLst/>
            <a:gdLst/>
            <a:ahLst/>
            <a:cxnLst/>
            <a:rect l="l" t="t" r="r" b="b"/>
            <a:pathLst>
              <a:path w="2647395" h="2144486">
                <a:moveTo>
                  <a:pt x="0" y="0"/>
                </a:moveTo>
                <a:lnTo>
                  <a:pt x="2647395" y="0"/>
                </a:lnTo>
                <a:lnTo>
                  <a:pt x="2647395" y="2144485"/>
                </a:lnTo>
                <a:lnTo>
                  <a:pt x="0" y="2144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D7E13-7C7C-C930-E438-CB23BF685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7DC59-DE38-0908-4A83-2CB0BE18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0"/>
            <a:ext cx="15925800" cy="1143000"/>
          </a:xfrm>
        </p:spPr>
        <p:txBody>
          <a:bodyPr>
            <a:noAutofit/>
          </a:bodyPr>
          <a:lstStyle/>
          <a:p>
            <a:pPr algn="l">
              <a:lnSpc>
                <a:spcPts val="8081"/>
              </a:lnSpc>
            </a:pPr>
            <a:r>
              <a:rPr lang="cs-CZ" sz="6734" b="1" dirty="0">
                <a:solidFill>
                  <a:srgbClr val="007C70"/>
                </a:solidFill>
                <a:latin typeface="Calibri (MS) Bold"/>
                <a:cs typeface="Calibri (MS) Bold"/>
              </a:rPr>
              <a:t>Proč aliance evropských univerzit?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46448-A26B-7595-382B-430EF180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19300"/>
            <a:ext cx="16611600" cy="78867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300" b="1" dirty="0">
                <a:solidFill>
                  <a:srgbClr val="007C70"/>
                </a:solidFill>
                <a:latin typeface="Calibri (MS)"/>
                <a:cs typeface="Calibri (MS)"/>
              </a:rPr>
              <a:t>Zvýšení mobility studentů a akademických pracovníků</a:t>
            </a:r>
          </a:p>
          <a:p>
            <a:pPr marL="857250" lvl="1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3300" dirty="0">
                <a:solidFill>
                  <a:srgbClr val="007C70"/>
                </a:solidFill>
                <a:latin typeface="Calibri (MS)"/>
                <a:cs typeface="Calibri (MS)"/>
              </a:rPr>
              <a:t>Jedním z hlavních cílů je usnadnit a zatraktivnit mobilitu studentů, doktorandů a akademických pracovníků mezi členskými univerzitami aliance.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300" b="1" dirty="0">
                <a:solidFill>
                  <a:srgbClr val="007C70"/>
                </a:solidFill>
                <a:latin typeface="Calibri (MS)"/>
                <a:cs typeface="Calibri (MS)"/>
              </a:rPr>
              <a:t>Reakce na globální výzvy</a:t>
            </a:r>
          </a:p>
          <a:p>
            <a:pPr marL="857250" lvl="1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3300" dirty="0">
                <a:solidFill>
                  <a:srgbClr val="007C70"/>
                </a:solidFill>
                <a:latin typeface="Calibri (MS)"/>
                <a:cs typeface="Calibri (MS)"/>
              </a:rPr>
              <a:t>Aliance mají umožnit evropským univerzitám lépe reagovat na komplexní globální výzvy, jako je klimatická změna, digitalizace, zdravotní krize a geopolitické změny, a to prostřednictvím společného výzkumu a vzdělávání.</a:t>
            </a:r>
          </a:p>
          <a:p>
            <a:pPr marL="857250" lvl="1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cs-CZ" sz="3300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 marL="457200" lvl="1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sz="3200" b="1" dirty="0">
                <a:solidFill>
                  <a:srgbClr val="007C70"/>
                </a:solidFill>
                <a:latin typeface="Calibri (MS)"/>
                <a:cs typeface="Calibri (MS)"/>
              </a:rPr>
              <a:t>Globální výzva HEROES: SMART REGIONAL RESILIENCE</a:t>
            </a:r>
          </a:p>
          <a:p>
            <a:pPr marL="857250" lvl="1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671888" algn="l"/>
              </a:tabLst>
            </a:pPr>
            <a:r>
              <a:rPr lang="cs-CZ" sz="3200" b="1" dirty="0" err="1">
                <a:solidFill>
                  <a:srgbClr val="007C70"/>
                </a:solidFill>
                <a:latin typeface="Calibri (MS)"/>
                <a:cs typeface="Calibri (MS)"/>
              </a:rPr>
              <a:t>People‘s</a:t>
            </a:r>
            <a:r>
              <a:rPr lang="cs-CZ" sz="3200" b="1" dirty="0">
                <a:solidFill>
                  <a:srgbClr val="007C70"/>
                </a:solidFill>
                <a:latin typeface="Calibri (MS)"/>
                <a:cs typeface="Calibri (MS)"/>
              </a:rPr>
              <a:t> </a:t>
            </a:r>
            <a:r>
              <a:rPr lang="cs-CZ" sz="3200" b="1" dirty="0" err="1">
                <a:solidFill>
                  <a:srgbClr val="007C70"/>
                </a:solidFill>
                <a:latin typeface="Calibri (MS)"/>
                <a:cs typeface="Calibri (MS)"/>
              </a:rPr>
              <a:t>resilience</a:t>
            </a:r>
            <a:endParaRPr lang="cs-CZ" sz="3200" b="1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 marL="857250" lvl="1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671888" algn="l"/>
              </a:tabLst>
            </a:pPr>
            <a:r>
              <a:rPr lang="cs-CZ" sz="3200" b="1" dirty="0" err="1">
                <a:solidFill>
                  <a:srgbClr val="007C70"/>
                </a:solidFill>
                <a:latin typeface="Calibri (MS)"/>
                <a:cs typeface="Calibri (MS)"/>
              </a:rPr>
              <a:t>Businesses</a:t>
            </a:r>
            <a:r>
              <a:rPr lang="cs-CZ" sz="3200" b="1" dirty="0">
                <a:solidFill>
                  <a:srgbClr val="007C70"/>
                </a:solidFill>
                <a:latin typeface="Calibri (MS)"/>
                <a:cs typeface="Calibri (MS)"/>
              </a:rPr>
              <a:t>‘ </a:t>
            </a:r>
            <a:r>
              <a:rPr lang="cs-CZ" sz="3200" b="1" dirty="0" err="1">
                <a:solidFill>
                  <a:srgbClr val="007C70"/>
                </a:solidFill>
                <a:latin typeface="Calibri (MS)"/>
                <a:cs typeface="Calibri (MS)"/>
              </a:rPr>
              <a:t>resilience</a:t>
            </a:r>
            <a:endParaRPr lang="cs-CZ" sz="3200" b="1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 marL="857250" lvl="1" indent="-342900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671888" algn="l"/>
              </a:tabLst>
            </a:pPr>
            <a:r>
              <a:rPr lang="cs-CZ" sz="3200" b="1" dirty="0" err="1">
                <a:solidFill>
                  <a:srgbClr val="007C70"/>
                </a:solidFill>
                <a:latin typeface="Calibri (MS)"/>
                <a:cs typeface="Calibri (MS)"/>
              </a:rPr>
              <a:t>Nature‘s</a:t>
            </a:r>
            <a:r>
              <a:rPr lang="cs-CZ" sz="3200" b="1" dirty="0">
                <a:solidFill>
                  <a:srgbClr val="007C70"/>
                </a:solidFill>
                <a:latin typeface="Calibri (MS)"/>
                <a:cs typeface="Calibri (MS)"/>
              </a:rPr>
              <a:t> </a:t>
            </a:r>
            <a:r>
              <a:rPr lang="cs-CZ" sz="3200" b="1" dirty="0" err="1">
                <a:solidFill>
                  <a:srgbClr val="007C70"/>
                </a:solidFill>
                <a:latin typeface="Calibri (MS)"/>
                <a:cs typeface="Calibri (MS)"/>
              </a:rPr>
              <a:t>resilience</a:t>
            </a:r>
            <a:endParaRPr lang="cs-CZ" sz="3200" b="1" dirty="0">
              <a:solidFill>
                <a:srgbClr val="007C70"/>
              </a:solidFill>
              <a:latin typeface="Calibri (MS)"/>
              <a:cs typeface="Calibri (MS)"/>
            </a:endParaRPr>
          </a:p>
          <a:p>
            <a:pPr lvl="1"/>
            <a:endParaRPr lang="cs-CZ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lvl="1"/>
            <a:endParaRPr lang="cs-CZ" dirty="0"/>
          </a:p>
        </p:txBody>
      </p:sp>
      <p:sp>
        <p:nvSpPr>
          <p:cNvPr id="4" name="Freeform 3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894998BD-56B6-42B7-8AD2-8C18C8BFC8FA}"/>
              </a:ext>
            </a:extLst>
          </p:cNvPr>
          <p:cNvSpPr/>
          <p:nvPr/>
        </p:nvSpPr>
        <p:spPr>
          <a:xfrm>
            <a:off x="-159496" y="9045524"/>
            <a:ext cx="1503801" cy="1492352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DE9086EC-40B7-4612-ADF2-5942D51BE2AD}"/>
              </a:ext>
            </a:extLst>
          </p:cNvPr>
          <p:cNvSpPr/>
          <p:nvPr/>
        </p:nvSpPr>
        <p:spPr>
          <a:xfrm>
            <a:off x="12649200" y="6743700"/>
            <a:ext cx="5648325" cy="3569009"/>
          </a:xfrm>
          <a:custGeom>
            <a:avLst/>
            <a:gdLst/>
            <a:ahLst/>
            <a:cxnLst/>
            <a:rect l="l" t="t" r="r" b="b"/>
            <a:pathLst>
              <a:path w="2647395" h="2144486">
                <a:moveTo>
                  <a:pt x="0" y="0"/>
                </a:moveTo>
                <a:lnTo>
                  <a:pt x="2647395" y="0"/>
                </a:lnTo>
                <a:lnTo>
                  <a:pt x="2647395" y="2144485"/>
                </a:lnTo>
                <a:lnTo>
                  <a:pt x="0" y="2144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7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5207643" y="7118813"/>
            <a:ext cx="5875525" cy="5143500"/>
            <a:chOff x="0" y="0"/>
            <a:chExt cx="5875528" cy="5143500"/>
          </a:xfrm>
        </p:grpSpPr>
        <p:sp>
          <p:nvSpPr>
            <p:cNvPr id="6" name="Freeform 6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007C71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05000" y="672060"/>
            <a:ext cx="12886366" cy="82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6"/>
              </a:lnSpc>
            </a:pPr>
            <a:r>
              <a:rPr lang="en-US" sz="4833" b="1" spc="241">
                <a:solidFill>
                  <a:srgbClr val="2C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Aliance HEROES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05000" y="1571758"/>
            <a:ext cx="17001223" cy="58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6"/>
              </a:lnSpc>
            </a:pPr>
            <a:r>
              <a:rPr lang="en-US" sz="3433" b="1" spc="171" dirty="0">
                <a:solidFill>
                  <a:srgbClr val="2C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Higher Education for Resilience-Oriented and Empowered </a:t>
            </a:r>
            <a:r>
              <a:rPr lang="en-US" sz="3433" b="1" spc="171" dirty="0" err="1">
                <a:solidFill>
                  <a:srgbClr val="2C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Societes</a:t>
            </a:r>
            <a:endParaRPr lang="en-US" sz="3433" b="1" spc="171" dirty="0">
              <a:solidFill>
                <a:srgbClr val="2C2424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577320" y="8310468"/>
            <a:ext cx="2585947" cy="875678"/>
            <a:chOff x="0" y="0"/>
            <a:chExt cx="2400263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0263" cy="812800"/>
            </a:xfrm>
            <a:custGeom>
              <a:avLst/>
              <a:gdLst/>
              <a:ahLst/>
              <a:cxnLst/>
              <a:rect l="l" t="t" r="r" b="b"/>
              <a:pathLst>
                <a:path w="2400263" h="812800">
                  <a:moveTo>
                    <a:pt x="2400263" y="406400"/>
                  </a:moveTo>
                  <a:lnTo>
                    <a:pt x="1993863" y="0"/>
                  </a:lnTo>
                  <a:lnTo>
                    <a:pt x="1993863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993863" y="609600"/>
                  </a:lnTo>
                  <a:lnTo>
                    <a:pt x="1993863" y="812800"/>
                  </a:lnTo>
                  <a:lnTo>
                    <a:pt x="2400263" y="406400"/>
                  </a:lnTo>
                  <a:close/>
                </a:path>
              </a:pathLst>
            </a:custGeom>
            <a:solidFill>
              <a:srgbClr val="007C71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6525"/>
              <a:ext cx="2298663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632270" y="8116482"/>
            <a:ext cx="11071373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spc="174">
                <a:solidFill>
                  <a:srgbClr val="211D1D"/>
                </a:solidFill>
                <a:latin typeface="Canva Sans"/>
                <a:ea typeface="Canva Sans"/>
                <a:cs typeface="Canva Sans"/>
                <a:sym typeface="Canva Sans"/>
              </a:rPr>
              <a:t>příležitost podílet se na transformaci výuky v terciárním vzdělávání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0" y="5143500"/>
            <a:ext cx="5875525" cy="5143500"/>
            <a:chOff x="0" y="0"/>
            <a:chExt cx="5875528" cy="5143500"/>
          </a:xfrm>
        </p:grpSpPr>
        <p:sp>
          <p:nvSpPr>
            <p:cNvPr id="14" name="Freeform 14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007C71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7148" y="2881033"/>
            <a:ext cx="4733377" cy="737166"/>
            <a:chOff x="0" y="0"/>
            <a:chExt cx="8556995" cy="13326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556996" cy="1332648"/>
            </a:xfrm>
            <a:custGeom>
              <a:avLst/>
              <a:gdLst/>
              <a:ahLst/>
              <a:cxnLst/>
              <a:rect l="l" t="t" r="r" b="b"/>
              <a:pathLst>
                <a:path w="8556996" h="1332648">
                  <a:moveTo>
                    <a:pt x="8432535" y="1332648"/>
                  </a:moveTo>
                  <a:lnTo>
                    <a:pt x="124460" y="1332648"/>
                  </a:lnTo>
                  <a:cubicBezTo>
                    <a:pt x="55880" y="1332648"/>
                    <a:pt x="0" y="1276768"/>
                    <a:pt x="0" y="12081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32535" y="0"/>
                  </a:lnTo>
                  <a:cubicBezTo>
                    <a:pt x="8501115" y="0"/>
                    <a:pt x="8556996" y="55880"/>
                    <a:pt x="8556996" y="124460"/>
                  </a:cubicBezTo>
                  <a:lnTo>
                    <a:pt x="8556996" y="1208188"/>
                  </a:lnTo>
                  <a:cubicBezTo>
                    <a:pt x="8556996" y="1276768"/>
                    <a:pt x="8501115" y="1332648"/>
                    <a:pt x="8432535" y="1332648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01228" y="2925892"/>
            <a:ext cx="3626803" cy="60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1"/>
              </a:lnSpc>
            </a:pPr>
            <a:r>
              <a:rPr lang="en-US" sz="349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120 000 studentů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1859051" y="3887665"/>
            <a:ext cx="5400249" cy="737166"/>
            <a:chOff x="0" y="0"/>
            <a:chExt cx="9762566" cy="13326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762566" cy="1332648"/>
            </a:xfrm>
            <a:custGeom>
              <a:avLst/>
              <a:gdLst/>
              <a:ahLst/>
              <a:cxnLst/>
              <a:rect l="l" t="t" r="r" b="b"/>
              <a:pathLst>
                <a:path w="9762566" h="1332648">
                  <a:moveTo>
                    <a:pt x="9638106" y="1332648"/>
                  </a:moveTo>
                  <a:lnTo>
                    <a:pt x="124460" y="1332648"/>
                  </a:lnTo>
                  <a:cubicBezTo>
                    <a:pt x="55880" y="1332648"/>
                    <a:pt x="0" y="1276768"/>
                    <a:pt x="0" y="12081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38106" y="0"/>
                  </a:lnTo>
                  <a:cubicBezTo>
                    <a:pt x="9706686" y="0"/>
                    <a:pt x="9762566" y="55880"/>
                    <a:pt x="9762566" y="124460"/>
                  </a:cubicBezTo>
                  <a:lnTo>
                    <a:pt x="9762566" y="1208188"/>
                  </a:lnTo>
                  <a:cubicBezTo>
                    <a:pt x="9762566" y="1276768"/>
                    <a:pt x="9706686" y="1332648"/>
                    <a:pt x="9638106" y="1332648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346892" y="3902035"/>
            <a:ext cx="6546778" cy="547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1"/>
              </a:lnSpc>
            </a:pPr>
            <a:r>
              <a:rPr lang="en-US" sz="319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zaměření na aplikované vědy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870294" y="4256248"/>
            <a:ext cx="7349088" cy="737166"/>
            <a:chOff x="0" y="0"/>
            <a:chExt cx="13285676" cy="13326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285676" cy="1332648"/>
            </a:xfrm>
            <a:custGeom>
              <a:avLst/>
              <a:gdLst/>
              <a:ahLst/>
              <a:cxnLst/>
              <a:rect l="l" t="t" r="r" b="b"/>
              <a:pathLst>
                <a:path w="13285676" h="1332648">
                  <a:moveTo>
                    <a:pt x="13161215" y="1332648"/>
                  </a:moveTo>
                  <a:lnTo>
                    <a:pt x="124460" y="1332648"/>
                  </a:lnTo>
                  <a:cubicBezTo>
                    <a:pt x="55880" y="1332648"/>
                    <a:pt x="0" y="1276768"/>
                    <a:pt x="0" y="12081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161215" y="0"/>
                  </a:lnTo>
                  <a:cubicBezTo>
                    <a:pt x="13229796" y="0"/>
                    <a:pt x="13285676" y="55880"/>
                    <a:pt x="13285676" y="124460"/>
                  </a:cubicBezTo>
                  <a:lnTo>
                    <a:pt x="13285676" y="1208188"/>
                  </a:lnTo>
                  <a:cubicBezTo>
                    <a:pt x="13285676" y="1276768"/>
                    <a:pt x="13229796" y="1332648"/>
                    <a:pt x="13161215" y="1332648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514629" y="4265899"/>
            <a:ext cx="8060417" cy="60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1"/>
              </a:lnSpc>
            </a:pPr>
            <a:r>
              <a:rPr lang="en-US" sz="349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společné studijní programy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027684" y="6834552"/>
            <a:ext cx="7300385" cy="740844"/>
            <a:chOff x="0" y="0"/>
            <a:chExt cx="13197631" cy="133929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197632" cy="1339297"/>
            </a:xfrm>
            <a:custGeom>
              <a:avLst/>
              <a:gdLst/>
              <a:ahLst/>
              <a:cxnLst/>
              <a:rect l="l" t="t" r="r" b="b"/>
              <a:pathLst>
                <a:path w="13197632" h="1339297">
                  <a:moveTo>
                    <a:pt x="13073171" y="1339296"/>
                  </a:moveTo>
                  <a:lnTo>
                    <a:pt x="124460" y="1339296"/>
                  </a:lnTo>
                  <a:cubicBezTo>
                    <a:pt x="55880" y="1339296"/>
                    <a:pt x="0" y="1283417"/>
                    <a:pt x="0" y="1214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073171" y="0"/>
                  </a:lnTo>
                  <a:cubicBezTo>
                    <a:pt x="13141751" y="0"/>
                    <a:pt x="13197632" y="55880"/>
                    <a:pt x="13197632" y="124460"/>
                  </a:cubicBezTo>
                  <a:lnTo>
                    <a:pt x="13197632" y="1214837"/>
                  </a:lnTo>
                  <a:cubicBezTo>
                    <a:pt x="13197632" y="1283417"/>
                    <a:pt x="13141751" y="1339297"/>
                    <a:pt x="13073171" y="1339297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476552" y="6855215"/>
            <a:ext cx="6529340" cy="53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</a:pPr>
            <a:r>
              <a:rPr lang="en-US" sz="3079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studentské a zaměstnanecké mobility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524707" y="5651324"/>
            <a:ext cx="8360180" cy="737166"/>
            <a:chOff x="0" y="0"/>
            <a:chExt cx="15113527" cy="13326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113527" cy="1332648"/>
            </a:xfrm>
            <a:custGeom>
              <a:avLst/>
              <a:gdLst/>
              <a:ahLst/>
              <a:cxnLst/>
              <a:rect l="l" t="t" r="r" b="b"/>
              <a:pathLst>
                <a:path w="15113527" h="1332648">
                  <a:moveTo>
                    <a:pt x="14989066" y="1332648"/>
                  </a:moveTo>
                  <a:lnTo>
                    <a:pt x="124460" y="1332648"/>
                  </a:lnTo>
                  <a:cubicBezTo>
                    <a:pt x="55880" y="1332648"/>
                    <a:pt x="0" y="1276768"/>
                    <a:pt x="0" y="12081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989066" y="0"/>
                  </a:lnTo>
                  <a:cubicBezTo>
                    <a:pt x="15057647" y="0"/>
                    <a:pt x="15113527" y="55880"/>
                    <a:pt x="15113527" y="124460"/>
                  </a:cubicBezTo>
                  <a:lnTo>
                    <a:pt x="15113527" y="1208188"/>
                  </a:lnTo>
                  <a:cubicBezTo>
                    <a:pt x="15113527" y="1276768"/>
                    <a:pt x="15057647" y="1332648"/>
                    <a:pt x="14989066" y="1332648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24707" y="5755540"/>
            <a:ext cx="8187019" cy="483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8"/>
              </a:lnSpc>
            </a:pPr>
            <a:r>
              <a:rPr lang="en-US" sz="2806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od vyššího odborného vzdělání po PhD stupně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795624" y="2744791"/>
            <a:ext cx="9117260" cy="737166"/>
            <a:chOff x="0" y="0"/>
            <a:chExt cx="16482176" cy="133264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482175" cy="1332648"/>
            </a:xfrm>
            <a:custGeom>
              <a:avLst/>
              <a:gdLst/>
              <a:ahLst/>
              <a:cxnLst/>
              <a:rect l="l" t="t" r="r" b="b"/>
              <a:pathLst>
                <a:path w="16482175" h="1332648">
                  <a:moveTo>
                    <a:pt x="16357716" y="1332648"/>
                  </a:moveTo>
                  <a:lnTo>
                    <a:pt x="124460" y="1332648"/>
                  </a:lnTo>
                  <a:cubicBezTo>
                    <a:pt x="55880" y="1332648"/>
                    <a:pt x="0" y="1276768"/>
                    <a:pt x="0" y="12081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357716" y="0"/>
                  </a:lnTo>
                  <a:cubicBezTo>
                    <a:pt x="16426297" y="0"/>
                    <a:pt x="16482175" y="55880"/>
                    <a:pt x="16482175" y="124460"/>
                  </a:cubicBezTo>
                  <a:lnTo>
                    <a:pt x="16482175" y="1208188"/>
                  </a:lnTo>
                  <a:cubicBezTo>
                    <a:pt x="16482175" y="1276768"/>
                    <a:pt x="16426297" y="1332648"/>
                    <a:pt x="16357716" y="1332648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001911" y="2732500"/>
            <a:ext cx="8704685" cy="60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1"/>
              </a:lnSpc>
            </a:pPr>
            <a:r>
              <a:rPr lang="en-US" sz="34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mladé</a:t>
            </a:r>
            <a:r>
              <a:rPr lang="en-US" sz="34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4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agilní</a:t>
            </a:r>
            <a:r>
              <a:rPr lang="en-US" sz="34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4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regionálně</a:t>
            </a:r>
            <a:r>
              <a:rPr lang="en-US" sz="34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4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zakotvené</a:t>
            </a:r>
            <a:r>
              <a:rPr lang="en-US" sz="34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4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univerzity</a:t>
            </a:r>
            <a:endParaRPr lang="en-US" sz="3493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9533490" y="5316337"/>
            <a:ext cx="8360180" cy="737166"/>
            <a:chOff x="0" y="0"/>
            <a:chExt cx="15113527" cy="133264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113527" cy="1332648"/>
            </a:xfrm>
            <a:custGeom>
              <a:avLst/>
              <a:gdLst/>
              <a:ahLst/>
              <a:cxnLst/>
              <a:rect l="l" t="t" r="r" b="b"/>
              <a:pathLst>
                <a:path w="15113527" h="1332648">
                  <a:moveTo>
                    <a:pt x="14989066" y="1332648"/>
                  </a:moveTo>
                  <a:lnTo>
                    <a:pt x="124460" y="1332648"/>
                  </a:lnTo>
                  <a:cubicBezTo>
                    <a:pt x="55880" y="1332648"/>
                    <a:pt x="0" y="1276768"/>
                    <a:pt x="0" y="12081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989066" y="0"/>
                  </a:lnTo>
                  <a:cubicBezTo>
                    <a:pt x="15057647" y="0"/>
                    <a:pt x="15113527" y="55880"/>
                    <a:pt x="15113527" y="124460"/>
                  </a:cubicBezTo>
                  <a:lnTo>
                    <a:pt x="15113527" y="1208188"/>
                  </a:lnTo>
                  <a:cubicBezTo>
                    <a:pt x="15113527" y="1276768"/>
                    <a:pt x="15057647" y="1332648"/>
                    <a:pt x="14989066" y="1332648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148839" y="5390261"/>
            <a:ext cx="9139161" cy="464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1"/>
              </a:lnSpc>
            </a:pPr>
            <a:r>
              <a:rPr lang="en-US" sz="269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společné vzdělávací kurzy krátkodobé/semestrální </a:t>
            </a:r>
          </a:p>
        </p:txBody>
      </p:sp>
      <p:sp>
        <p:nvSpPr>
          <p:cNvPr id="36" name="Freeform 3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23A6EDDD-67D5-4FD5-81C7-61C1D20AD9F6}"/>
              </a:ext>
            </a:extLst>
          </p:cNvPr>
          <p:cNvSpPr/>
          <p:nvPr/>
        </p:nvSpPr>
        <p:spPr>
          <a:xfrm>
            <a:off x="16858696" y="8794648"/>
            <a:ext cx="1503801" cy="1492352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7" name="Freeform 2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59C815B5-CEEA-4B3D-B3F3-686896FB64FC}"/>
              </a:ext>
            </a:extLst>
          </p:cNvPr>
          <p:cNvSpPr/>
          <p:nvPr/>
        </p:nvSpPr>
        <p:spPr>
          <a:xfrm>
            <a:off x="15634835" y="-28573"/>
            <a:ext cx="2662690" cy="2156875"/>
          </a:xfrm>
          <a:custGeom>
            <a:avLst/>
            <a:gdLst/>
            <a:ahLst/>
            <a:cxnLst/>
            <a:rect l="l" t="t" r="r" b="b"/>
            <a:pathLst>
              <a:path w="2662690" h="2156875">
                <a:moveTo>
                  <a:pt x="0" y="0"/>
                </a:moveTo>
                <a:lnTo>
                  <a:pt x="2662690" y="0"/>
                </a:lnTo>
                <a:lnTo>
                  <a:pt x="2662690" y="2156875"/>
                </a:lnTo>
                <a:lnTo>
                  <a:pt x="0" y="2156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224601" y="0"/>
            <a:ext cx="11063399" cy="10287000"/>
          </a:xfrm>
          <a:custGeom>
            <a:avLst/>
            <a:gdLst/>
            <a:ahLst/>
            <a:cxnLst/>
            <a:rect l="l" t="t" r="r" b="b"/>
            <a:pathLst>
              <a:path w="11063399" h="10287000">
                <a:moveTo>
                  <a:pt x="0" y="0"/>
                </a:moveTo>
                <a:lnTo>
                  <a:pt x="11063399" y="0"/>
                </a:lnTo>
                <a:lnTo>
                  <a:pt x="110633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83" b="-1483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>
            <a:off x="533301" y="495300"/>
            <a:ext cx="6531921" cy="8610600"/>
            <a:chOff x="0" y="0"/>
            <a:chExt cx="1186830" cy="1698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86830" cy="1698292"/>
            </a:xfrm>
            <a:custGeom>
              <a:avLst/>
              <a:gdLst/>
              <a:ahLst/>
              <a:cxnLst/>
              <a:rect l="l" t="t" r="r" b="b"/>
              <a:pathLst>
                <a:path w="1186830" h="1698292">
                  <a:moveTo>
                    <a:pt x="1062370" y="1698292"/>
                  </a:moveTo>
                  <a:lnTo>
                    <a:pt x="124460" y="1698292"/>
                  </a:lnTo>
                  <a:cubicBezTo>
                    <a:pt x="55880" y="1698292"/>
                    <a:pt x="0" y="1642412"/>
                    <a:pt x="0" y="15738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62370" y="0"/>
                  </a:lnTo>
                  <a:cubicBezTo>
                    <a:pt x="1130950" y="0"/>
                    <a:pt x="1186830" y="55880"/>
                    <a:pt x="1186830" y="124460"/>
                  </a:cubicBezTo>
                  <a:lnTo>
                    <a:pt x="1186830" y="1573832"/>
                  </a:lnTo>
                  <a:cubicBezTo>
                    <a:pt x="1186830" y="1642412"/>
                    <a:pt x="1130950" y="1698292"/>
                    <a:pt x="1062370" y="1698292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7881" y="644284"/>
            <a:ext cx="3499318" cy="60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1"/>
              </a:lnSpc>
            </a:pPr>
            <a:r>
              <a:rPr lang="en-US" sz="3493" b="1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Devět univerzit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1348" y="1453645"/>
            <a:ext cx="6164496" cy="4452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2065" lvl="1" indent="-226033" algn="l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Thomas More University of Applied Sciences (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Belgie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</a:p>
          <a:p>
            <a:pPr marL="452065" lvl="1" indent="-226033" algn="l">
              <a:lnSpc>
                <a:spcPts val="2931"/>
              </a:lnSpc>
              <a:buFont typeface="Arial"/>
              <a:buChar char="•"/>
            </a:pP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Deggendorf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Institute of Technology (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Německo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</a:p>
          <a:p>
            <a:pPr marL="452065" lvl="1" indent="-226033" algn="l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Polytechnic University of Be</a:t>
            </a:r>
            <a:r>
              <a:rPr lang="cs-CZ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j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a (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Portugalsko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</a:p>
          <a:p>
            <a:pPr marL="452065" lvl="1" indent="-226033" algn="l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Mendel University in Brno (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Česká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republika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</a:p>
          <a:p>
            <a:pPr marL="452065" lvl="1" indent="-226033" algn="l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Fontys University of Applied Sciences (Netherlands)</a:t>
            </a:r>
          </a:p>
          <a:p>
            <a:pPr marL="452065" lvl="1" indent="-226033" algn="l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University College of Northern Denmark (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Dánsko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</a:p>
          <a:p>
            <a:pPr marL="452065" lvl="1" indent="-226033" algn="l">
              <a:lnSpc>
                <a:spcPts val="2931"/>
              </a:lnSpc>
              <a:buFont typeface="Arial"/>
              <a:buChar char="•"/>
            </a:pP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Seinajoki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University of Applied Sciences (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Finsko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</a:p>
          <a:p>
            <a:pPr marL="452065" lvl="1" indent="-226033" algn="l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Halmstad University (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Švédsko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</a:p>
          <a:p>
            <a:pPr marL="452065" lvl="1" indent="-226033" algn="l">
              <a:lnSpc>
                <a:spcPts val="2931"/>
              </a:lnSpc>
              <a:buFont typeface="Arial"/>
              <a:buChar char="•"/>
            </a:pP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Vilnius 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Kolegija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(</a:t>
            </a:r>
            <a:r>
              <a:rPr lang="en-US" sz="20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Litva</a:t>
            </a:r>
            <a:r>
              <a:rPr lang="en-US" sz="20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</a:p>
          <a:p>
            <a:pPr algn="l">
              <a:lnSpc>
                <a:spcPts val="2931"/>
              </a:lnSpc>
            </a:pPr>
            <a:endParaRPr lang="en-US" sz="2093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Freeform 2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6B69AFC7-3C74-4D97-8994-3D13DEEC5603}"/>
              </a:ext>
            </a:extLst>
          </p:cNvPr>
          <p:cNvSpPr/>
          <p:nvPr/>
        </p:nvSpPr>
        <p:spPr>
          <a:xfrm>
            <a:off x="-63612" y="8763602"/>
            <a:ext cx="1535086" cy="1523398"/>
          </a:xfrm>
          <a:custGeom>
            <a:avLst/>
            <a:gdLst/>
            <a:ahLst/>
            <a:cxnLst/>
            <a:rect l="l" t="t" r="r" b="b"/>
            <a:pathLst>
              <a:path w="1535086" h="1523398">
                <a:moveTo>
                  <a:pt x="0" y="0"/>
                </a:moveTo>
                <a:lnTo>
                  <a:pt x="1535086" y="0"/>
                </a:lnTo>
                <a:lnTo>
                  <a:pt x="1535086" y="1523398"/>
                </a:lnTo>
                <a:lnTo>
                  <a:pt x="0" y="15233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5143500"/>
            <a:ext cx="5875525" cy="5143500"/>
            <a:chOff x="0" y="0"/>
            <a:chExt cx="5875528" cy="5143500"/>
          </a:xfrm>
        </p:grpSpPr>
        <p:sp>
          <p:nvSpPr>
            <p:cNvPr id="8" name="Freeform 8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007C71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23182" y="3789161"/>
            <a:ext cx="4846825" cy="1569215"/>
            <a:chOff x="0" y="0"/>
            <a:chExt cx="2039774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39774" cy="660400"/>
            </a:xfrm>
            <a:custGeom>
              <a:avLst/>
              <a:gdLst/>
              <a:ahLst/>
              <a:cxnLst/>
              <a:rect l="l" t="t" r="r" b="b"/>
              <a:pathLst>
                <a:path w="2039774" h="660400">
                  <a:moveTo>
                    <a:pt x="191531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5314" y="0"/>
                  </a:lnTo>
                  <a:cubicBezTo>
                    <a:pt x="1983894" y="0"/>
                    <a:pt x="2039774" y="55880"/>
                    <a:pt x="2039774" y="124460"/>
                  </a:cubicBezTo>
                  <a:lnTo>
                    <a:pt x="2039774" y="535940"/>
                  </a:lnTo>
                  <a:cubicBezTo>
                    <a:pt x="2039774" y="604520"/>
                    <a:pt x="1983894" y="660400"/>
                    <a:pt x="1915314" y="660400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024188" y="3789161"/>
            <a:ext cx="4846825" cy="1569215"/>
            <a:chOff x="0" y="0"/>
            <a:chExt cx="2039774" cy="660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39774" cy="660400"/>
            </a:xfrm>
            <a:custGeom>
              <a:avLst/>
              <a:gdLst/>
              <a:ahLst/>
              <a:cxnLst/>
              <a:rect l="l" t="t" r="r" b="b"/>
              <a:pathLst>
                <a:path w="2039774" h="660400">
                  <a:moveTo>
                    <a:pt x="191531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5314" y="0"/>
                  </a:lnTo>
                  <a:cubicBezTo>
                    <a:pt x="1983894" y="0"/>
                    <a:pt x="2039774" y="55880"/>
                    <a:pt x="2039774" y="124460"/>
                  </a:cubicBezTo>
                  <a:lnTo>
                    <a:pt x="2039774" y="535940"/>
                  </a:lnTo>
                  <a:cubicBezTo>
                    <a:pt x="2039774" y="604520"/>
                    <a:pt x="1983894" y="660400"/>
                    <a:pt x="1915314" y="660400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881820" y="4232378"/>
            <a:ext cx="4329550" cy="60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1"/>
              </a:lnSpc>
            </a:pPr>
            <a:r>
              <a:rPr lang="en-US" sz="3493" b="1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HEROES4REGIONS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32174" y="4232378"/>
            <a:ext cx="3430854" cy="60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1"/>
              </a:lnSpc>
            </a:pPr>
            <a:r>
              <a:rPr lang="en-US" sz="3493" b="1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HEROES4EVER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765465" y="3021229"/>
            <a:ext cx="1152212" cy="115221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C71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080944" y="3501692"/>
            <a:ext cx="1152212" cy="115221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C71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844243" y="3250004"/>
            <a:ext cx="994656" cy="886488"/>
          </a:xfrm>
          <a:custGeom>
            <a:avLst/>
            <a:gdLst/>
            <a:ahLst/>
            <a:cxnLst/>
            <a:rect l="l" t="t" r="r" b="b"/>
            <a:pathLst>
              <a:path w="994656" h="886488">
                <a:moveTo>
                  <a:pt x="0" y="0"/>
                </a:moveTo>
                <a:lnTo>
                  <a:pt x="994656" y="0"/>
                </a:lnTo>
                <a:lnTo>
                  <a:pt x="994656" y="886488"/>
                </a:lnTo>
                <a:lnTo>
                  <a:pt x="0" y="886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Freeform 22"/>
          <p:cNvSpPr/>
          <p:nvPr/>
        </p:nvSpPr>
        <p:spPr>
          <a:xfrm>
            <a:off x="16254200" y="3726311"/>
            <a:ext cx="805700" cy="702973"/>
          </a:xfrm>
          <a:custGeom>
            <a:avLst/>
            <a:gdLst/>
            <a:ahLst/>
            <a:cxnLst/>
            <a:rect l="l" t="t" r="r" b="b"/>
            <a:pathLst>
              <a:path w="805700" h="702973">
                <a:moveTo>
                  <a:pt x="0" y="0"/>
                </a:moveTo>
                <a:lnTo>
                  <a:pt x="805700" y="0"/>
                </a:lnTo>
                <a:lnTo>
                  <a:pt x="805700" y="702973"/>
                </a:lnTo>
                <a:lnTo>
                  <a:pt x="0" y="7029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3" name="TextBox 23"/>
          <p:cNvSpPr txBox="1"/>
          <p:nvPr/>
        </p:nvSpPr>
        <p:spPr>
          <a:xfrm>
            <a:off x="6822739" y="5550202"/>
            <a:ext cx="4491099" cy="173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3293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vzdělávací, výzkumné, inovační programy zaměřené na výzvy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47323" y="1245240"/>
            <a:ext cx="1532329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6"/>
              </a:lnSpc>
            </a:pPr>
            <a:r>
              <a:rPr lang="cs-CZ" sz="7200" b="1" spc="251" dirty="0">
                <a:solidFill>
                  <a:srgbClr val="2C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Tři</a:t>
            </a:r>
            <a:r>
              <a:rPr lang="en-US" sz="7200" b="1" spc="251" dirty="0">
                <a:solidFill>
                  <a:srgbClr val="2C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7200" b="1" spc="251" dirty="0" err="1">
                <a:solidFill>
                  <a:srgbClr val="2C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vlajkové</a:t>
            </a:r>
            <a:r>
              <a:rPr lang="en-US" sz="7200" b="1" spc="251" dirty="0">
                <a:solidFill>
                  <a:srgbClr val="2C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cs-CZ" sz="7200" b="1" spc="251" dirty="0">
                <a:solidFill>
                  <a:srgbClr val="2C242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lodi</a:t>
            </a:r>
            <a:endParaRPr lang="en-US" sz="7200" b="1" spc="251" dirty="0">
              <a:solidFill>
                <a:srgbClr val="2C2424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18178" y="5603354"/>
            <a:ext cx="4652086" cy="115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společná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nabídka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Bc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., Mgr., Ph.D. </a:t>
            </a: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stupni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66313" y="5550202"/>
            <a:ext cx="5411857" cy="173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1"/>
              </a:lnSpc>
            </a:pP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příležitosti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pro </a:t>
            </a: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celoživotní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vzdělávání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pro </a:t>
            </a: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profesionály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3293" dirty="0" err="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zaměstnance</a:t>
            </a:r>
            <a:r>
              <a:rPr lang="en-US" sz="3293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24145" y="3789161"/>
            <a:ext cx="6149655" cy="1569215"/>
            <a:chOff x="0" y="0"/>
            <a:chExt cx="2039774" cy="660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39774" cy="660400"/>
            </a:xfrm>
            <a:custGeom>
              <a:avLst/>
              <a:gdLst/>
              <a:ahLst/>
              <a:cxnLst/>
              <a:rect l="l" t="t" r="r" b="b"/>
              <a:pathLst>
                <a:path w="2039774" h="660400">
                  <a:moveTo>
                    <a:pt x="191531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5314" y="0"/>
                  </a:lnTo>
                  <a:cubicBezTo>
                    <a:pt x="1983894" y="0"/>
                    <a:pt x="2039774" y="55880"/>
                    <a:pt x="2039774" y="124460"/>
                  </a:cubicBezTo>
                  <a:lnTo>
                    <a:pt x="2039774" y="535940"/>
                  </a:lnTo>
                  <a:cubicBezTo>
                    <a:pt x="2039774" y="604520"/>
                    <a:pt x="1983894" y="660400"/>
                    <a:pt x="1915314" y="660400"/>
                  </a:cubicBezTo>
                  <a:close/>
                </a:path>
              </a:pathLst>
            </a:custGeom>
            <a:solidFill>
              <a:srgbClr val="F2F1DC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74763" y="4232378"/>
            <a:ext cx="5100761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1"/>
              </a:lnSpc>
            </a:pPr>
            <a:r>
              <a:rPr lang="en-US" sz="3493" b="1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EDUCATION4HEROES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5470970" y="3213055"/>
            <a:ext cx="1152212" cy="115221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C71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5552203" y="3394158"/>
            <a:ext cx="1041737" cy="683640"/>
          </a:xfrm>
          <a:custGeom>
            <a:avLst/>
            <a:gdLst/>
            <a:ahLst/>
            <a:cxnLst/>
            <a:rect l="l" t="t" r="r" b="b"/>
            <a:pathLst>
              <a:path w="1041737" h="683640">
                <a:moveTo>
                  <a:pt x="0" y="0"/>
                </a:moveTo>
                <a:lnTo>
                  <a:pt x="1041738" y="0"/>
                </a:lnTo>
                <a:lnTo>
                  <a:pt x="1041738" y="683640"/>
                </a:lnTo>
                <a:lnTo>
                  <a:pt x="0" y="683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4" name="Freeform 2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E3352AA6-E03C-4A09-AB10-6E847481EE87}"/>
              </a:ext>
            </a:extLst>
          </p:cNvPr>
          <p:cNvSpPr/>
          <p:nvPr/>
        </p:nvSpPr>
        <p:spPr>
          <a:xfrm>
            <a:off x="15762480" y="8182112"/>
            <a:ext cx="2535046" cy="1958940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5" name="Freeform 2" descr="Paveikslėlis, kuriame yra kvadrato formos, rašas, ekrano kopija, pikselis  Dirbtinio intelekto sugeneruotas turinys gali būti neteisingas.">
            <a:extLst>
              <a:ext uri="{FF2B5EF4-FFF2-40B4-BE49-F238E27FC236}">
                <a16:creationId xmlns:a16="http://schemas.microsoft.com/office/drawing/2014/main" id="{2FE14B34-A165-46E3-89EA-32E2E4436578}"/>
              </a:ext>
            </a:extLst>
          </p:cNvPr>
          <p:cNvSpPr/>
          <p:nvPr/>
        </p:nvSpPr>
        <p:spPr>
          <a:xfrm>
            <a:off x="12573000" y="-28573"/>
            <a:ext cx="5724525" cy="3278577"/>
          </a:xfrm>
          <a:custGeom>
            <a:avLst/>
            <a:gdLst/>
            <a:ahLst/>
            <a:cxnLst/>
            <a:rect l="l" t="t" r="r" b="b"/>
            <a:pathLst>
              <a:path w="2662690" h="2156875">
                <a:moveTo>
                  <a:pt x="0" y="0"/>
                </a:moveTo>
                <a:lnTo>
                  <a:pt x="2662690" y="0"/>
                </a:lnTo>
                <a:lnTo>
                  <a:pt x="2662690" y="2156875"/>
                </a:lnTo>
                <a:lnTo>
                  <a:pt x="0" y="21568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aveikslėlis, kuriame yra simbolis, logotipas, Šriftas, dizainas  Dirbtinio intelekto sugeneruotas turinys gali būti neteisingas."/>
          <p:cNvSpPr/>
          <p:nvPr/>
        </p:nvSpPr>
        <p:spPr>
          <a:xfrm>
            <a:off x="16858696" y="8794648"/>
            <a:ext cx="1503801" cy="1492352"/>
          </a:xfrm>
          <a:custGeom>
            <a:avLst/>
            <a:gdLst/>
            <a:ahLst/>
            <a:cxnLst/>
            <a:rect l="l" t="t" r="r" b="b"/>
            <a:pathLst>
              <a:path w="1503801" h="1492352">
                <a:moveTo>
                  <a:pt x="0" y="0"/>
                </a:moveTo>
                <a:lnTo>
                  <a:pt x="1503802" y="0"/>
                </a:lnTo>
                <a:lnTo>
                  <a:pt x="1503802" y="1492352"/>
                </a:lnTo>
                <a:lnTo>
                  <a:pt x="0" y="149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 descr="Paveikslėlis, kuriame yra kvadrato formos, rašas, ekrano kopija, pikselis  Dirbtinio intelekto sugeneruotas turinys gali būti neteisingas."/>
          <p:cNvSpPr/>
          <p:nvPr/>
        </p:nvSpPr>
        <p:spPr>
          <a:xfrm>
            <a:off x="-9524" y="8168223"/>
            <a:ext cx="2650932" cy="2147351"/>
          </a:xfrm>
          <a:custGeom>
            <a:avLst/>
            <a:gdLst/>
            <a:ahLst/>
            <a:cxnLst/>
            <a:rect l="l" t="t" r="r" b="b"/>
            <a:pathLst>
              <a:path w="2650932" h="2147351">
                <a:moveTo>
                  <a:pt x="0" y="0"/>
                </a:moveTo>
                <a:lnTo>
                  <a:pt x="2650932" y="0"/>
                </a:lnTo>
                <a:lnTo>
                  <a:pt x="2650932" y="2147351"/>
                </a:lnTo>
                <a:lnTo>
                  <a:pt x="0" y="2147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903172" y="2476500"/>
            <a:ext cx="14630400" cy="6063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1: HEROES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project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management and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Coordination</a:t>
            </a:r>
            <a:endParaRPr lang="cs-CZ" sz="36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2:  Joint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Governance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Structures</a:t>
            </a:r>
            <a:endParaRPr lang="cs-CZ" sz="36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3: Joint study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programmes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(EDUCATION4HEROES)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4: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Chalenge-based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education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(HEROES4REGIONS)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5: Joint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practice-oriented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scientific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research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hub (HEROES4REGIONS)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6: Joint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lifelong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learning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programme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and </a:t>
            </a:r>
            <a:r>
              <a:rPr lang="cs-CZ" sz="3600" b="1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employability</a:t>
            </a:r>
            <a:r>
              <a:rPr lang="cs-CZ" sz="3600" b="1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(HEROES4EVER)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7: A joint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ecosystem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and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community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for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HEROES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8: Joint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innovative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mobility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supprot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services</a:t>
            </a:r>
            <a:endParaRPr lang="cs-CZ" sz="36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9: Joint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virtual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campus</a:t>
            </a:r>
            <a:endParaRPr lang="cs-CZ" sz="36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WP 10: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Dissemination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impact</a:t>
            </a:r>
            <a:r>
              <a:rPr lang="cs-CZ" sz="3600" dirty="0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 and </a:t>
            </a:r>
            <a:r>
              <a:rPr lang="cs-CZ" sz="3600" dirty="0" err="1">
                <a:solidFill>
                  <a:srgbClr val="007C70"/>
                </a:solidFill>
                <a:latin typeface="Calibri (MS)"/>
                <a:ea typeface="Calibri (MS)"/>
                <a:cs typeface="Calibri (MS)"/>
                <a:sym typeface="Calibri (MS)"/>
              </a:rPr>
              <a:t>sustainability</a:t>
            </a:r>
            <a:endParaRPr lang="en-US" sz="3600" dirty="0">
              <a:solidFill>
                <a:srgbClr val="007C7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1FBEEFB-6E52-48AD-BC0D-992365836F67}"/>
              </a:ext>
            </a:extLst>
          </p:cNvPr>
          <p:cNvSpPr txBox="1"/>
          <p:nvPr/>
        </p:nvSpPr>
        <p:spPr>
          <a:xfrm>
            <a:off x="762000" y="876300"/>
            <a:ext cx="16992600" cy="1007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81"/>
              </a:lnSpc>
              <a:spcBef>
                <a:spcPct val="0"/>
              </a:spcBef>
            </a:pPr>
            <a:r>
              <a:rPr lang="cs-CZ" sz="6734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Work</a:t>
            </a: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cs-CZ" sz="6734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packages</a:t>
            </a: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/Pracovní balíčky HEROES (</a:t>
            </a:r>
            <a:r>
              <a:rPr lang="cs-CZ" sz="6734" b="1" dirty="0" err="1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WPs</a:t>
            </a:r>
            <a:r>
              <a:rPr lang="cs-CZ" sz="6734" b="1" dirty="0">
                <a:solidFill>
                  <a:srgbClr val="007C7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)</a:t>
            </a:r>
            <a:endParaRPr lang="en-US" sz="6734" b="1" dirty="0">
              <a:solidFill>
                <a:srgbClr val="007C7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8C6C1A61-18D1-4BEF-8D9B-06B51F76B6FD}"/>
              </a:ext>
            </a:extLst>
          </p:cNvPr>
          <p:cNvGrpSpPr/>
          <p:nvPr/>
        </p:nvGrpSpPr>
        <p:grpSpPr>
          <a:xfrm>
            <a:off x="15533572" y="2120168"/>
            <a:ext cx="2828925" cy="8115300"/>
            <a:chOff x="0" y="0"/>
            <a:chExt cx="5984384" cy="137160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B94BB8-A947-4425-A536-C6BFA305675D}"/>
                </a:ext>
              </a:extLst>
            </p:cNvPr>
            <p:cNvSpPr/>
            <p:nvPr/>
          </p:nvSpPr>
          <p:spPr>
            <a:xfrm>
              <a:off x="0" y="0"/>
              <a:ext cx="5984367" cy="13716000"/>
            </a:xfrm>
            <a:custGeom>
              <a:avLst/>
              <a:gdLst/>
              <a:ahLst/>
              <a:cxnLst/>
              <a:rect l="l" t="t" r="r" b="b"/>
              <a:pathLst>
                <a:path w="5984367" h="13716000">
                  <a:moveTo>
                    <a:pt x="0" y="0"/>
                  </a:moveTo>
                  <a:lnTo>
                    <a:pt x="5984367" y="0"/>
                  </a:lnTo>
                  <a:lnTo>
                    <a:pt x="598436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7C7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" name="Freeform 4" descr="Paveikslėlis, kuriame yra simbolis, logotipas, Šriftas, dizainas  Dirbtinio intelekto sugeneruotas turinys gali būti neteisingas.">
            <a:extLst>
              <a:ext uri="{FF2B5EF4-FFF2-40B4-BE49-F238E27FC236}">
                <a16:creationId xmlns:a16="http://schemas.microsoft.com/office/drawing/2014/main" id="{0DC022D1-65C6-4628-A4D2-44CD2CDE6C74}"/>
              </a:ext>
            </a:extLst>
          </p:cNvPr>
          <p:cNvSpPr/>
          <p:nvPr/>
        </p:nvSpPr>
        <p:spPr>
          <a:xfrm>
            <a:off x="16971885" y="8930576"/>
            <a:ext cx="1118588" cy="1110070"/>
          </a:xfrm>
          <a:custGeom>
            <a:avLst/>
            <a:gdLst/>
            <a:ahLst/>
            <a:cxnLst/>
            <a:rect l="l" t="t" r="r" b="b"/>
            <a:pathLst>
              <a:path w="1118588" h="1110070">
                <a:moveTo>
                  <a:pt x="0" y="0"/>
                </a:moveTo>
                <a:lnTo>
                  <a:pt x="1118587" y="0"/>
                </a:lnTo>
                <a:lnTo>
                  <a:pt x="1118587" y="1110070"/>
                </a:lnTo>
                <a:lnTo>
                  <a:pt x="0" y="1110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l">
          <a:lnSpc>
            <a:spcPct val="150000"/>
          </a:lnSpc>
          <a:spcBef>
            <a:spcPct val="0"/>
          </a:spcBef>
          <a:defRPr sz="3200" dirty="0" smtClean="0">
            <a:solidFill>
              <a:srgbClr val="007C70"/>
            </a:solidFill>
            <a:latin typeface="Calibri (MS)"/>
            <a:ea typeface="Calibri (MS)"/>
            <a:cs typeface="Calibri (MS)"/>
            <a:sym typeface="Calibri (MS)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2398</Words>
  <Application>Microsoft Office PowerPoint</Application>
  <PresentationFormat>Vlastní</PresentationFormat>
  <Paragraphs>329</Paragraphs>
  <Slides>31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2" baseType="lpstr">
      <vt:lpstr>-webkit-standard</vt:lpstr>
      <vt:lpstr>Canva Sans Bold</vt:lpstr>
      <vt:lpstr>Calibri</vt:lpstr>
      <vt:lpstr>Aptos</vt:lpstr>
      <vt:lpstr>Arial</vt:lpstr>
      <vt:lpstr>Calibri (MS)</vt:lpstr>
      <vt:lpstr>Canva Sans</vt:lpstr>
      <vt:lpstr>Barlow</vt:lpstr>
      <vt:lpstr>Barlow Bold</vt:lpstr>
      <vt:lpstr>Calibri (MS) Bold</vt:lpstr>
      <vt:lpstr>Office Theme</vt:lpstr>
      <vt:lpstr>Prezentace aplikace PowerPoint</vt:lpstr>
      <vt:lpstr>Prezentace aplikace PowerPoint</vt:lpstr>
      <vt:lpstr>Vize Evropské komise v oblasti vzdělávání</vt:lpstr>
      <vt:lpstr>Proč aliance evropských univerzit?</vt:lpstr>
      <vt:lpstr>Proč aliance evropských univerzit?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Příklad: proces vytvoření DD programu (Finsko)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návrhu HEROES presentation template (shared with partners)</dc:title>
  <dc:creator>Petr Rozmahel</dc:creator>
  <cp:lastModifiedBy>Petr Rozmahel</cp:lastModifiedBy>
  <cp:revision>45</cp:revision>
  <dcterms:created xsi:type="dcterms:W3CDTF">2006-08-16T00:00:00Z</dcterms:created>
  <dcterms:modified xsi:type="dcterms:W3CDTF">2025-11-11T15:18:44Z</dcterms:modified>
  <dc:identifier>DAGmqQd8V9c</dc:identifier>
</cp:coreProperties>
</file>