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0" r:id="rId4"/>
  </p:sldMasterIdLst>
  <p:notesMasterIdLst>
    <p:notesMasterId r:id="rId27"/>
  </p:notesMasterIdLst>
  <p:sldIdLst>
    <p:sldId id="256" r:id="rId5"/>
    <p:sldId id="257" r:id="rId6"/>
    <p:sldId id="279" r:id="rId7"/>
    <p:sldId id="258" r:id="rId8"/>
    <p:sldId id="260" r:id="rId9"/>
    <p:sldId id="263" r:id="rId10"/>
    <p:sldId id="261" r:id="rId11"/>
    <p:sldId id="262" r:id="rId12"/>
    <p:sldId id="272" r:id="rId13"/>
    <p:sldId id="259" r:id="rId14"/>
    <p:sldId id="265" r:id="rId15"/>
    <p:sldId id="280" r:id="rId16"/>
    <p:sldId id="267" r:id="rId17"/>
    <p:sldId id="274" r:id="rId18"/>
    <p:sldId id="264" r:id="rId19"/>
    <p:sldId id="271" r:id="rId20"/>
    <p:sldId id="269" r:id="rId21"/>
    <p:sldId id="276" r:id="rId22"/>
    <p:sldId id="278" r:id="rId23"/>
    <p:sldId id="268" r:id="rId24"/>
    <p:sldId id="270" r:id="rId25"/>
    <p:sldId id="277" r:id="rId26"/>
  </p:sldIdLst>
  <p:sldSz cx="12192000" cy="6858000"/>
  <p:notesSz cx="6858000" cy="9144000"/>
  <p:embeddedFontLst>
    <p:embeddedFont>
      <p:font typeface="Pepi Regular" panose="020B0604020202020204" charset="-18"/>
      <p:regular r:id="rId28"/>
      <p:italic r:id="rId29"/>
    </p:embeddedFont>
  </p:embeddedFont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4" autoAdjust="0"/>
  </p:normalViewPr>
  <p:slideViewPr>
    <p:cSldViewPr snapToGrid="0">
      <p:cViewPr varScale="1">
        <p:scale>
          <a:sx n="47" d="100"/>
          <a:sy n="47" d="100"/>
        </p:scale>
        <p:origin x="77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a Opluštilová" userId="6d0f9803-30f3-4093-a244-26308a303fae" providerId="ADAL" clId="{7795750B-A421-48CB-8BDD-77A8126523E9}"/>
    <pc:docChg chg="custSel addSld delSld modSld">
      <pc:chgData name="Daniela Opluštilová" userId="6d0f9803-30f3-4093-a244-26308a303fae" providerId="ADAL" clId="{7795750B-A421-48CB-8BDD-77A8126523E9}" dt="2025-06-18T08:18:50.290" v="186" actId="207"/>
      <pc:docMkLst>
        <pc:docMk/>
      </pc:docMkLst>
      <pc:sldChg chg="modSp mod">
        <pc:chgData name="Daniela Opluštilová" userId="6d0f9803-30f3-4093-a244-26308a303fae" providerId="ADAL" clId="{7795750B-A421-48CB-8BDD-77A8126523E9}" dt="2025-06-18T08:14:30.996" v="60" actId="20577"/>
        <pc:sldMkLst>
          <pc:docMk/>
          <pc:sldMk cId="842060946" sldId="257"/>
        </pc:sldMkLst>
        <pc:spChg chg="mod">
          <ac:chgData name="Daniela Opluštilová" userId="6d0f9803-30f3-4093-a244-26308a303fae" providerId="ADAL" clId="{7795750B-A421-48CB-8BDD-77A8126523E9}" dt="2025-06-18T08:14:30.996" v="60" actId="20577"/>
          <ac:spMkLst>
            <pc:docMk/>
            <pc:sldMk cId="842060946" sldId="257"/>
            <ac:spMk id="4" creationId="{00000000-0000-0000-0000-000000000000}"/>
          </ac:spMkLst>
        </pc:spChg>
        <pc:picChg chg="mod">
          <ac:chgData name="Daniela Opluštilová" userId="6d0f9803-30f3-4093-a244-26308a303fae" providerId="ADAL" clId="{7795750B-A421-48CB-8BDD-77A8126523E9}" dt="2025-06-18T08:14:22.813" v="59" actId="1076"/>
          <ac:picMkLst>
            <pc:docMk/>
            <pc:sldMk cId="842060946" sldId="257"/>
            <ac:picMk id="8" creationId="{00000000-0000-0000-0000-000000000000}"/>
          </ac:picMkLst>
        </pc:picChg>
      </pc:sldChg>
      <pc:sldChg chg="modSp mod">
        <pc:chgData name="Daniela Opluštilová" userId="6d0f9803-30f3-4093-a244-26308a303fae" providerId="ADAL" clId="{7795750B-A421-48CB-8BDD-77A8126523E9}" dt="2025-06-18T08:15:55.004" v="94" actId="20577"/>
        <pc:sldMkLst>
          <pc:docMk/>
          <pc:sldMk cId="872590819" sldId="265"/>
        </pc:sldMkLst>
        <pc:spChg chg="mod">
          <ac:chgData name="Daniela Opluštilová" userId="6d0f9803-30f3-4093-a244-26308a303fae" providerId="ADAL" clId="{7795750B-A421-48CB-8BDD-77A8126523E9}" dt="2025-06-18T08:15:33.860" v="68" actId="20577"/>
          <ac:spMkLst>
            <pc:docMk/>
            <pc:sldMk cId="872590819" sldId="265"/>
            <ac:spMk id="7" creationId="{00000000-0000-0000-0000-000000000000}"/>
          </ac:spMkLst>
        </pc:spChg>
        <pc:spChg chg="mod">
          <ac:chgData name="Daniela Opluštilová" userId="6d0f9803-30f3-4093-a244-26308a303fae" providerId="ADAL" clId="{7795750B-A421-48CB-8BDD-77A8126523E9}" dt="2025-06-18T08:15:55.004" v="94" actId="20577"/>
          <ac:spMkLst>
            <pc:docMk/>
            <pc:sldMk cId="872590819" sldId="265"/>
            <ac:spMk id="8" creationId="{00000000-0000-0000-0000-000000000000}"/>
          </ac:spMkLst>
        </pc:spChg>
        <pc:spChg chg="mod">
          <ac:chgData name="Daniela Opluštilová" userId="6d0f9803-30f3-4093-a244-26308a303fae" providerId="ADAL" clId="{7795750B-A421-48CB-8BDD-77A8126523E9}" dt="2025-06-18T08:15:46.463" v="82" actId="20577"/>
          <ac:spMkLst>
            <pc:docMk/>
            <pc:sldMk cId="872590819" sldId="265"/>
            <ac:spMk id="10" creationId="{00000000-0000-0000-0000-000000000000}"/>
          </ac:spMkLst>
        </pc:spChg>
      </pc:sldChg>
      <pc:sldChg chg="modSp mod">
        <pc:chgData name="Daniela Opluštilová" userId="6d0f9803-30f3-4093-a244-26308a303fae" providerId="ADAL" clId="{7795750B-A421-48CB-8BDD-77A8126523E9}" dt="2025-06-18T08:16:35.595" v="97" actId="2711"/>
        <pc:sldMkLst>
          <pc:docMk/>
          <pc:sldMk cId="335360130" sldId="267"/>
        </pc:sldMkLst>
        <pc:spChg chg="mod">
          <ac:chgData name="Daniela Opluštilová" userId="6d0f9803-30f3-4093-a244-26308a303fae" providerId="ADAL" clId="{7795750B-A421-48CB-8BDD-77A8126523E9}" dt="2025-06-18T08:16:35.595" v="97" actId="2711"/>
          <ac:spMkLst>
            <pc:docMk/>
            <pc:sldMk cId="335360130" sldId="267"/>
            <ac:spMk id="11" creationId="{00000000-0000-0000-0000-000000000000}"/>
          </ac:spMkLst>
        </pc:spChg>
      </pc:sldChg>
      <pc:sldChg chg="modSp mod">
        <pc:chgData name="Daniela Opluštilová" userId="6d0f9803-30f3-4093-a244-26308a303fae" providerId="ADAL" clId="{7795750B-A421-48CB-8BDD-77A8126523E9}" dt="2025-06-18T08:18:50.290" v="186" actId="207"/>
        <pc:sldMkLst>
          <pc:docMk/>
          <pc:sldMk cId="685116080" sldId="270"/>
        </pc:sldMkLst>
        <pc:spChg chg="mod">
          <ac:chgData name="Daniela Opluštilová" userId="6d0f9803-30f3-4093-a244-26308a303fae" providerId="ADAL" clId="{7795750B-A421-48CB-8BDD-77A8126523E9}" dt="2025-06-18T08:18:50.290" v="186" actId="207"/>
          <ac:spMkLst>
            <pc:docMk/>
            <pc:sldMk cId="685116080" sldId="270"/>
            <ac:spMk id="5" creationId="{00000000-0000-0000-0000-000000000000}"/>
          </ac:spMkLst>
        </pc:spChg>
      </pc:sldChg>
      <pc:sldChg chg="del">
        <pc:chgData name="Daniela Opluštilová" userId="6d0f9803-30f3-4093-a244-26308a303fae" providerId="ADAL" clId="{7795750B-A421-48CB-8BDD-77A8126523E9}" dt="2025-06-18T08:16:19.448" v="96" actId="47"/>
        <pc:sldMkLst>
          <pc:docMk/>
          <pc:sldMk cId="3434561127" sldId="273"/>
        </pc:sldMkLst>
      </pc:sldChg>
      <pc:sldChg chg="add">
        <pc:chgData name="Daniela Opluštilová" userId="6d0f9803-30f3-4093-a244-26308a303fae" providerId="ADAL" clId="{7795750B-A421-48CB-8BDD-77A8126523E9}" dt="2025-06-18T08:17:13.942" v="98"/>
        <pc:sldMkLst>
          <pc:docMk/>
          <pc:sldMk cId="3839919126" sldId="278"/>
        </pc:sldMkLst>
      </pc:sldChg>
      <pc:sldChg chg="add">
        <pc:chgData name="Daniela Opluštilová" userId="6d0f9803-30f3-4093-a244-26308a303fae" providerId="ADAL" clId="{7795750B-A421-48CB-8BDD-77A8126523E9}" dt="2025-06-18T08:14:41.455" v="61"/>
        <pc:sldMkLst>
          <pc:docMk/>
          <pc:sldMk cId="1113778651" sldId="279"/>
        </pc:sldMkLst>
      </pc:sldChg>
      <pc:sldChg chg="add">
        <pc:chgData name="Daniela Opluštilová" userId="6d0f9803-30f3-4093-a244-26308a303fae" providerId="ADAL" clId="{7795750B-A421-48CB-8BDD-77A8126523E9}" dt="2025-06-18T08:16:17.577" v="95"/>
        <pc:sldMkLst>
          <pc:docMk/>
          <pc:sldMk cId="4097386635" sldId="28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7D136D-36B5-46CB-AF32-A181F3522A4B}" type="doc">
      <dgm:prSet loTypeId="urn:microsoft.com/office/officeart/2005/8/layout/chevron1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4D8D982C-ACBD-42A8-9AD7-1915066ECA3F}">
      <dgm:prSet phldrT="[Text]"/>
      <dgm:spPr/>
      <dgm:t>
        <a:bodyPr/>
        <a:lstStyle/>
        <a:p>
          <a:r>
            <a:rPr lang="cs-CZ"/>
            <a:t>vzdělávání</a:t>
          </a:r>
        </a:p>
      </dgm:t>
    </dgm:pt>
    <dgm:pt modelId="{F809F82E-41A1-43A6-8D74-1993B53ABC86}" type="parTrans" cxnId="{9A6F5E5B-FB6E-45C9-98A5-F0011DDB52C7}">
      <dgm:prSet/>
      <dgm:spPr/>
      <dgm:t>
        <a:bodyPr/>
        <a:lstStyle/>
        <a:p>
          <a:endParaRPr lang="cs-CZ"/>
        </a:p>
      </dgm:t>
    </dgm:pt>
    <dgm:pt modelId="{5D7A78A2-70F7-406C-9C97-DAF79E257FA6}" type="sibTrans" cxnId="{9A6F5E5B-FB6E-45C9-98A5-F0011DDB52C7}">
      <dgm:prSet/>
      <dgm:spPr/>
      <dgm:t>
        <a:bodyPr/>
        <a:lstStyle/>
        <a:p>
          <a:endParaRPr lang="cs-CZ"/>
        </a:p>
      </dgm:t>
    </dgm:pt>
    <dgm:pt modelId="{EF21E1C5-2AF6-4E99-AC84-9DEDE0A53796}">
      <dgm:prSet phldrT="[Text]"/>
      <dgm:spPr/>
      <dgm:t>
        <a:bodyPr/>
        <a:lstStyle/>
        <a:p>
          <a:r>
            <a:rPr lang="cs-CZ"/>
            <a:t>věda </a:t>
          </a:r>
          <a:br>
            <a:rPr lang="cs-CZ"/>
          </a:br>
          <a:r>
            <a:rPr lang="cs-CZ"/>
            <a:t>a výzkum</a:t>
          </a:r>
        </a:p>
      </dgm:t>
    </dgm:pt>
    <dgm:pt modelId="{E3F11E1B-DC13-4CFC-A685-DA24245554F7}" type="parTrans" cxnId="{3BD4AF26-71E0-46B8-AA28-FD7424DC1DBB}">
      <dgm:prSet/>
      <dgm:spPr/>
      <dgm:t>
        <a:bodyPr/>
        <a:lstStyle/>
        <a:p>
          <a:endParaRPr lang="cs-CZ"/>
        </a:p>
      </dgm:t>
    </dgm:pt>
    <dgm:pt modelId="{492A07DA-3141-469C-88E4-4C01C88CBD19}" type="sibTrans" cxnId="{3BD4AF26-71E0-46B8-AA28-FD7424DC1DBB}">
      <dgm:prSet/>
      <dgm:spPr/>
      <dgm:t>
        <a:bodyPr/>
        <a:lstStyle/>
        <a:p>
          <a:endParaRPr lang="cs-CZ"/>
        </a:p>
      </dgm:t>
    </dgm:pt>
    <dgm:pt modelId="{47D8D5DF-1AC1-47E6-8605-D3B60CAD59A7}">
      <dgm:prSet phldrT="[Text]"/>
      <dgm:spPr/>
      <dgm:t>
        <a:bodyPr/>
        <a:lstStyle/>
        <a:p>
          <a:r>
            <a:rPr lang="cs-CZ"/>
            <a:t>společenská odpovědnost</a:t>
          </a:r>
        </a:p>
      </dgm:t>
    </dgm:pt>
    <dgm:pt modelId="{074284EB-5861-4EFC-9EEB-41D9A760013F}" type="parTrans" cxnId="{AC60CC81-6268-4F39-82ED-17F86DF22555}">
      <dgm:prSet/>
      <dgm:spPr/>
      <dgm:t>
        <a:bodyPr/>
        <a:lstStyle/>
        <a:p>
          <a:endParaRPr lang="cs-CZ"/>
        </a:p>
      </dgm:t>
    </dgm:pt>
    <dgm:pt modelId="{E9A9EA02-DF9C-45FF-AA77-810AF8AA1944}" type="sibTrans" cxnId="{AC60CC81-6268-4F39-82ED-17F86DF22555}">
      <dgm:prSet/>
      <dgm:spPr/>
      <dgm:t>
        <a:bodyPr/>
        <a:lstStyle/>
        <a:p>
          <a:endParaRPr lang="cs-CZ"/>
        </a:p>
      </dgm:t>
    </dgm:pt>
    <dgm:pt modelId="{58DE2BF2-B004-4113-8467-92BF5637439B}">
      <dgm:prSet phldrT="[Text]"/>
      <dgm:spPr/>
      <dgm:t>
        <a:bodyPr/>
        <a:lstStyle/>
        <a:p>
          <a:r>
            <a:rPr lang="cs-CZ"/>
            <a:t>spolupráce </a:t>
          </a:r>
          <a:br>
            <a:rPr lang="cs-CZ"/>
          </a:br>
          <a:r>
            <a:rPr lang="cs-CZ"/>
            <a:t>a partnerství</a:t>
          </a:r>
        </a:p>
      </dgm:t>
    </dgm:pt>
    <dgm:pt modelId="{35BF7F4E-3853-4AC5-A717-FADAA5C8448E}" type="parTrans" cxnId="{2B0315A1-3070-44A9-B672-D8A04DB6AA4A}">
      <dgm:prSet/>
      <dgm:spPr/>
      <dgm:t>
        <a:bodyPr/>
        <a:lstStyle/>
        <a:p>
          <a:endParaRPr lang="cs-CZ"/>
        </a:p>
      </dgm:t>
    </dgm:pt>
    <dgm:pt modelId="{BAED1F45-D30A-4E58-A796-825989C1D34C}" type="sibTrans" cxnId="{2B0315A1-3070-44A9-B672-D8A04DB6AA4A}">
      <dgm:prSet/>
      <dgm:spPr/>
      <dgm:t>
        <a:bodyPr/>
        <a:lstStyle/>
        <a:p>
          <a:endParaRPr lang="cs-CZ"/>
        </a:p>
      </dgm:t>
    </dgm:pt>
    <dgm:pt modelId="{98543432-79B0-4E9B-9212-22EE0A665438}">
      <dgm:prSet phldrT="[Text]"/>
      <dgm:spPr/>
      <dgm:t>
        <a:bodyPr/>
        <a:lstStyle/>
        <a:p>
          <a:r>
            <a:rPr lang="cs-CZ"/>
            <a:t>zdroje pro změnu</a:t>
          </a:r>
        </a:p>
      </dgm:t>
    </dgm:pt>
    <dgm:pt modelId="{72425C5F-DF89-4024-A8CB-F6D8B48B11A8}" type="parTrans" cxnId="{EB264845-1B26-4161-ADC4-49EB2961E251}">
      <dgm:prSet/>
      <dgm:spPr/>
      <dgm:t>
        <a:bodyPr/>
        <a:lstStyle/>
        <a:p>
          <a:endParaRPr lang="cs-CZ"/>
        </a:p>
      </dgm:t>
    </dgm:pt>
    <dgm:pt modelId="{65DCB8DA-FAD7-40F8-BDAA-0459BC5DE306}" type="sibTrans" cxnId="{EB264845-1B26-4161-ADC4-49EB2961E251}">
      <dgm:prSet/>
      <dgm:spPr/>
      <dgm:t>
        <a:bodyPr/>
        <a:lstStyle/>
        <a:p>
          <a:endParaRPr lang="cs-CZ"/>
        </a:p>
      </dgm:t>
    </dgm:pt>
    <dgm:pt modelId="{57F2981A-D4C2-4132-A077-AF84CDF358BB}" type="pres">
      <dgm:prSet presAssocID="{327D136D-36B5-46CB-AF32-A181F3522A4B}" presName="Name0" presStyleCnt="0">
        <dgm:presLayoutVars>
          <dgm:dir/>
          <dgm:animLvl val="lvl"/>
          <dgm:resizeHandles val="exact"/>
        </dgm:presLayoutVars>
      </dgm:prSet>
      <dgm:spPr/>
    </dgm:pt>
    <dgm:pt modelId="{38E23339-79C1-4C53-96C9-8EA4F27E9D9C}" type="pres">
      <dgm:prSet presAssocID="{4D8D982C-ACBD-42A8-9AD7-1915066ECA3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68A523CD-1B3D-4793-AAE2-ADE7A428A655}" type="pres">
      <dgm:prSet presAssocID="{5D7A78A2-70F7-406C-9C97-DAF79E257FA6}" presName="parTxOnlySpace" presStyleCnt="0"/>
      <dgm:spPr/>
    </dgm:pt>
    <dgm:pt modelId="{63BA7238-2E7E-4179-9026-A0D074F72FD5}" type="pres">
      <dgm:prSet presAssocID="{EF21E1C5-2AF6-4E99-AC84-9DEDE0A5379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FAF950C9-C75F-4B0E-AE9D-5007FE7C14C9}" type="pres">
      <dgm:prSet presAssocID="{492A07DA-3141-469C-88E4-4C01C88CBD19}" presName="parTxOnlySpace" presStyleCnt="0"/>
      <dgm:spPr/>
    </dgm:pt>
    <dgm:pt modelId="{2871AF98-7C0E-4CFE-89B6-F4B70F5F1940}" type="pres">
      <dgm:prSet presAssocID="{47D8D5DF-1AC1-47E6-8605-D3B60CAD59A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213A72C9-9145-487F-81A6-E799EEE6968A}" type="pres">
      <dgm:prSet presAssocID="{E9A9EA02-DF9C-45FF-AA77-810AF8AA1944}" presName="parTxOnlySpace" presStyleCnt="0"/>
      <dgm:spPr/>
    </dgm:pt>
    <dgm:pt modelId="{6D51D0F4-D255-426F-9B3D-EEB4BC6664FF}" type="pres">
      <dgm:prSet presAssocID="{58DE2BF2-B004-4113-8467-92BF5637439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78F2E8D-6F7B-4633-8865-26F01DC423A8}" type="pres">
      <dgm:prSet presAssocID="{BAED1F45-D30A-4E58-A796-825989C1D34C}" presName="parTxOnlySpace" presStyleCnt="0"/>
      <dgm:spPr/>
    </dgm:pt>
    <dgm:pt modelId="{53188623-A0AB-45B0-96FF-A0CD4A1CD60A}" type="pres">
      <dgm:prSet presAssocID="{98543432-79B0-4E9B-9212-22EE0A665438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3BD4AF26-71E0-46B8-AA28-FD7424DC1DBB}" srcId="{327D136D-36B5-46CB-AF32-A181F3522A4B}" destId="{EF21E1C5-2AF6-4E99-AC84-9DEDE0A53796}" srcOrd="1" destOrd="0" parTransId="{E3F11E1B-DC13-4CFC-A685-DA24245554F7}" sibTransId="{492A07DA-3141-469C-88E4-4C01C88CBD19}"/>
    <dgm:cxn modelId="{479B2B30-676F-4A75-8D43-4D335CE291D3}" type="presOf" srcId="{327D136D-36B5-46CB-AF32-A181F3522A4B}" destId="{57F2981A-D4C2-4132-A077-AF84CDF358BB}" srcOrd="0" destOrd="0" presId="urn:microsoft.com/office/officeart/2005/8/layout/chevron1"/>
    <dgm:cxn modelId="{9A6F5E5B-FB6E-45C9-98A5-F0011DDB52C7}" srcId="{327D136D-36B5-46CB-AF32-A181F3522A4B}" destId="{4D8D982C-ACBD-42A8-9AD7-1915066ECA3F}" srcOrd="0" destOrd="0" parTransId="{F809F82E-41A1-43A6-8D74-1993B53ABC86}" sibTransId="{5D7A78A2-70F7-406C-9C97-DAF79E257FA6}"/>
    <dgm:cxn modelId="{7B00FF41-3B82-4D31-A975-96D869E0740D}" type="presOf" srcId="{98543432-79B0-4E9B-9212-22EE0A665438}" destId="{53188623-A0AB-45B0-96FF-A0CD4A1CD60A}" srcOrd="0" destOrd="0" presId="urn:microsoft.com/office/officeart/2005/8/layout/chevron1"/>
    <dgm:cxn modelId="{D4518B63-DC07-4EC8-8B55-8FBBD56E4433}" type="presOf" srcId="{58DE2BF2-B004-4113-8467-92BF5637439B}" destId="{6D51D0F4-D255-426F-9B3D-EEB4BC6664FF}" srcOrd="0" destOrd="0" presId="urn:microsoft.com/office/officeart/2005/8/layout/chevron1"/>
    <dgm:cxn modelId="{EB264845-1B26-4161-ADC4-49EB2961E251}" srcId="{327D136D-36B5-46CB-AF32-A181F3522A4B}" destId="{98543432-79B0-4E9B-9212-22EE0A665438}" srcOrd="4" destOrd="0" parTransId="{72425C5F-DF89-4024-A8CB-F6D8B48B11A8}" sibTransId="{65DCB8DA-FAD7-40F8-BDAA-0459BC5DE306}"/>
    <dgm:cxn modelId="{AC60CC81-6268-4F39-82ED-17F86DF22555}" srcId="{327D136D-36B5-46CB-AF32-A181F3522A4B}" destId="{47D8D5DF-1AC1-47E6-8605-D3B60CAD59A7}" srcOrd="2" destOrd="0" parTransId="{074284EB-5861-4EFC-9EEB-41D9A760013F}" sibTransId="{E9A9EA02-DF9C-45FF-AA77-810AF8AA1944}"/>
    <dgm:cxn modelId="{ABB0879A-E794-4483-ABB4-40D4CCB3A69C}" type="presOf" srcId="{EF21E1C5-2AF6-4E99-AC84-9DEDE0A53796}" destId="{63BA7238-2E7E-4179-9026-A0D074F72FD5}" srcOrd="0" destOrd="0" presId="urn:microsoft.com/office/officeart/2005/8/layout/chevron1"/>
    <dgm:cxn modelId="{7233EC9F-0AF2-44BC-A098-FEE6E4D2009E}" type="presOf" srcId="{4D8D982C-ACBD-42A8-9AD7-1915066ECA3F}" destId="{38E23339-79C1-4C53-96C9-8EA4F27E9D9C}" srcOrd="0" destOrd="0" presId="urn:microsoft.com/office/officeart/2005/8/layout/chevron1"/>
    <dgm:cxn modelId="{2B0315A1-3070-44A9-B672-D8A04DB6AA4A}" srcId="{327D136D-36B5-46CB-AF32-A181F3522A4B}" destId="{58DE2BF2-B004-4113-8467-92BF5637439B}" srcOrd="3" destOrd="0" parTransId="{35BF7F4E-3853-4AC5-A717-FADAA5C8448E}" sibTransId="{BAED1F45-D30A-4E58-A796-825989C1D34C}"/>
    <dgm:cxn modelId="{6FC6CAC8-1D2C-412F-B473-7FF19C4B79D7}" type="presOf" srcId="{47D8D5DF-1AC1-47E6-8605-D3B60CAD59A7}" destId="{2871AF98-7C0E-4CFE-89B6-F4B70F5F1940}" srcOrd="0" destOrd="0" presId="urn:microsoft.com/office/officeart/2005/8/layout/chevron1"/>
    <dgm:cxn modelId="{08AD57A7-0E7F-44CE-BF16-395CEBB84EA2}" type="presParOf" srcId="{57F2981A-D4C2-4132-A077-AF84CDF358BB}" destId="{38E23339-79C1-4C53-96C9-8EA4F27E9D9C}" srcOrd="0" destOrd="0" presId="urn:microsoft.com/office/officeart/2005/8/layout/chevron1"/>
    <dgm:cxn modelId="{FC05484F-A34A-46F0-8213-24243A42582A}" type="presParOf" srcId="{57F2981A-D4C2-4132-A077-AF84CDF358BB}" destId="{68A523CD-1B3D-4793-AAE2-ADE7A428A655}" srcOrd="1" destOrd="0" presId="urn:microsoft.com/office/officeart/2005/8/layout/chevron1"/>
    <dgm:cxn modelId="{A9C9481E-F011-44D5-9734-C23127DA364B}" type="presParOf" srcId="{57F2981A-D4C2-4132-A077-AF84CDF358BB}" destId="{63BA7238-2E7E-4179-9026-A0D074F72FD5}" srcOrd="2" destOrd="0" presId="urn:microsoft.com/office/officeart/2005/8/layout/chevron1"/>
    <dgm:cxn modelId="{81D5CA9D-CCEC-4D36-8FA1-AA6D5733C3E1}" type="presParOf" srcId="{57F2981A-D4C2-4132-A077-AF84CDF358BB}" destId="{FAF950C9-C75F-4B0E-AE9D-5007FE7C14C9}" srcOrd="3" destOrd="0" presId="urn:microsoft.com/office/officeart/2005/8/layout/chevron1"/>
    <dgm:cxn modelId="{0BAC6D54-30D5-4E23-8AB0-0364B254F677}" type="presParOf" srcId="{57F2981A-D4C2-4132-A077-AF84CDF358BB}" destId="{2871AF98-7C0E-4CFE-89B6-F4B70F5F1940}" srcOrd="4" destOrd="0" presId="urn:microsoft.com/office/officeart/2005/8/layout/chevron1"/>
    <dgm:cxn modelId="{F858BBF8-BDF3-4344-9E73-CE1C0A0E4468}" type="presParOf" srcId="{57F2981A-D4C2-4132-A077-AF84CDF358BB}" destId="{213A72C9-9145-487F-81A6-E799EEE6968A}" srcOrd="5" destOrd="0" presId="urn:microsoft.com/office/officeart/2005/8/layout/chevron1"/>
    <dgm:cxn modelId="{21CC0381-ADC3-47F1-A9D8-021C951C010C}" type="presParOf" srcId="{57F2981A-D4C2-4132-A077-AF84CDF358BB}" destId="{6D51D0F4-D255-426F-9B3D-EEB4BC6664FF}" srcOrd="6" destOrd="0" presId="urn:microsoft.com/office/officeart/2005/8/layout/chevron1"/>
    <dgm:cxn modelId="{20438248-C38B-4D83-93CE-11A6CD243E0C}" type="presParOf" srcId="{57F2981A-D4C2-4132-A077-AF84CDF358BB}" destId="{678F2E8D-6F7B-4633-8865-26F01DC423A8}" srcOrd="7" destOrd="0" presId="urn:microsoft.com/office/officeart/2005/8/layout/chevron1"/>
    <dgm:cxn modelId="{9ACDC947-B4D1-4EE0-980D-855D6748A277}" type="presParOf" srcId="{57F2981A-D4C2-4132-A077-AF84CDF358BB}" destId="{53188623-A0AB-45B0-96FF-A0CD4A1CD60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23339-79C1-4C53-96C9-8EA4F27E9D9C}">
      <dsp:nvSpPr>
        <dsp:cNvPr id="0" name=""/>
        <dsp:cNvSpPr/>
      </dsp:nvSpPr>
      <dsp:spPr>
        <a:xfrm>
          <a:off x="2637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vzdělávání</a:t>
          </a:r>
        </a:p>
      </dsp:txBody>
      <dsp:txXfrm>
        <a:off x="472032" y="1097467"/>
        <a:ext cx="1408184" cy="938789"/>
      </dsp:txXfrm>
    </dsp:sp>
    <dsp:sp modelId="{63BA7238-2E7E-4179-9026-A0D074F72FD5}">
      <dsp:nvSpPr>
        <dsp:cNvPr id="0" name=""/>
        <dsp:cNvSpPr/>
      </dsp:nvSpPr>
      <dsp:spPr>
        <a:xfrm>
          <a:off x="2114912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věda </a:t>
          </a:r>
          <a:br>
            <a:rPr lang="cs-CZ" sz="1500" kern="1200"/>
          </a:br>
          <a:r>
            <a:rPr lang="cs-CZ" sz="1500" kern="1200"/>
            <a:t>a výzkum</a:t>
          </a:r>
        </a:p>
      </dsp:txBody>
      <dsp:txXfrm>
        <a:off x="2584307" y="1097467"/>
        <a:ext cx="1408184" cy="938789"/>
      </dsp:txXfrm>
    </dsp:sp>
    <dsp:sp modelId="{2871AF98-7C0E-4CFE-89B6-F4B70F5F1940}">
      <dsp:nvSpPr>
        <dsp:cNvPr id="0" name=""/>
        <dsp:cNvSpPr/>
      </dsp:nvSpPr>
      <dsp:spPr>
        <a:xfrm>
          <a:off x="4227188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společenská odpovědnost</a:t>
          </a:r>
        </a:p>
      </dsp:txBody>
      <dsp:txXfrm>
        <a:off x="4696583" y="1097467"/>
        <a:ext cx="1408184" cy="938789"/>
      </dsp:txXfrm>
    </dsp:sp>
    <dsp:sp modelId="{6D51D0F4-D255-426F-9B3D-EEB4BC6664FF}">
      <dsp:nvSpPr>
        <dsp:cNvPr id="0" name=""/>
        <dsp:cNvSpPr/>
      </dsp:nvSpPr>
      <dsp:spPr>
        <a:xfrm>
          <a:off x="6339464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spolupráce </a:t>
          </a:r>
          <a:br>
            <a:rPr lang="cs-CZ" sz="1500" kern="1200"/>
          </a:br>
          <a:r>
            <a:rPr lang="cs-CZ" sz="1500" kern="1200"/>
            <a:t>a partnerství</a:t>
          </a:r>
        </a:p>
      </dsp:txBody>
      <dsp:txXfrm>
        <a:off x="6808859" y="1097467"/>
        <a:ext cx="1408184" cy="938789"/>
      </dsp:txXfrm>
    </dsp:sp>
    <dsp:sp modelId="{53188623-A0AB-45B0-96FF-A0CD4A1CD60A}">
      <dsp:nvSpPr>
        <dsp:cNvPr id="0" name=""/>
        <dsp:cNvSpPr/>
      </dsp:nvSpPr>
      <dsp:spPr>
        <a:xfrm>
          <a:off x="8451739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zdroje pro změnu</a:t>
          </a:r>
        </a:p>
      </dsp:txBody>
      <dsp:txXfrm>
        <a:off x="8921134" y="1097467"/>
        <a:ext cx="1408184" cy="938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A5C157-8753-4BB8-BB88-164711ED3DEB}" type="datetimeFigureOut">
              <a:rPr lang="cs-CZ" smtClean="0"/>
              <a:t>18.06.2025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CE85E-1CD2-45C2-92A3-944D95B7F92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9762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BB1CA-8868-48B9-9AB0-14222BB1BF93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570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1BB1CA-8868-48B9-9AB0-14222BB1BF93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4933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 userDrawn="1"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947738" y="441325"/>
            <a:ext cx="5965810" cy="59658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5400">
                <a:latin typeface="+mj-lt"/>
              </a:rPr>
              <a:t>Mendelova univerzita v Brně</a:t>
            </a:r>
          </a:p>
        </p:txBody>
      </p:sp>
    </p:spTree>
    <p:extLst>
      <p:ext uri="{BB962C8B-B14F-4D97-AF65-F5344CB8AC3E}">
        <p14:creationId xmlns:p14="http://schemas.microsoft.com/office/powerpoint/2010/main" val="232670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016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227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n-lt"/>
            </a:endParaRPr>
          </a:p>
        </p:txBody>
      </p:sp>
      <p:sp>
        <p:nvSpPr>
          <p:cNvPr id="3" name="Obdélník 2"/>
          <p:cNvSpPr/>
          <p:nvPr userDrawn="1"/>
        </p:nvSpPr>
        <p:spPr>
          <a:xfrm flipH="1">
            <a:off x="479425" y="1"/>
            <a:ext cx="1171257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vál 3"/>
          <p:cNvSpPr/>
          <p:nvPr userDrawn="1"/>
        </p:nvSpPr>
        <p:spPr>
          <a:xfrm>
            <a:off x="947738" y="439738"/>
            <a:ext cx="5976937" cy="597693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61" y="5540501"/>
            <a:ext cx="1335027" cy="9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1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93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1" fontAlgn="base" hangingPunct="1">
        <a:spcBef>
          <a:spcPts val="1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01" userDrawn="1">
          <p15:clr>
            <a:srgbClr val="F26B43"/>
          </p15:clr>
        </p15:guide>
        <p15:guide id="2" orient="horz" pos="278" userDrawn="1">
          <p15:clr>
            <a:srgbClr val="F26B43"/>
          </p15:clr>
        </p15:guide>
        <p15:guide id="3" orient="horz" pos="4042" userDrawn="1">
          <p15:clr>
            <a:srgbClr val="F26B43"/>
          </p15:clr>
        </p15:guide>
        <p15:guide id="4" pos="597" userDrawn="1">
          <p15:clr>
            <a:srgbClr val="F26B43"/>
          </p15:clr>
        </p15:guide>
        <p15:guide id="5" pos="3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t="279" r="401" b="-279"/>
          <a:stretch/>
        </p:blipFill>
        <p:spPr>
          <a:xfrm>
            <a:off x="8565788" y="1"/>
            <a:ext cx="3626211" cy="3409950"/>
          </a:xfrm>
          <a:prstGeom prst="rect">
            <a:avLst/>
          </a:prstGeom>
        </p:spPr>
      </p:pic>
      <p:pic>
        <p:nvPicPr>
          <p:cNvPr id="10" name="Obrázek 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r="14103"/>
          <a:stretch/>
        </p:blipFill>
        <p:spPr>
          <a:xfrm>
            <a:off x="8565788" y="3490507"/>
            <a:ext cx="3629260" cy="33748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1590" r="30364" b="3561"/>
          <a:stretch/>
        </p:blipFill>
        <p:spPr>
          <a:xfrm>
            <a:off x="479426" y="0"/>
            <a:ext cx="3597118" cy="3409950"/>
          </a:xfrm>
          <a:prstGeom prst="rect">
            <a:avLst/>
          </a:prstGeom>
        </p:spPr>
      </p:pic>
      <p:pic>
        <p:nvPicPr>
          <p:cNvPr id="8" name="Obrázek 7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r="14388"/>
          <a:stretch/>
        </p:blipFill>
        <p:spPr>
          <a:xfrm>
            <a:off x="479425" y="3492606"/>
            <a:ext cx="3597119" cy="33727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r="8200"/>
          <a:stretch/>
        </p:blipFill>
        <p:spPr>
          <a:xfrm>
            <a:off x="4176897" y="0"/>
            <a:ext cx="4278696" cy="3409951"/>
          </a:xfrm>
          <a:prstGeom prst="rect">
            <a:avLst/>
          </a:prstGeom>
          <a:ln w="76200">
            <a:noFill/>
          </a:ln>
        </p:spPr>
      </p:pic>
      <p:sp>
        <p:nvSpPr>
          <p:cNvPr id="11" name="TextovéPole 10"/>
          <p:cNvSpPr txBox="1"/>
          <p:nvPr/>
        </p:nvSpPr>
        <p:spPr>
          <a:xfrm>
            <a:off x="492627" y="2339922"/>
            <a:ext cx="3731895" cy="1070028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menzy</a:t>
            </a:r>
            <a:endParaRPr lang="cs-CZ" sz="140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9425" y="5829300"/>
            <a:ext cx="2825750" cy="1028699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moderní přednáškové místnosti</a:t>
            </a:r>
            <a:endParaRPr lang="cs-CZ" sz="140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565787" y="5457823"/>
            <a:ext cx="3626211" cy="1407521"/>
          </a:xfrm>
          <a:prstGeom prst="rect">
            <a:avLst/>
          </a:prstGeom>
          <a:noFill/>
        </p:spPr>
        <p:txBody>
          <a:bodyPr wrap="square" lIns="108000" tIns="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studovny</a:t>
            </a:r>
            <a:endParaRPr lang="cs-CZ" sz="140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176896" y="1196479"/>
            <a:ext cx="3525860" cy="2213471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skleníky a </a:t>
            </a:r>
            <a:r>
              <a:rPr lang="cs-CZ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fytotrony</a:t>
            </a:r>
            <a:endParaRPr lang="cs-CZ" sz="140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565788" y="2047875"/>
            <a:ext cx="3626212" cy="1362075"/>
          </a:xfrm>
          <a:prstGeom prst="rect">
            <a:avLst/>
          </a:prstGeom>
          <a:noFill/>
        </p:spPr>
        <p:txBody>
          <a:bodyPr wrap="square" lIns="108000" tIns="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knihovna</a:t>
            </a:r>
            <a:endParaRPr lang="cs-CZ" sz="140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Obrázek 3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r="7620"/>
          <a:stretch/>
        </p:blipFill>
        <p:spPr>
          <a:xfrm>
            <a:off x="4176896" y="3494179"/>
            <a:ext cx="4278696" cy="3367493"/>
          </a:xfrm>
          <a:prstGeom prst="rect">
            <a:avLst/>
          </a:prstGeom>
          <a:ln w="76200">
            <a:noFill/>
          </a:ln>
        </p:spPr>
      </p:pic>
      <p:sp>
        <p:nvSpPr>
          <p:cNvPr id="17" name="TextovéPole 16"/>
          <p:cNvSpPr txBox="1"/>
          <p:nvPr/>
        </p:nvSpPr>
        <p:spPr>
          <a:xfrm>
            <a:off x="4186740" y="5229225"/>
            <a:ext cx="3585517" cy="1628773"/>
          </a:xfrm>
          <a:prstGeom prst="rect">
            <a:avLst/>
          </a:prstGeom>
          <a:noFill/>
        </p:spPr>
        <p:txBody>
          <a:bodyPr wrap="square" lIns="108000" tIns="10800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laboratoře</a:t>
            </a:r>
            <a:endParaRPr lang="cs-CZ" sz="140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0794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5138737" cy="10826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Internacionalizace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820" y="1307582"/>
            <a:ext cx="6398618" cy="42550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423024" y="1198561"/>
            <a:ext cx="2625726" cy="17827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rgbClr val="78BE14"/>
                </a:solidFill>
                <a:latin typeface="+mj-lt"/>
              </a:rPr>
              <a:t>363</a:t>
            </a:r>
            <a:br>
              <a:rPr lang="cs-CZ" dirty="0">
                <a:solidFill>
                  <a:srgbClr val="78BE14"/>
                </a:solidFill>
                <a:latin typeface="+mj-lt"/>
              </a:rPr>
            </a:br>
            <a:r>
              <a:rPr lang="cs-CZ" dirty="0">
                <a:solidFill>
                  <a:srgbClr val="78BE14"/>
                </a:solidFill>
                <a:latin typeface="+mj-lt"/>
              </a:rPr>
              <a:t>mobilit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905375" y="4876800"/>
            <a:ext cx="4267200" cy="15398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latin typeface="+mj-lt"/>
              </a:rPr>
              <a:t>přijatí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377 studentů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288 zaměstnanců*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*Výjezdy v délce minimálně 5 dnů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endParaRPr lang="cs-CZ" sz="1050" dirty="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705975" y="441324"/>
            <a:ext cx="2043113" cy="23018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latin typeface="+mj-lt"/>
              </a:rPr>
              <a:t>Vyslaní v roce 2024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363 studentů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510 zaměstnanců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cs-CZ" sz="1050" dirty="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8" y="1819750"/>
            <a:ext cx="3754040" cy="34470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příjezdy a výjezdy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do 90 zemí světa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mezi nejvýznamnější partnery MENDELU mimo EU patří americká Louisiana </a:t>
            </a:r>
            <a:r>
              <a:rPr lang="cs-CZ" dirty="0" err="1">
                <a:latin typeface="+mn-lt"/>
              </a:rPr>
              <a:t>State</a:t>
            </a:r>
            <a:r>
              <a:rPr lang="cs-CZ" dirty="0">
                <a:latin typeface="+mn-lt"/>
              </a:rPr>
              <a:t> University nebo thajská </a:t>
            </a:r>
            <a:r>
              <a:rPr lang="cs-CZ" dirty="0" err="1">
                <a:latin typeface="+mn-lt"/>
              </a:rPr>
              <a:t>Kasetsart</a:t>
            </a:r>
            <a:r>
              <a:rPr lang="cs-CZ" dirty="0">
                <a:latin typeface="+mn-lt"/>
              </a:rPr>
              <a:t> University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univerzita spolupracuje a řeší projekty v Nikaragui, Peru, Thajsku, JAR nebo na Filipínách aj.</a:t>
            </a:r>
          </a:p>
        </p:txBody>
      </p:sp>
    </p:spTree>
    <p:extLst>
      <p:ext uri="{BB962C8B-B14F-4D97-AF65-F5344CB8AC3E}">
        <p14:creationId xmlns:p14="http://schemas.microsoft.com/office/powerpoint/2010/main" val="872590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5138737" cy="10826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Věda a výzkum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47738" y="4163827"/>
            <a:ext cx="4848630" cy="12618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n-lt"/>
              </a:rPr>
              <a:t>OP JAK</a:t>
            </a:r>
            <a:endParaRPr lang="cs-CZ" dirty="0"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MENDELU z Operačního programu Jana Amose Komenského zlepší bezbariérovost, rozšíří zázemí pro studující a podpoří oblast vzdělávání.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209905" y="4163827"/>
            <a:ext cx="5669546" cy="12618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n-lt"/>
              </a:rPr>
              <a:t>TA ČR SIGMA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Cílem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výzvy</a:t>
            </a:r>
            <a:r>
              <a:rPr lang="en-US" dirty="0">
                <a:latin typeface="+mn-lt"/>
              </a:rPr>
              <a:t> je </a:t>
            </a:r>
            <a:r>
              <a:rPr lang="cs-CZ" dirty="0">
                <a:latin typeface="+mn-lt"/>
              </a:rPr>
              <a:t>zhodnocení</a:t>
            </a:r>
            <a:r>
              <a:rPr lang="en-US" dirty="0">
                <a:latin typeface="+mn-lt"/>
              </a:rPr>
              <a:t> a </a:t>
            </a:r>
            <a:r>
              <a:rPr lang="cs-CZ" dirty="0">
                <a:latin typeface="+mn-lt"/>
              </a:rPr>
              <a:t>následná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transformace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dosažených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výsledků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výzkumu</a:t>
            </a:r>
            <a:r>
              <a:rPr lang="en-US" dirty="0">
                <a:latin typeface="+mn-lt"/>
              </a:rPr>
              <a:t> a </a:t>
            </a:r>
            <a:r>
              <a:rPr lang="cs-CZ" dirty="0">
                <a:latin typeface="+mn-lt"/>
              </a:rPr>
              <a:t>vývoje</a:t>
            </a:r>
            <a:r>
              <a:rPr lang="en-US" dirty="0">
                <a:latin typeface="+mn-lt"/>
              </a:rPr>
              <a:t> do </a:t>
            </a:r>
            <a:r>
              <a:rPr lang="cs-CZ" dirty="0">
                <a:latin typeface="+mn-lt"/>
              </a:rPr>
              <a:t>podoby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praktické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aplikace</a:t>
            </a:r>
            <a:r>
              <a:rPr lang="en-US" dirty="0">
                <a:latin typeface="+mn-lt"/>
              </a:rPr>
              <a:t>, </a:t>
            </a:r>
            <a:r>
              <a:rPr lang="cs-CZ" dirty="0">
                <a:latin typeface="+mn-lt"/>
              </a:rPr>
              <a:t>umožňující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jejich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reálné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komerční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využití</a:t>
            </a:r>
            <a:r>
              <a:rPr lang="en-US" dirty="0">
                <a:latin typeface="+mn-lt"/>
              </a:rPr>
              <a:t>, to </a:t>
            </a:r>
            <a:r>
              <a:rPr lang="cs-CZ" dirty="0">
                <a:latin typeface="+mn-lt"/>
              </a:rPr>
              <a:t>vše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realizováno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prostřednictvím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Dílčích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projektů</a:t>
            </a:r>
            <a:r>
              <a:rPr lang="en-US" dirty="0">
                <a:latin typeface="+mn-lt"/>
              </a:rPr>
              <a:t>.</a:t>
            </a:r>
            <a:endParaRPr lang="cs-CZ" dirty="0">
              <a:latin typeface="+mn-lt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AB98859-4B49-49E4-8EC3-E172C0D75E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91" y="1172777"/>
            <a:ext cx="4829576" cy="289054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C67F451-3115-4F4C-B135-4A00EE604F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05" y="1172777"/>
            <a:ext cx="4507173" cy="28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86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6586538" cy="13784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Gregor Johann Mendel</a:t>
            </a:r>
          </a:p>
          <a:p>
            <a:pPr algn="just">
              <a:spcAft>
                <a:spcPts val="1200"/>
              </a:spcAft>
            </a:pPr>
            <a:r>
              <a:rPr lang="cs-CZ" sz="2000">
                <a:latin typeface="+mj-lt"/>
              </a:rPr>
              <a:t>(* 1822 Hynčice na severní Moravě – † 1884 Brno)</a:t>
            </a:r>
            <a:endParaRPr lang="cs-CZ" sz="2000" b="1" baseline="30000">
              <a:latin typeface="+mj-lt"/>
            </a:endParaRPr>
          </a:p>
          <a:p>
            <a:pPr>
              <a:spcAft>
                <a:spcPts val="1200"/>
              </a:spcAft>
            </a:pPr>
            <a:endParaRPr lang="cs-CZ" sz="3200"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8" y="1819750"/>
            <a:ext cx="6586538" cy="9750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80975" indent="-18097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otec genetiky, meteorolog a včelař </a:t>
            </a:r>
          </a:p>
          <a:p>
            <a:pPr marL="180975" indent="-180975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mnich a později opat augustiniánského kláštera na Starém Brně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2918619"/>
            <a:ext cx="6996112" cy="349805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24" y="4953000"/>
            <a:ext cx="2230876" cy="16655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85" y="333675"/>
            <a:ext cx="3458503" cy="45464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85" y="5153025"/>
            <a:ext cx="1331406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0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6577012" cy="14732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Třetí role MENDELU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47737" y="4333875"/>
            <a:ext cx="4757738" cy="1694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Podpora konzumace sladkovodních ryb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zajišťujeme odborný dohled a certifikaci dodavatelů sladkovodních ryb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do supermarketu Albert.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6097587" y="4333875"/>
            <a:ext cx="5651502" cy="1694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Snižování plýtvání potravinami 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v rámci výzkumu sbíráme data o tom, </a:t>
            </a:r>
            <a:r>
              <a:rPr lang="cs-CZ">
                <a:latin typeface="+mn-lt"/>
              </a:rPr>
              <a:t>jak změny </a:t>
            </a:r>
            <a:r>
              <a:rPr lang="cs-CZ" dirty="0">
                <a:latin typeface="+mn-lt"/>
              </a:rPr>
              <a:t>chování mohou ovlivnit odpadové hospodářství. Poznatky sdílíme s odpadovými firmami pro využití.​​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1276002"/>
            <a:ext cx="4316100" cy="287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7" y="1276002"/>
            <a:ext cx="4315345" cy="287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4651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1292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Udržitelnost na MENDELU</a:t>
            </a:r>
          </a:p>
          <a:p>
            <a:pPr>
              <a:spcAft>
                <a:spcPts val="1200"/>
              </a:spcAft>
            </a:pPr>
            <a:r>
              <a:rPr lang="cs-CZ" sz="2400">
                <a:latin typeface="+mn-lt"/>
              </a:rPr>
              <a:t>Priority MENDELU v oblasti udržitelnosti: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501" y="5009148"/>
            <a:ext cx="3648074" cy="1151588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767739489"/>
              </p:ext>
            </p:extLst>
          </p:nvPr>
        </p:nvGraphicFramePr>
        <p:xfrm>
          <a:off x="947738" y="1733551"/>
          <a:ext cx="10801350" cy="3133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947738" y="4171949"/>
            <a:ext cx="6872288" cy="22447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2400" dirty="0">
                <a:latin typeface="+mn-lt"/>
              </a:rPr>
              <a:t>Hlásíme se k cílům OSN</a:t>
            </a: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Pepi Regular" panose="02000503000000020004" pitchFamily="50" charset="-18"/>
              </a:rPr>
              <a:t>„Věřím, že studium a věda Mendelovy univerzity inspirují ke změně myšlení, kterou pro udržitelný život na naší planetě naléhavě potřebujeme.“</a:t>
            </a:r>
          </a:p>
          <a:p>
            <a:pPr lvl="8">
              <a:spcAft>
                <a:spcPts val="1200"/>
              </a:spcAft>
            </a:pPr>
            <a:r>
              <a:rPr lang="cs-CZ" dirty="0">
                <a:latin typeface="Pepi Regular" panose="02000503000000020004" pitchFamily="50" charset="-18"/>
              </a:rPr>
              <a:t>- Jan Mareš, rektor</a:t>
            </a:r>
          </a:p>
        </p:txBody>
      </p:sp>
    </p:spTree>
    <p:extLst>
      <p:ext uri="{BB962C8B-B14F-4D97-AF65-F5344CB8AC3E}">
        <p14:creationId xmlns:p14="http://schemas.microsoft.com/office/powerpoint/2010/main" val="25489605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b="6027"/>
          <a:stretch/>
        </p:blipFill>
        <p:spPr>
          <a:xfrm>
            <a:off x="479426" y="-1"/>
            <a:ext cx="11712574" cy="686152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 rot="5400000">
            <a:off x="870459" y="-391035"/>
            <a:ext cx="6872853" cy="7654926"/>
          </a:xfrm>
          <a:prstGeom prst="rect">
            <a:avLst/>
          </a:prstGeom>
          <a:gradFill>
            <a:gsLst>
              <a:gs pos="50000">
                <a:schemeClr val="tx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58848" y="441325"/>
            <a:ext cx="10790240" cy="18637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3600">
                <a:solidFill>
                  <a:schemeClr val="tx2"/>
                </a:solidFill>
                <a:latin typeface="+mj-lt"/>
              </a:rPr>
              <a:t>Centrum </a:t>
            </a:r>
            <a:br>
              <a:rPr lang="cs-CZ" sz="3600">
                <a:solidFill>
                  <a:schemeClr val="tx2"/>
                </a:solidFill>
                <a:latin typeface="+mj-lt"/>
              </a:rPr>
            </a:br>
            <a:r>
              <a:rPr lang="cs-CZ" sz="3600">
                <a:solidFill>
                  <a:schemeClr val="tx2"/>
                </a:solidFill>
                <a:latin typeface="+mj-lt"/>
              </a:rPr>
              <a:t>odborného vzdělávání </a:t>
            </a:r>
            <a:br>
              <a:rPr lang="cs-CZ" sz="3600">
                <a:solidFill>
                  <a:schemeClr val="tx2"/>
                </a:solidFill>
                <a:latin typeface="+mj-lt"/>
              </a:rPr>
            </a:br>
            <a:r>
              <a:rPr lang="cs-CZ" sz="3600">
                <a:solidFill>
                  <a:schemeClr val="tx2"/>
                </a:solidFill>
                <a:latin typeface="+mj-lt"/>
              </a:rPr>
              <a:t>Voda v krajině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958847" y="2305049"/>
            <a:ext cx="4851403" cy="41116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centrum vzdělávání v oblasti vodního hospodářství na MENDELU, které podporuje inovativní přístupy </a:t>
            </a:r>
            <a:br>
              <a:rPr lang="cs-CZ" dirty="0">
                <a:solidFill>
                  <a:schemeClr val="bg1"/>
                </a:solidFill>
                <a:latin typeface="+mn-lt"/>
              </a:rPr>
            </a:br>
            <a:r>
              <a:rPr lang="cs-CZ" dirty="0">
                <a:solidFill>
                  <a:schemeClr val="bg1"/>
                </a:solidFill>
                <a:latin typeface="+mn-lt"/>
              </a:rPr>
              <a:t>ve vzdělávání v oblasti vodního hospodářství, cílí na studenty, učitele, odborníky i širokou veřejnost ​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příkladem aktivit jsou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Water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days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– mezinárodní vzdělávací akce pro studenty středních škol z Evropy pořádané u příležitosti Světového dne vody nebo pořádání českého národního kola soutěže pro středoškoláky Stockholm Junior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Water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n-lt"/>
              </a:rPr>
              <a:t>Prize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17647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1505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Rozvojová spolupráce v Africe, Latinské Americe a Asii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aktivní rozvojová spolupráce a pomoci v Africe, </a:t>
            </a:r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Latinské Americe a Asii​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rozvojové projekty s vědeckými i soukromými subjekty​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propojování spolupráce akademiků z mnoha oborů napříč fakultami</a:t>
            </a:r>
            <a:endParaRPr lang="cs-CZ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941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1505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Rozvojová spolupráce v Africe, Latinské Americe a Asii</a:t>
            </a:r>
          </a:p>
        </p:txBody>
      </p:sp>
      <p:sp>
        <p:nvSpPr>
          <p:cNvPr id="5" name="Obdélník 4"/>
          <p:cNvSpPr/>
          <p:nvPr/>
        </p:nvSpPr>
        <p:spPr>
          <a:xfrm>
            <a:off x="947736" y="4200526"/>
            <a:ext cx="3318931" cy="21514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Etiopie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600" dirty="0" err="1">
                <a:latin typeface="+mn-lt"/>
              </a:rPr>
              <a:t>silvopastorální</a:t>
            </a:r>
            <a:r>
              <a:rPr lang="cs-CZ" sz="1600" dirty="0">
                <a:latin typeface="+mn-lt"/>
              </a:rPr>
              <a:t> systémy jako strategie udržitelného zemědělství / integrované farmaření / ochrana jezera </a:t>
            </a:r>
            <a:r>
              <a:rPr lang="cs-CZ" sz="1600" dirty="0" err="1">
                <a:latin typeface="+mn-lt"/>
              </a:rPr>
              <a:t>Awassa</a:t>
            </a:r>
            <a:r>
              <a:rPr lang="cs-CZ" sz="1600" dirty="0">
                <a:latin typeface="+mn-lt"/>
              </a:rPr>
              <a:t>​​</a:t>
            </a:r>
          </a:p>
        </p:txBody>
      </p:sp>
      <p:sp>
        <p:nvSpPr>
          <p:cNvPr id="6" name="Obdélník 5"/>
          <p:cNvSpPr/>
          <p:nvPr/>
        </p:nvSpPr>
        <p:spPr>
          <a:xfrm>
            <a:off x="4383087" y="4190999"/>
            <a:ext cx="3395662" cy="216097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Ostrov Sokotra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600" dirty="0">
                <a:latin typeface="+mn-lt"/>
              </a:rPr>
              <a:t>pomoc s ochranou biodiverzity </a:t>
            </a:r>
            <a:br>
              <a:rPr lang="cs-CZ" sz="1600" dirty="0">
                <a:latin typeface="+mn-lt"/>
              </a:rPr>
            </a:br>
            <a:r>
              <a:rPr lang="cs-CZ" sz="1600" dirty="0">
                <a:latin typeface="+mn-lt"/>
              </a:rPr>
              <a:t>a zalesňováním / inventarizace </a:t>
            </a:r>
            <a:br>
              <a:rPr lang="cs-CZ" sz="1600" dirty="0">
                <a:latin typeface="+mn-lt"/>
              </a:rPr>
            </a:br>
            <a:r>
              <a:rPr lang="cs-CZ" sz="1600" dirty="0">
                <a:latin typeface="+mn-lt"/>
              </a:rPr>
              <a:t>a podpora domácích a školních zahrad​</a:t>
            </a:r>
          </a:p>
        </p:txBody>
      </p:sp>
      <p:sp>
        <p:nvSpPr>
          <p:cNvPr id="7" name="Obdélník 6"/>
          <p:cNvSpPr/>
          <p:nvPr/>
        </p:nvSpPr>
        <p:spPr>
          <a:xfrm>
            <a:off x="7895169" y="4200526"/>
            <a:ext cx="3853920" cy="21609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>
                <a:solidFill>
                  <a:schemeClr val="tx2"/>
                </a:solidFill>
                <a:latin typeface="+mj-lt"/>
              </a:rPr>
              <a:t>Zambie</a:t>
            </a:r>
            <a:r>
              <a:rPr lang="cs-CZ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600">
                <a:latin typeface="+mn-lt"/>
              </a:rPr>
              <a:t>silvopastorální systémy / integrované​​ farmaření / zlepšování kvality programu lesnictví na Fakultě přírodních zdrojů na univerzitě​ </a:t>
            </a:r>
            <a:br>
              <a:rPr lang="cs-CZ" sz="1600">
                <a:latin typeface="+mn-lt"/>
              </a:rPr>
            </a:br>
            <a:r>
              <a:rPr lang="cs-CZ" sz="1600">
                <a:latin typeface="+mn-lt"/>
              </a:rPr>
              <a:t>v </a:t>
            </a:r>
            <a:r>
              <a:rPr lang="cs-CZ" sz="1600" err="1">
                <a:latin typeface="+mn-lt"/>
              </a:rPr>
              <a:t>Copperbeltu</a:t>
            </a:r>
            <a:endParaRPr lang="cs-CZ" sz="1600"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b="15811"/>
          <a:stretch/>
        </p:blipFill>
        <p:spPr>
          <a:xfrm>
            <a:off x="947738" y="2000250"/>
            <a:ext cx="2967036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45" y="2000250"/>
            <a:ext cx="3039651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7413"/>
          <a:stretch/>
        </p:blipFill>
        <p:spPr>
          <a:xfrm>
            <a:off x="7895168" y="2000250"/>
            <a:ext cx="3043768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511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65D626DD-57D0-461B-B605-78DECB6299C0}"/>
              </a:ext>
            </a:extLst>
          </p:cNvPr>
          <p:cNvSpPr txBox="1"/>
          <p:nvPr/>
        </p:nvSpPr>
        <p:spPr>
          <a:xfrm>
            <a:off x="947738" y="441325"/>
            <a:ext cx="7649415" cy="51505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HEROES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HEROES </a:t>
            </a:r>
            <a:r>
              <a:rPr lang="cs-CZ" sz="2400" dirty="0" err="1">
                <a:latin typeface="+mn-lt"/>
              </a:rPr>
              <a:t>Alliance</a:t>
            </a:r>
            <a:r>
              <a:rPr lang="cs-CZ" sz="2400" dirty="0">
                <a:latin typeface="+mn-lt"/>
              </a:rPr>
              <a:t> spojuje 9 evropských univerzit aplikovaných věd s cílem posílit odolnost regionů prostřednictvím digitálních inovací.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aliance zahrnuje 120 000 studentů a 14 000 zaměstnanců ve 22 kampusech v převážně neurbanizovaných oblastech.</a:t>
            </a:r>
          </a:p>
          <a:p>
            <a:pPr marL="176213" indent="-176213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spolupráce v oblasti výuky, včetně e-learningu, </a:t>
            </a:r>
            <a:r>
              <a:rPr lang="cs-CZ" sz="2400" dirty="0" err="1">
                <a:latin typeface="+mn-lt"/>
              </a:rPr>
              <a:t>blended</a:t>
            </a:r>
            <a:r>
              <a:rPr lang="cs-CZ" sz="2400" dirty="0">
                <a:latin typeface="+mn-lt"/>
              </a:rPr>
              <a:t> learningu a COIL, a výměny pedagogů a studentů (včetně studentů se speciálními potřebami), zaměřená na rozvoj a inovace.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45F3CEF-A60D-46E5-85C5-01C63BC318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09" y="1497104"/>
            <a:ext cx="3174748" cy="21156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65BB5AF-57ED-4136-B20A-712058CA4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209" y="3756211"/>
            <a:ext cx="3170410" cy="211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19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O univerzitě</a:t>
            </a:r>
          </a:p>
          <a:p>
            <a:pPr marL="1257300">
              <a:spcAft>
                <a:spcPts val="2400"/>
              </a:spcAft>
            </a:pPr>
            <a:r>
              <a:rPr lang="pl-PL" sz="2800" dirty="0">
                <a:latin typeface="+mn-lt"/>
              </a:rPr>
              <a:t>založena roku 1919 jako Vysoká škola zemědělská</a:t>
            </a:r>
          </a:p>
          <a:p>
            <a:pPr marL="1257300">
              <a:spcAft>
                <a:spcPts val="0"/>
              </a:spcAft>
            </a:pPr>
            <a:r>
              <a:rPr lang="pl-PL" sz="2800" dirty="0">
                <a:latin typeface="+mn-lt"/>
              </a:rPr>
              <a:t>v současnosti </a:t>
            </a:r>
            <a:r>
              <a:rPr lang="cs-CZ" sz="2800" dirty="0">
                <a:latin typeface="+mn-lt"/>
              </a:rPr>
              <a:t>5 fakult a 1 institut:</a:t>
            </a:r>
          </a:p>
          <a:p>
            <a:pPr marL="1257300" indent="533400">
              <a:spcAft>
                <a:spcPts val="0"/>
              </a:spcAft>
            </a:pPr>
            <a:endParaRPr lang="cs-CZ" sz="2800" dirty="0">
              <a:latin typeface="+mn-lt"/>
            </a:endParaRPr>
          </a:p>
          <a:p>
            <a:pPr marL="1257300" indent="533400">
              <a:spcAft>
                <a:spcPts val="0"/>
              </a:spcAft>
            </a:pPr>
            <a:r>
              <a:rPr lang="cs-CZ" sz="2800" dirty="0">
                <a:latin typeface="+mn-lt"/>
              </a:rPr>
              <a:t>Agronomická fakulta</a:t>
            </a:r>
          </a:p>
          <a:p>
            <a:pPr marL="1257300" indent="533400">
              <a:spcAft>
                <a:spcPts val="0"/>
              </a:spcAft>
            </a:pPr>
            <a:r>
              <a:rPr lang="cs-CZ" sz="2800" dirty="0">
                <a:latin typeface="+mn-lt"/>
              </a:rPr>
              <a:t>Lesnická a dřevařská fakulta</a:t>
            </a:r>
          </a:p>
          <a:p>
            <a:pPr marL="1257300" indent="533400">
              <a:spcAft>
                <a:spcPts val="0"/>
              </a:spcAft>
            </a:pPr>
            <a:r>
              <a:rPr lang="cs-CZ" sz="2800" dirty="0">
                <a:latin typeface="+mn-lt"/>
              </a:rPr>
              <a:t>Provozně ekonomická fakulta</a:t>
            </a:r>
          </a:p>
          <a:p>
            <a:pPr marL="1257300" indent="533400">
              <a:spcAft>
                <a:spcPts val="0"/>
              </a:spcAft>
            </a:pPr>
            <a:r>
              <a:rPr lang="cs-CZ" sz="2800" dirty="0">
                <a:latin typeface="+mn-lt"/>
              </a:rPr>
              <a:t>Zahradnická fakulta</a:t>
            </a:r>
          </a:p>
          <a:p>
            <a:pPr marL="1257300" indent="533400">
              <a:spcAft>
                <a:spcPts val="0"/>
              </a:spcAft>
            </a:pPr>
            <a:r>
              <a:rPr lang="cs-CZ" sz="2800" dirty="0">
                <a:latin typeface="+mn-lt"/>
              </a:rPr>
              <a:t>Fakulta regionálního rozvoje a mezinárodních studií</a:t>
            </a:r>
          </a:p>
          <a:p>
            <a:pPr marL="1257300" indent="533400">
              <a:spcAft>
                <a:spcPts val="0"/>
              </a:spcAft>
            </a:pPr>
            <a:r>
              <a:rPr lang="cs-CZ" sz="2800" dirty="0">
                <a:latin typeface="+mn-lt"/>
              </a:rPr>
              <a:t>Institut celoživotního vzdělávání </a:t>
            </a:r>
          </a:p>
          <a:p>
            <a:pPr marL="1257300" indent="533400">
              <a:spcAft>
                <a:spcPts val="0"/>
              </a:spcAft>
            </a:pPr>
            <a:endParaRPr lang="cs-CZ" sz="2800" dirty="0">
              <a:latin typeface="+mn-lt"/>
            </a:endParaRPr>
          </a:p>
          <a:p>
            <a:pPr marL="1257300">
              <a:spcAft>
                <a:spcPts val="1200"/>
              </a:spcAft>
            </a:pPr>
            <a:r>
              <a:rPr lang="cs-CZ" sz="2800" dirty="0">
                <a:latin typeface="+mn-lt"/>
              </a:rPr>
              <a:t>2 školní podniky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8" y="1133690"/>
            <a:ext cx="1095528" cy="9240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21" y="2087524"/>
            <a:ext cx="1114581" cy="95263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5724310"/>
            <a:ext cx="1031244" cy="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60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3824287" cy="153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Akce </a:t>
            </a:r>
            <a:br>
              <a:rPr lang="cs-CZ" sz="4400">
                <a:solidFill>
                  <a:schemeClr val="tx2"/>
                </a:solidFill>
                <a:latin typeface="+mj-lt"/>
              </a:rPr>
            </a:br>
            <a:r>
              <a:rPr lang="cs-CZ" sz="4400">
                <a:solidFill>
                  <a:schemeClr val="tx2"/>
                </a:solidFill>
                <a:latin typeface="+mj-lt"/>
              </a:rPr>
              <a:t>na MENDELU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47738" y="1981200"/>
            <a:ext cx="4424362" cy="14573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>
                <a:latin typeface="+mn-lt"/>
              </a:rPr>
              <a:t>plesy, Kariérní den, Majáles, </a:t>
            </a:r>
            <a:r>
              <a:rPr lang="cs-CZ" sz="2000" err="1">
                <a:latin typeface="+mn-lt"/>
              </a:rPr>
              <a:t>outdoor</a:t>
            </a:r>
            <a:r>
              <a:rPr lang="cs-CZ" sz="2000">
                <a:latin typeface="+mn-lt"/>
              </a:rPr>
              <a:t> akce a sportovní události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1197134" y="3107531"/>
            <a:ext cx="2520000" cy="2519999"/>
          </a:xfrm>
          <a:prstGeom prst="rect">
            <a:avLst/>
          </a:prstGeom>
        </p:spPr>
      </p:pic>
      <p:pic>
        <p:nvPicPr>
          <p:cNvPr id="12" name="Obrázek 1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16652"/>
          <a:stretch/>
        </p:blipFill>
        <p:spPr>
          <a:xfrm>
            <a:off x="6551770" y="3107531"/>
            <a:ext cx="2520000" cy="2520000"/>
          </a:xfrm>
          <a:prstGeom prst="rect">
            <a:avLst/>
          </a:prstGeom>
        </p:spPr>
      </p:pic>
      <p:pic>
        <p:nvPicPr>
          <p:cNvPr id="13" name="Obrázek 1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21189"/>
          <a:stretch/>
        </p:blipFill>
        <p:spPr>
          <a:xfrm>
            <a:off x="3874452" y="3107531"/>
            <a:ext cx="2520000" cy="2520000"/>
          </a:xfrm>
          <a:prstGeom prst="rect">
            <a:avLst/>
          </a:prstGeom>
        </p:spPr>
      </p:pic>
      <p:pic>
        <p:nvPicPr>
          <p:cNvPr id="14" name="Obrázek 13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1" r="21441"/>
          <a:stretch/>
        </p:blipFill>
        <p:spPr>
          <a:xfrm>
            <a:off x="9229088" y="441325"/>
            <a:ext cx="2520000" cy="2520000"/>
          </a:xfrm>
          <a:prstGeom prst="rect">
            <a:avLst/>
          </a:prstGeom>
        </p:spPr>
      </p:pic>
      <p:pic>
        <p:nvPicPr>
          <p:cNvPr id="15" name="Obrázek 14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r="24228"/>
          <a:stretch/>
        </p:blipFill>
        <p:spPr>
          <a:xfrm>
            <a:off x="9229088" y="3107531"/>
            <a:ext cx="2520000" cy="2520000"/>
          </a:xfrm>
          <a:prstGeom prst="rect">
            <a:avLst/>
          </a:prstGeom>
        </p:spPr>
      </p:pic>
      <p:pic>
        <p:nvPicPr>
          <p:cNvPr id="16" name="Obrázek 15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r="1775"/>
          <a:stretch/>
        </p:blipFill>
        <p:spPr>
          <a:xfrm>
            <a:off x="6551770" y="441326"/>
            <a:ext cx="2520000" cy="25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66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r="15368"/>
          <a:stretch/>
        </p:blipFill>
        <p:spPr>
          <a:xfrm>
            <a:off x="4648200" y="3362326"/>
            <a:ext cx="3171824" cy="30543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6"/>
            <a:ext cx="10801350" cy="825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>
                <a:solidFill>
                  <a:schemeClr val="tx2"/>
                </a:solidFill>
                <a:latin typeface="+mj-lt"/>
              </a:rPr>
              <a:t>Komunita MENDELU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947739" y="3092450"/>
            <a:ext cx="3700461" cy="341629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+mn-lt"/>
              </a:rPr>
              <a:t>Počet studujících 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9 279, z toho 14,9 % ze zahraničí 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+mn-lt"/>
              </a:rPr>
              <a:t>Počet zaměstnaných </a:t>
            </a:r>
            <a:r>
              <a:rPr lang="cs-CZ" dirty="0">
                <a:solidFill>
                  <a:schemeClr val="tx2"/>
                </a:solidFill>
                <a:latin typeface="+mn-lt"/>
              </a:rPr>
              <a:t>1 915</a:t>
            </a:r>
          </a:p>
          <a:p>
            <a:pPr>
              <a:spcAft>
                <a:spcPts val="0"/>
              </a:spcAft>
            </a:pPr>
            <a:endParaRPr lang="cs-CZ" dirty="0">
              <a:latin typeface="+mn-lt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+mn-lt"/>
              </a:rPr>
              <a:t>kariérní rozvoj, ​</a:t>
            </a:r>
          </a:p>
          <a:p>
            <a:pPr>
              <a:spcAft>
                <a:spcPts val="0"/>
              </a:spcAft>
            </a:pPr>
            <a:r>
              <a:rPr lang="cs-CZ" dirty="0">
                <a:latin typeface="+mn-lt"/>
              </a:rPr>
              <a:t>akce pro zaměstnance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i studenty – MENDELU party, Běh MENDELU, podpora studentských akcí – Majáles</a:t>
            </a:r>
          </a:p>
        </p:txBody>
      </p:sp>
      <p:pic>
        <p:nvPicPr>
          <p:cNvPr id="6" name="Obrázek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6" t="8398" r="37490" b="38316"/>
          <a:stretch/>
        </p:blipFill>
        <p:spPr>
          <a:xfrm>
            <a:off x="7900986" y="4800599"/>
            <a:ext cx="1890713" cy="1616076"/>
          </a:xfrm>
          <a:prstGeom prst="rect">
            <a:avLst/>
          </a:prstGeom>
        </p:spPr>
      </p:pic>
      <p:pic>
        <p:nvPicPr>
          <p:cNvPr id="8" name="Obrázek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1266826"/>
            <a:ext cx="3614737" cy="2438337"/>
          </a:xfrm>
          <a:prstGeom prst="rect">
            <a:avLst/>
          </a:prstGeom>
        </p:spPr>
      </p:pic>
      <p:pic>
        <p:nvPicPr>
          <p:cNvPr id="9" name="Obrázek 8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r="18386"/>
          <a:stretch/>
        </p:blipFill>
        <p:spPr>
          <a:xfrm>
            <a:off x="4648200" y="1266826"/>
            <a:ext cx="1905000" cy="2009773"/>
          </a:xfrm>
          <a:prstGeom prst="rect">
            <a:avLst/>
          </a:prstGeom>
        </p:spPr>
      </p:pic>
      <p:pic>
        <p:nvPicPr>
          <p:cNvPr id="11" name="Obrázek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7" y="2555386"/>
            <a:ext cx="3119438" cy="2172188"/>
          </a:xfrm>
          <a:prstGeom prst="rect">
            <a:avLst/>
          </a:prstGeom>
        </p:spPr>
      </p:pic>
      <p:pic>
        <p:nvPicPr>
          <p:cNvPr id="12" name="Obrázek 11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11395"/>
          <a:stretch/>
        </p:blipFill>
        <p:spPr>
          <a:xfrm>
            <a:off x="9877424" y="4800599"/>
            <a:ext cx="1871663" cy="1616076"/>
          </a:xfrm>
          <a:prstGeom prst="rect">
            <a:avLst/>
          </a:prstGeom>
        </p:spPr>
      </p:pic>
      <p:pic>
        <p:nvPicPr>
          <p:cNvPr id="13" name="Obrázek 12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r="18388"/>
          <a:stretch/>
        </p:blipFill>
        <p:spPr>
          <a:xfrm>
            <a:off x="6638925" y="1266827"/>
            <a:ext cx="1905000" cy="2009772"/>
          </a:xfrm>
          <a:prstGeom prst="rect">
            <a:avLst/>
          </a:prstGeom>
        </p:spPr>
      </p:pic>
      <p:pic>
        <p:nvPicPr>
          <p:cNvPr id="14" name="Obrázek 1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7" y="394864"/>
            <a:ext cx="3119438" cy="20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16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417468" y="2493910"/>
            <a:ext cx="5109604" cy="233910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spcAft>
                <a:spcPts val="4800"/>
              </a:spcAft>
            </a:pPr>
            <a:r>
              <a:rPr lang="cs-CZ" sz="4000" dirty="0">
                <a:solidFill>
                  <a:schemeClr val="bg1"/>
                </a:solidFill>
                <a:latin typeface="+mn-lt"/>
              </a:rPr>
              <a:t>Děkuji za pozornost.</a:t>
            </a:r>
            <a:r>
              <a:rPr lang="en-US" sz="4000" dirty="0">
                <a:solidFill>
                  <a:schemeClr val="bg1"/>
                </a:solidFill>
                <a:latin typeface="+mn-lt"/>
              </a:rPr>
              <a:t>​</a:t>
            </a:r>
          </a:p>
          <a:p>
            <a:r>
              <a:rPr lang="cs-CZ" dirty="0">
                <a:solidFill>
                  <a:schemeClr val="bg1"/>
                </a:solidFill>
                <a:latin typeface="+mn-lt"/>
              </a:rPr>
              <a:t>​</a:t>
            </a:r>
          </a:p>
          <a:p>
            <a:endParaRPr lang="en-US" dirty="0">
              <a:solidFill>
                <a:schemeClr val="bg1"/>
              </a:solidFill>
              <a:latin typeface="+mn-lt"/>
            </a:endParaRPr>
          </a:p>
          <a:p>
            <a:r>
              <a:rPr lang="cs-CZ" dirty="0">
                <a:solidFill>
                  <a:schemeClr val="bg1"/>
                </a:solidFill>
                <a:latin typeface="+mn-lt"/>
              </a:rPr>
              <a:t>Mendelova univerzita v Brně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782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O Brně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C86C41C-3E4A-4953-B45A-094A842B5E92}"/>
              </a:ext>
            </a:extLst>
          </p:cNvPr>
          <p:cNvSpPr txBox="1"/>
          <p:nvPr/>
        </p:nvSpPr>
        <p:spPr>
          <a:xfrm>
            <a:off x="947738" y="1358588"/>
            <a:ext cx="9576827" cy="26280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v Brně studuje přes 65 tisíc lidí na vysokých školách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téměř čtvrtina jich pochází ze zahraničí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v roce 2023 bylo hodnocené studujícími jako 4. nejlepší studentské město na světě podle webu Campus Advisor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cs-CZ" sz="2400" dirty="0">
              <a:latin typeface="+mn-lt"/>
            </a:endParaRPr>
          </a:p>
        </p:txBody>
      </p:sp>
      <p:pic>
        <p:nvPicPr>
          <p:cNvPr id="1027" name="Picture 3" descr="Go To Brno | Vítejte v Brně!">
            <a:extLst>
              <a:ext uri="{FF2B5EF4-FFF2-40B4-BE49-F238E27FC236}">
                <a16:creationId xmlns:a16="http://schemas.microsoft.com/office/drawing/2014/main" id="{2E10D371-A77E-4F5B-895C-8305CE60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38" y="3175842"/>
            <a:ext cx="4672132" cy="262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GO TO BRNO'S CITY CENTRE (SHORT TOUR) | Go To Brno">
            <a:extLst>
              <a:ext uri="{FF2B5EF4-FFF2-40B4-BE49-F238E27FC236}">
                <a16:creationId xmlns:a16="http://schemas.microsoft.com/office/drawing/2014/main" id="{B65D92DE-8102-44DA-9EDD-624FB593F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6151" y="3175842"/>
            <a:ext cx="4672133" cy="262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778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08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8" r="21745"/>
          <a:stretch/>
        </p:blipFill>
        <p:spPr>
          <a:xfrm>
            <a:off x="476249" y="-2390"/>
            <a:ext cx="6188176" cy="6860390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 rot="5400000">
            <a:off x="132153" y="341703"/>
            <a:ext cx="6860391" cy="617220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4510087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Univerzitní </a:t>
            </a:r>
            <a:br>
              <a:rPr lang="cs-CZ" sz="4400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cs-CZ" sz="4400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kampus</a:t>
            </a:r>
            <a:endParaRPr lang="cs-CZ" sz="4400" b="1" baseline="30000"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fakulty jsou umístěny </a:t>
            </a:r>
            <a:b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v jednom kampusu </a:t>
            </a:r>
            <a:b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 výjimkou Zahradnické fakulty, která se nachází </a:t>
            </a:r>
            <a:b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v Lednici (60 km)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v blízkosti areálu jsou studentské koleje, obchody, kavárny a parky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r="4769"/>
          <a:stretch/>
        </p:blipFill>
        <p:spPr>
          <a:xfrm>
            <a:off x="6664425" y="0"/>
            <a:ext cx="5527575" cy="342898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0" b="8730"/>
          <a:stretch/>
        </p:blipFill>
        <p:spPr>
          <a:xfrm>
            <a:off x="6664425" y="3432560"/>
            <a:ext cx="5527575" cy="342186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34274" y="4679164"/>
            <a:ext cx="4162427" cy="17375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Zahradnická fakulta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534274" y="1495425"/>
            <a:ext cx="4214813" cy="16859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40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Univerzitní kampus MENDELU Brno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68" y="2619374"/>
            <a:ext cx="687387" cy="687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68" y="5856288"/>
            <a:ext cx="687387" cy="687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40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Součásti univerzity</a:t>
            </a:r>
          </a:p>
          <a:p>
            <a:pPr>
              <a:spcAft>
                <a:spcPts val="4200"/>
              </a:spcAft>
            </a:pPr>
            <a:r>
              <a:rPr lang="cs-CZ" sz="2400" dirty="0">
                <a:latin typeface="+mn-lt"/>
              </a:rPr>
              <a:t>MENDELU vlastní jedinečné prostory, které mají důležitou roli </a:t>
            </a:r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v praktické výuce a vzdělávání včetně řešení výzkumných úkolů </a:t>
            </a:r>
            <a:br>
              <a:rPr lang="cs-CZ" sz="2400" dirty="0">
                <a:latin typeface="+mn-lt"/>
              </a:rPr>
            </a:br>
            <a:r>
              <a:rPr lang="cs-CZ" sz="2400" dirty="0">
                <a:latin typeface="+mn-lt"/>
              </a:rPr>
              <a:t>a řešení závěrečných prací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+mn-lt"/>
              </a:rPr>
              <a:t>Botanická zahrada a arboretum MENDELU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+mn-lt"/>
              </a:rPr>
              <a:t>Školní lesní podnik Masarykův les Křtiny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+mn-lt"/>
              </a:rPr>
              <a:t>Školní zemědělský podnik Žabčice</a:t>
            </a:r>
            <a:br>
              <a:rPr lang="cs-CZ" sz="2400" dirty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6282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7" b="6107"/>
          <a:stretch/>
        </p:blipFill>
        <p:spPr>
          <a:xfrm>
            <a:off x="479424" y="0"/>
            <a:ext cx="11712576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79423" y="3247402"/>
            <a:ext cx="7451074" cy="36105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79423" y="2333003"/>
            <a:ext cx="7057968" cy="4524996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Botanická zahrada a arboretum MENDELU</a:t>
            </a:r>
            <a:endParaRPr lang="cs-CZ" sz="2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založena prof. Ing. Augustem Bayerem v roce 1938​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areál o rozloze 11 hektarů je rozčleněn do pěti tematických částí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sbírka orchidejí patří k největším v Evropě –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2000 přírodních druhů a 3 tisíce kříženců,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součástí je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genobanka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orchideí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výstavy pro veřejnost – Orchideje, Kosatce,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Barvy podzimu, Letní víkend...</a:t>
            </a:r>
          </a:p>
        </p:txBody>
      </p:sp>
    </p:spTree>
    <p:extLst>
      <p:ext uri="{BB962C8B-B14F-4D97-AF65-F5344CB8AC3E}">
        <p14:creationId xmlns:p14="http://schemas.microsoft.com/office/powerpoint/2010/main" val="3234969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 b="6086"/>
          <a:stretch/>
        </p:blipFill>
        <p:spPr>
          <a:xfrm>
            <a:off x="479424" y="0"/>
            <a:ext cx="11712576" cy="6858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9423" y="1257300"/>
            <a:ext cx="8502652" cy="56007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79422" y="1965534"/>
            <a:ext cx="7057967" cy="4892466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Školní lesní podnik Masarykův les Křtiny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zahrnuje bezmála 10 tisíc hektarů smíšených lesů, ve kterých hraje hlavní roli biodiverzita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součástí jsou tři arboreta, padesát studánek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90 památníků Lesnického Slavína. V rámci projektu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Excellentia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je místem sledování předpokládaných klimatických scénářů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pro středoevropské lesy 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do činnosti ŠLP Křtiny patří také lesní pedagogika, budování a udržování naučných stezek, provozování Hotelu zámku Křtiny a komerční činnost</a:t>
            </a:r>
          </a:p>
        </p:txBody>
      </p:sp>
    </p:spTree>
    <p:extLst>
      <p:ext uri="{BB962C8B-B14F-4D97-AF65-F5344CB8AC3E}">
        <p14:creationId xmlns:p14="http://schemas.microsoft.com/office/powerpoint/2010/main" val="2176034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" b="6089"/>
          <a:stretch/>
        </p:blipFill>
        <p:spPr>
          <a:xfrm>
            <a:off x="479424" y="0"/>
            <a:ext cx="11712575" cy="6858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9422" y="0"/>
            <a:ext cx="7778751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79425" y="1257300"/>
            <a:ext cx="7778749" cy="5600699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Školní zemědělský podnik Žabčice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chov přibližně 1200 kusů skotu, z toho 700 dojnic holštýnského skotu, 100 kusů masného skotu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400 kusů telat a jalovic​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patnáct plemen masného skotu slouží k výuce studentů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k produkci plemenných zvířat na obnovu stáda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prodej plemenných zvířat​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ŠZP Žabčice hospodaří na 2300 ha zemědělské půdy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z toho 10 ha vinic v lokalitě Žabčice a Lednice, součástí je Demonstrační farma a polní pokusná stanice.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pořádá pravidelné akce pro veřejnost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MendelAgro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b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</a:b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MendelSun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728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r="5463"/>
          <a:stretch/>
        </p:blipFill>
        <p:spPr>
          <a:xfrm>
            <a:off x="8387137" y="441326"/>
            <a:ext cx="3361951" cy="25161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99" y="3052764"/>
            <a:ext cx="3361952" cy="251618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2620"/>
          <a:stretch/>
        </p:blipFill>
        <p:spPr>
          <a:xfrm>
            <a:off x="4938699" y="441325"/>
            <a:ext cx="3361952" cy="251618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r="5459"/>
          <a:stretch/>
        </p:blipFill>
        <p:spPr>
          <a:xfrm>
            <a:off x="8387137" y="3052765"/>
            <a:ext cx="3361952" cy="251618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947738" y="441325"/>
            <a:ext cx="3719512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poloprovozy MENDELU – pivovar, mléčná výroba, pekárna, masná výroba​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propojení teoretických znalostí s praktickými zkušenostmi, rozvoj dovedností a přípravy studentů do praxe​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praktická výuka, výzkum, příprava studentů na pracovní prostředí</a:t>
            </a:r>
          </a:p>
        </p:txBody>
      </p:sp>
    </p:spTree>
    <p:extLst>
      <p:ext uri="{BB962C8B-B14F-4D97-AF65-F5344CB8AC3E}">
        <p14:creationId xmlns:p14="http://schemas.microsoft.com/office/powerpoint/2010/main" val="2027047128"/>
      </p:ext>
    </p:extLst>
  </p:cSld>
  <p:clrMapOvr>
    <a:masterClrMapping/>
  </p:clrMapOvr>
</p:sld>
</file>

<file path=ppt/theme/theme1.xml><?xml version="1.0" encoding="utf-8"?>
<a:theme xmlns:a="http://schemas.openxmlformats.org/drawingml/2006/main" name="MENDELU_pepi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MENDELU_pepi">
      <a:majorFont>
        <a:latin typeface="Pepi Bold"/>
        <a:ea typeface=""/>
        <a:cs typeface=""/>
      </a:majorFont>
      <a:minorFont>
        <a:latin typeface="Pepi SemiBol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NDELU_pepi" id="{8C07656E-B2D7-4CE9-A6C0-C4A5674FE765}" vid="{46C5CA36-CE8B-4638-B642-50FAA8914F1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AC8DCFBD47B9843B11EF4672DD958F8" ma:contentTypeVersion="12" ma:contentTypeDescription="Vytvoří nový dokument" ma:contentTypeScope="" ma:versionID="0d74dd42f3211a64f75a2c92351c4b2d">
  <xsd:schema xmlns:xsd="http://www.w3.org/2001/XMLSchema" xmlns:xs="http://www.w3.org/2001/XMLSchema" xmlns:p="http://schemas.microsoft.com/office/2006/metadata/properties" xmlns:ns3="1e50874b-0767-4510-b4f4-f891365d3de0" xmlns:ns4="da62f9ba-c839-4cb3-b193-82b90805fe95" targetNamespace="http://schemas.microsoft.com/office/2006/metadata/properties" ma:root="true" ma:fieldsID="5125f6c709ac802a53a5edeb2768f1e5" ns3:_="" ns4:_="">
    <xsd:import namespace="1e50874b-0767-4510-b4f4-f891365d3de0"/>
    <xsd:import namespace="da62f9ba-c839-4cb3-b193-82b90805fe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0874b-0767-4510-b4f4-f891365d3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2f9ba-c839-4cb3-b193-82b90805fe9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50874b-0767-4510-b4f4-f891365d3de0" xsi:nil="true"/>
  </documentManagement>
</p:properties>
</file>

<file path=customXml/itemProps1.xml><?xml version="1.0" encoding="utf-8"?>
<ds:datastoreItem xmlns:ds="http://schemas.openxmlformats.org/officeDocument/2006/customXml" ds:itemID="{17174ABA-3ECC-4D3C-AC38-2D63EB8C9F7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B6AA995-9E75-44A8-AD40-12008C1499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0874b-0767-4510-b4f4-f891365d3de0"/>
    <ds:schemaRef ds:uri="da62f9ba-c839-4cb3-b193-82b90805fe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1A5A4A8-D69C-4B43-ADB7-9EF81AC1BF8D}">
  <ds:schemaRefs>
    <ds:schemaRef ds:uri="da62f9ba-c839-4cb3-b193-82b90805fe95"/>
    <ds:schemaRef ds:uri="1e50874b-0767-4510-b4f4-f891365d3de0"/>
    <ds:schemaRef ds:uri="http://purl.org/dc/terms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MENDELU_pepi</Template>
  <TotalTime>748</TotalTime>
  <Words>1008</Words>
  <Application>Microsoft Office PowerPoint</Application>
  <PresentationFormat>Širokoúhlá obrazovka</PresentationFormat>
  <Paragraphs>118</Paragraphs>
  <Slides>22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Aptos</vt:lpstr>
      <vt:lpstr>Pepi Regular</vt:lpstr>
      <vt:lpstr>Arial</vt:lpstr>
      <vt:lpstr>MENDELU_pepi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Páleníková</dc:creator>
  <cp:lastModifiedBy>Daniela Opluštilová</cp:lastModifiedBy>
  <cp:revision>83</cp:revision>
  <dcterms:created xsi:type="dcterms:W3CDTF">2023-06-01T07:07:02Z</dcterms:created>
  <dcterms:modified xsi:type="dcterms:W3CDTF">2025-06-18T08:19:08Z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0x010100EAC8DCFBD47B9843B11EF4672DD958F8</vt:lpwstr>
  </property>
</Properties>
</file>