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4"/>
  </p:sldMasterIdLst>
  <p:sldIdLst>
    <p:sldId id="278" r:id="rId5"/>
    <p:sldId id="257" r:id="rId6"/>
    <p:sldId id="279" r:id="rId7"/>
    <p:sldId id="258" r:id="rId8"/>
    <p:sldId id="260" r:id="rId9"/>
    <p:sldId id="263" r:id="rId10"/>
    <p:sldId id="261" r:id="rId11"/>
    <p:sldId id="262" r:id="rId12"/>
    <p:sldId id="272" r:id="rId13"/>
    <p:sldId id="259" r:id="rId14"/>
    <p:sldId id="265" r:id="rId15"/>
    <p:sldId id="273" r:id="rId16"/>
    <p:sldId id="267" r:id="rId17"/>
    <p:sldId id="274" r:id="rId18"/>
    <p:sldId id="264" r:id="rId19"/>
    <p:sldId id="271" r:id="rId20"/>
    <p:sldId id="269" r:id="rId21"/>
    <p:sldId id="276" r:id="rId22"/>
    <p:sldId id="280" r:id="rId23"/>
    <p:sldId id="268" r:id="rId24"/>
    <p:sldId id="270" r:id="rId25"/>
    <p:sldId id="277" r:id="rId26"/>
  </p:sldIdLst>
  <p:sldSz cx="12192000" cy="6858000"/>
  <p:notesSz cx="6858000" cy="9144000"/>
  <p:embeddedFontLst>
    <p:embeddedFont>
      <p:font typeface="Pepi Bold" panose="020B0604020202020204" charset="-18"/>
      <p:bold r:id="rId27"/>
      <p:boldItalic r:id="rId28"/>
    </p:embeddedFont>
    <p:embeddedFont>
      <p:font typeface="Pepi Regular" panose="020B0604020202020204" charset="-18"/>
      <p:regular r:id="rId29"/>
      <p:italic r:id="rId30"/>
    </p:embeddedFont>
    <p:embeddedFont>
      <p:font typeface="Pepi SemiBold" panose="020B0604020202020204" charset="-18"/>
      <p:bold r:id="rId31"/>
      <p:boldItalic r:id="rId32"/>
    </p:embeddedFont>
  </p:embeddedFont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Pospíchalová" userId="1915f045-275c-4317-a96a-dd6add792121" providerId="ADAL" clId="{5969C061-714A-4C16-BEEB-D40BE1DC96A4}"/>
    <pc:docChg chg="modSld">
      <pc:chgData name="Tereza Pospíchalová" userId="1915f045-275c-4317-a96a-dd6add792121" providerId="ADAL" clId="{5969C061-714A-4C16-BEEB-D40BE1DC96A4}" dt="2023-07-12T09:52:17.510" v="111" actId="207"/>
      <pc:docMkLst>
        <pc:docMk/>
      </pc:docMkLst>
      <pc:sldChg chg="modSp">
        <pc:chgData name="Tereza Pospíchalová" userId="1915f045-275c-4317-a96a-dd6add792121" providerId="ADAL" clId="{5969C061-714A-4C16-BEEB-D40BE1DC96A4}" dt="2023-07-12T09:07:24.399" v="13" actId="20577"/>
        <pc:sldMkLst>
          <pc:docMk/>
          <pc:sldMk cId="842060946" sldId="257"/>
        </pc:sldMkLst>
        <pc:spChg chg="mod">
          <ac:chgData name="Tereza Pospíchalová" userId="1915f045-275c-4317-a96a-dd6add792121" providerId="ADAL" clId="{5969C061-714A-4C16-BEEB-D40BE1DC96A4}" dt="2023-07-12T09:07:24.399" v="13" actId="20577"/>
          <ac:spMkLst>
            <pc:docMk/>
            <pc:sldMk cId="842060946" sldId="257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08:50.704" v="72" actId="20577"/>
        <pc:sldMkLst>
          <pc:docMk/>
          <pc:sldMk cId="2678404158" sldId="258"/>
        </pc:sldMkLst>
        <pc:spChg chg="mod">
          <ac:chgData name="Tereza Pospíchalová" userId="1915f045-275c-4317-a96a-dd6add792121" providerId="ADAL" clId="{5969C061-714A-4C16-BEEB-D40BE1DC96A4}" dt="2023-07-12T09:08:07.661" v="27" actId="20577"/>
          <ac:spMkLst>
            <pc:docMk/>
            <pc:sldMk cId="2678404158" sldId="258"/>
            <ac:spMk id="4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08:32.492" v="50" actId="20577"/>
          <ac:spMkLst>
            <pc:docMk/>
            <pc:sldMk cId="2678404158" sldId="258"/>
            <ac:spMk id="12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08:50.704" v="72" actId="20577"/>
          <ac:spMkLst>
            <pc:docMk/>
            <pc:sldMk cId="2678404158" sldId="258"/>
            <ac:spMk id="13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09:45.078" v="78" actId="20577"/>
        <pc:sldMkLst>
          <pc:docMk/>
          <pc:sldMk cId="1116282167" sldId="260"/>
        </pc:sldMkLst>
        <pc:spChg chg="mod">
          <ac:chgData name="Tereza Pospíchalová" userId="1915f045-275c-4317-a96a-dd6add792121" providerId="ADAL" clId="{5969C061-714A-4C16-BEEB-D40BE1DC96A4}" dt="2023-07-12T09:09:45.078" v="78" actId="20577"/>
          <ac:spMkLst>
            <pc:docMk/>
            <pc:sldMk cId="1116282167" sldId="260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14:10.966" v="100" actId="20577"/>
        <pc:sldMkLst>
          <pc:docMk/>
          <pc:sldMk cId="2176034208" sldId="261"/>
        </pc:sldMkLst>
        <pc:spChg chg="mod">
          <ac:chgData name="Tereza Pospíchalová" userId="1915f045-275c-4317-a96a-dd6add792121" providerId="ADAL" clId="{5969C061-714A-4C16-BEEB-D40BE1DC96A4}" dt="2023-07-12T09:14:10.966" v="100" actId="20577"/>
          <ac:spMkLst>
            <pc:docMk/>
            <pc:sldMk cId="2176034208" sldId="261"/>
            <ac:spMk id="6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10:18.267" v="79" actId="20577"/>
        <pc:sldMkLst>
          <pc:docMk/>
          <pc:sldMk cId="3234969889" sldId="263"/>
        </pc:sldMkLst>
        <pc:spChg chg="mod">
          <ac:chgData name="Tereza Pospíchalová" userId="1915f045-275c-4317-a96a-dd6add792121" providerId="ADAL" clId="{5969C061-714A-4C16-BEEB-D40BE1DC96A4}" dt="2023-07-12T09:10:18.267" v="79" actId="20577"/>
          <ac:spMkLst>
            <pc:docMk/>
            <pc:sldMk cId="3234969889" sldId="263"/>
            <ac:spMk id="6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45:47.680" v="101" actId="20577"/>
        <pc:sldMkLst>
          <pc:docMk/>
          <pc:sldMk cId="2548960513" sldId="264"/>
        </pc:sldMkLst>
        <pc:spChg chg="mod">
          <ac:chgData name="Tereza Pospíchalová" userId="1915f045-275c-4317-a96a-dd6add792121" providerId="ADAL" clId="{5969C061-714A-4C16-BEEB-D40BE1DC96A4}" dt="2023-07-12T09:45:47.680" v="101" actId="20577"/>
          <ac:spMkLst>
            <pc:docMk/>
            <pc:sldMk cId="2548960513" sldId="264"/>
            <ac:spMk id="8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52:17.510" v="111" actId="207"/>
        <pc:sldMkLst>
          <pc:docMk/>
          <pc:sldMk cId="3436941150" sldId="269"/>
        </pc:sldMkLst>
        <pc:spChg chg="mod">
          <ac:chgData name="Tereza Pospíchalová" userId="1915f045-275c-4317-a96a-dd6add792121" providerId="ADAL" clId="{5969C061-714A-4C16-BEEB-D40BE1DC96A4}" dt="2023-07-12T09:52:17.510" v="111" actId="207"/>
          <ac:spMkLst>
            <pc:docMk/>
            <pc:sldMk cId="3436941150" sldId="269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49:21.071" v="110" actId="20577"/>
        <pc:sldMkLst>
          <pc:docMk/>
          <pc:sldMk cId="3471511759" sldId="276"/>
        </pc:sldMkLst>
        <pc:spChg chg="mod">
          <ac:chgData name="Tereza Pospíchalová" userId="1915f045-275c-4317-a96a-dd6add792121" providerId="ADAL" clId="{5969C061-714A-4C16-BEEB-D40BE1DC96A4}" dt="2023-07-12T09:49:09.882" v="105" actId="20577"/>
          <ac:spMkLst>
            <pc:docMk/>
            <pc:sldMk cId="3471511759" sldId="276"/>
            <ac:spMk id="5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49:21.071" v="110" actId="20577"/>
          <ac:spMkLst>
            <pc:docMk/>
            <pc:sldMk cId="3471511759" sldId="276"/>
            <ac:spMk id="7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D136D-36B5-46CB-AF32-A181F3522A4B}" type="doc">
      <dgm:prSet loTypeId="urn:microsoft.com/office/officeart/2005/8/layout/chevron1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4D8D982C-ACBD-42A8-9AD7-1915066ECA3F}">
      <dgm:prSet phldrT="[Text]"/>
      <dgm:spPr/>
      <dgm:t>
        <a:bodyPr/>
        <a:lstStyle/>
        <a:p>
          <a:r>
            <a:rPr lang="cs-CZ" dirty="0"/>
            <a:t>e</a:t>
          </a:r>
          <a:r>
            <a:rPr lang="en-US" dirty="0" err="1"/>
            <a:t>ducation</a:t>
          </a:r>
          <a:endParaRPr lang="cs-CZ" dirty="0"/>
        </a:p>
      </dgm:t>
    </dgm:pt>
    <dgm:pt modelId="{F809F82E-41A1-43A6-8D74-1993B53ABC86}" type="parTrans" cxnId="{9A6F5E5B-FB6E-45C9-98A5-F0011DDB52C7}">
      <dgm:prSet/>
      <dgm:spPr/>
      <dgm:t>
        <a:bodyPr/>
        <a:lstStyle/>
        <a:p>
          <a:endParaRPr lang="cs-CZ"/>
        </a:p>
      </dgm:t>
    </dgm:pt>
    <dgm:pt modelId="{5D7A78A2-70F7-406C-9C97-DAF79E257FA6}" type="sibTrans" cxnId="{9A6F5E5B-FB6E-45C9-98A5-F0011DDB52C7}">
      <dgm:prSet/>
      <dgm:spPr/>
      <dgm:t>
        <a:bodyPr/>
        <a:lstStyle/>
        <a:p>
          <a:endParaRPr lang="cs-CZ"/>
        </a:p>
      </dgm:t>
    </dgm:pt>
    <dgm:pt modelId="{EF21E1C5-2AF6-4E99-AC84-9DEDE0A53796}">
      <dgm:prSet phldrT="[Text]"/>
      <dgm:spPr/>
      <dgm:t>
        <a:bodyPr/>
        <a:lstStyle/>
        <a:p>
          <a:r>
            <a:rPr lang="cs-CZ" dirty="0"/>
            <a:t>s</a:t>
          </a:r>
          <a:r>
            <a:rPr lang="en-US" dirty="0" err="1"/>
            <a:t>cience</a:t>
          </a:r>
          <a:r>
            <a:rPr lang="en-US"/>
            <a:t> </a:t>
          </a:r>
          <a:r>
            <a:rPr lang="en-US" dirty="0"/>
            <a:t>and research</a:t>
          </a:r>
          <a:endParaRPr lang="cs-CZ" dirty="0"/>
        </a:p>
      </dgm:t>
    </dgm:pt>
    <dgm:pt modelId="{492A07DA-3141-469C-88E4-4C01C88CBD19}" type="sibTrans" cxnId="{3BD4AF26-71E0-46B8-AA28-FD7424DC1DBB}">
      <dgm:prSet/>
      <dgm:spPr/>
      <dgm:t>
        <a:bodyPr/>
        <a:lstStyle/>
        <a:p>
          <a:endParaRPr lang="cs-CZ"/>
        </a:p>
      </dgm:t>
    </dgm:pt>
    <dgm:pt modelId="{E3F11E1B-DC13-4CFC-A685-DA24245554F7}" type="parTrans" cxnId="{3BD4AF26-71E0-46B8-AA28-FD7424DC1DBB}">
      <dgm:prSet/>
      <dgm:spPr/>
      <dgm:t>
        <a:bodyPr/>
        <a:lstStyle/>
        <a:p>
          <a:endParaRPr lang="cs-CZ"/>
        </a:p>
      </dgm:t>
    </dgm:pt>
    <dgm:pt modelId="{47D8D5DF-1AC1-47E6-8605-D3B60CAD59A7}">
      <dgm:prSet phldrT="[Text]"/>
      <dgm:spPr/>
      <dgm:t>
        <a:bodyPr/>
        <a:lstStyle/>
        <a:p>
          <a:r>
            <a:rPr lang="en-US" dirty="0"/>
            <a:t>social responsibility</a:t>
          </a:r>
          <a:endParaRPr lang="cs-CZ" dirty="0"/>
        </a:p>
      </dgm:t>
    </dgm:pt>
    <dgm:pt modelId="{E9A9EA02-DF9C-45FF-AA77-810AF8AA1944}" type="sibTrans" cxnId="{AC60CC81-6268-4F39-82ED-17F86DF22555}">
      <dgm:prSet/>
      <dgm:spPr/>
      <dgm:t>
        <a:bodyPr/>
        <a:lstStyle/>
        <a:p>
          <a:endParaRPr lang="cs-CZ"/>
        </a:p>
      </dgm:t>
    </dgm:pt>
    <dgm:pt modelId="{074284EB-5861-4EFC-9EEB-41D9A760013F}" type="parTrans" cxnId="{AC60CC81-6268-4F39-82ED-17F86DF22555}">
      <dgm:prSet/>
      <dgm:spPr/>
      <dgm:t>
        <a:bodyPr/>
        <a:lstStyle/>
        <a:p>
          <a:endParaRPr lang="cs-CZ"/>
        </a:p>
      </dgm:t>
    </dgm:pt>
    <dgm:pt modelId="{58DE2BF2-B004-4113-8467-92BF5637439B}">
      <dgm:prSet phldrT="[Text]"/>
      <dgm:spPr/>
      <dgm:t>
        <a:bodyPr/>
        <a:lstStyle/>
        <a:p>
          <a:r>
            <a:rPr lang="en-US" dirty="0"/>
            <a:t>collaboration 
and partnerships</a:t>
          </a:r>
          <a:endParaRPr lang="cs-CZ" dirty="0"/>
        </a:p>
      </dgm:t>
    </dgm:pt>
    <dgm:pt modelId="{BAED1F45-D30A-4E58-A796-825989C1D34C}" type="sibTrans" cxnId="{2B0315A1-3070-44A9-B672-D8A04DB6AA4A}">
      <dgm:prSet/>
      <dgm:spPr/>
      <dgm:t>
        <a:bodyPr/>
        <a:lstStyle/>
        <a:p>
          <a:endParaRPr lang="cs-CZ"/>
        </a:p>
      </dgm:t>
    </dgm:pt>
    <dgm:pt modelId="{35BF7F4E-3853-4AC5-A717-FADAA5C8448E}" type="parTrans" cxnId="{2B0315A1-3070-44A9-B672-D8A04DB6AA4A}">
      <dgm:prSet/>
      <dgm:spPr/>
      <dgm:t>
        <a:bodyPr/>
        <a:lstStyle/>
        <a:p>
          <a:endParaRPr lang="cs-CZ"/>
        </a:p>
      </dgm:t>
    </dgm:pt>
    <dgm:pt modelId="{98543432-79B0-4E9B-9212-22EE0A665438}">
      <dgm:prSet phldrT="[Text]"/>
      <dgm:spPr/>
      <dgm:t>
        <a:bodyPr/>
        <a:lstStyle/>
        <a:p>
          <a:r>
            <a:rPr lang="en-US" dirty="0"/>
            <a:t>resources for change</a:t>
          </a:r>
          <a:endParaRPr lang="cs-CZ" dirty="0"/>
        </a:p>
      </dgm:t>
    </dgm:pt>
    <dgm:pt modelId="{65DCB8DA-FAD7-40F8-BDAA-0459BC5DE306}" type="sibTrans" cxnId="{EB264845-1B26-4161-ADC4-49EB2961E251}">
      <dgm:prSet/>
      <dgm:spPr/>
      <dgm:t>
        <a:bodyPr/>
        <a:lstStyle/>
        <a:p>
          <a:endParaRPr lang="cs-CZ"/>
        </a:p>
      </dgm:t>
    </dgm:pt>
    <dgm:pt modelId="{72425C5F-DF89-4024-A8CB-F6D8B48B11A8}" type="parTrans" cxnId="{EB264845-1B26-4161-ADC4-49EB2961E251}">
      <dgm:prSet/>
      <dgm:spPr/>
      <dgm:t>
        <a:bodyPr/>
        <a:lstStyle/>
        <a:p>
          <a:endParaRPr lang="cs-CZ"/>
        </a:p>
      </dgm:t>
    </dgm:pt>
    <dgm:pt modelId="{57F2981A-D4C2-4132-A077-AF84CDF358BB}" type="pres">
      <dgm:prSet presAssocID="{327D136D-36B5-46CB-AF32-A181F3522A4B}" presName="Name0" presStyleCnt="0">
        <dgm:presLayoutVars>
          <dgm:dir/>
          <dgm:animLvl val="lvl"/>
          <dgm:resizeHandles val="exact"/>
        </dgm:presLayoutVars>
      </dgm:prSet>
      <dgm:spPr/>
    </dgm:pt>
    <dgm:pt modelId="{38E23339-79C1-4C53-96C9-8EA4F27E9D9C}" type="pres">
      <dgm:prSet presAssocID="{4D8D982C-ACBD-42A8-9AD7-1915066ECA3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68A523CD-1B3D-4793-AAE2-ADE7A428A655}" type="pres">
      <dgm:prSet presAssocID="{5D7A78A2-70F7-406C-9C97-DAF79E257FA6}" presName="parTxOnlySpace" presStyleCnt="0"/>
      <dgm:spPr/>
    </dgm:pt>
    <dgm:pt modelId="{63BA7238-2E7E-4179-9026-A0D074F72FD5}" type="pres">
      <dgm:prSet presAssocID="{EF21E1C5-2AF6-4E99-AC84-9DEDE0A5379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AF950C9-C75F-4B0E-AE9D-5007FE7C14C9}" type="pres">
      <dgm:prSet presAssocID="{492A07DA-3141-469C-88E4-4C01C88CBD19}" presName="parTxOnlySpace" presStyleCnt="0"/>
      <dgm:spPr/>
    </dgm:pt>
    <dgm:pt modelId="{2871AF98-7C0E-4CFE-89B6-F4B70F5F1940}" type="pres">
      <dgm:prSet presAssocID="{47D8D5DF-1AC1-47E6-8605-D3B60CAD59A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13A72C9-9145-487F-81A6-E799EEE6968A}" type="pres">
      <dgm:prSet presAssocID="{E9A9EA02-DF9C-45FF-AA77-810AF8AA1944}" presName="parTxOnlySpace" presStyleCnt="0"/>
      <dgm:spPr/>
    </dgm:pt>
    <dgm:pt modelId="{6D51D0F4-D255-426F-9B3D-EEB4BC6664FF}" type="pres">
      <dgm:prSet presAssocID="{58DE2BF2-B004-4113-8467-92BF563743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78F2E8D-6F7B-4633-8865-26F01DC423A8}" type="pres">
      <dgm:prSet presAssocID="{BAED1F45-D30A-4E58-A796-825989C1D34C}" presName="parTxOnlySpace" presStyleCnt="0"/>
      <dgm:spPr/>
    </dgm:pt>
    <dgm:pt modelId="{53188623-A0AB-45B0-96FF-A0CD4A1CD60A}" type="pres">
      <dgm:prSet presAssocID="{98543432-79B0-4E9B-9212-22EE0A665438}" presName="parTxOnly" presStyleLbl="node1" presStyleIdx="4" presStyleCnt="5" custLinFactNeighborX="1124">
        <dgm:presLayoutVars>
          <dgm:chMax val="0"/>
          <dgm:chPref val="0"/>
          <dgm:bulletEnabled val="1"/>
        </dgm:presLayoutVars>
      </dgm:prSet>
      <dgm:spPr/>
    </dgm:pt>
  </dgm:ptLst>
  <dgm:cxnLst>
    <dgm:cxn modelId="{3BD4AF26-71E0-46B8-AA28-FD7424DC1DBB}" srcId="{327D136D-36B5-46CB-AF32-A181F3522A4B}" destId="{EF21E1C5-2AF6-4E99-AC84-9DEDE0A53796}" srcOrd="1" destOrd="0" parTransId="{E3F11E1B-DC13-4CFC-A685-DA24245554F7}" sibTransId="{492A07DA-3141-469C-88E4-4C01C88CBD19}"/>
    <dgm:cxn modelId="{479B2B30-676F-4A75-8D43-4D335CE291D3}" type="presOf" srcId="{327D136D-36B5-46CB-AF32-A181F3522A4B}" destId="{57F2981A-D4C2-4132-A077-AF84CDF358BB}" srcOrd="0" destOrd="0" presId="urn:microsoft.com/office/officeart/2005/8/layout/chevron1"/>
    <dgm:cxn modelId="{9A6F5E5B-FB6E-45C9-98A5-F0011DDB52C7}" srcId="{327D136D-36B5-46CB-AF32-A181F3522A4B}" destId="{4D8D982C-ACBD-42A8-9AD7-1915066ECA3F}" srcOrd="0" destOrd="0" parTransId="{F809F82E-41A1-43A6-8D74-1993B53ABC86}" sibTransId="{5D7A78A2-70F7-406C-9C97-DAF79E257FA6}"/>
    <dgm:cxn modelId="{7B00FF41-3B82-4D31-A975-96D869E0740D}" type="presOf" srcId="{98543432-79B0-4E9B-9212-22EE0A665438}" destId="{53188623-A0AB-45B0-96FF-A0CD4A1CD60A}" srcOrd="0" destOrd="0" presId="urn:microsoft.com/office/officeart/2005/8/layout/chevron1"/>
    <dgm:cxn modelId="{D4518B63-DC07-4EC8-8B55-8FBBD56E4433}" type="presOf" srcId="{58DE2BF2-B004-4113-8467-92BF5637439B}" destId="{6D51D0F4-D255-426F-9B3D-EEB4BC6664FF}" srcOrd="0" destOrd="0" presId="urn:microsoft.com/office/officeart/2005/8/layout/chevron1"/>
    <dgm:cxn modelId="{EB264845-1B26-4161-ADC4-49EB2961E251}" srcId="{327D136D-36B5-46CB-AF32-A181F3522A4B}" destId="{98543432-79B0-4E9B-9212-22EE0A665438}" srcOrd="4" destOrd="0" parTransId="{72425C5F-DF89-4024-A8CB-F6D8B48B11A8}" sibTransId="{65DCB8DA-FAD7-40F8-BDAA-0459BC5DE306}"/>
    <dgm:cxn modelId="{AC60CC81-6268-4F39-82ED-17F86DF22555}" srcId="{327D136D-36B5-46CB-AF32-A181F3522A4B}" destId="{47D8D5DF-1AC1-47E6-8605-D3B60CAD59A7}" srcOrd="2" destOrd="0" parTransId="{074284EB-5861-4EFC-9EEB-41D9A760013F}" sibTransId="{E9A9EA02-DF9C-45FF-AA77-810AF8AA1944}"/>
    <dgm:cxn modelId="{ABB0879A-E794-4483-ABB4-40D4CCB3A69C}" type="presOf" srcId="{EF21E1C5-2AF6-4E99-AC84-9DEDE0A53796}" destId="{63BA7238-2E7E-4179-9026-A0D074F72FD5}" srcOrd="0" destOrd="0" presId="urn:microsoft.com/office/officeart/2005/8/layout/chevron1"/>
    <dgm:cxn modelId="{7233EC9F-0AF2-44BC-A098-FEE6E4D2009E}" type="presOf" srcId="{4D8D982C-ACBD-42A8-9AD7-1915066ECA3F}" destId="{38E23339-79C1-4C53-96C9-8EA4F27E9D9C}" srcOrd="0" destOrd="0" presId="urn:microsoft.com/office/officeart/2005/8/layout/chevron1"/>
    <dgm:cxn modelId="{2B0315A1-3070-44A9-B672-D8A04DB6AA4A}" srcId="{327D136D-36B5-46CB-AF32-A181F3522A4B}" destId="{58DE2BF2-B004-4113-8467-92BF5637439B}" srcOrd="3" destOrd="0" parTransId="{35BF7F4E-3853-4AC5-A717-FADAA5C8448E}" sibTransId="{BAED1F45-D30A-4E58-A796-825989C1D34C}"/>
    <dgm:cxn modelId="{6FC6CAC8-1D2C-412F-B473-7FF19C4B79D7}" type="presOf" srcId="{47D8D5DF-1AC1-47E6-8605-D3B60CAD59A7}" destId="{2871AF98-7C0E-4CFE-89B6-F4B70F5F1940}" srcOrd="0" destOrd="0" presId="urn:microsoft.com/office/officeart/2005/8/layout/chevron1"/>
    <dgm:cxn modelId="{08AD57A7-0E7F-44CE-BF16-395CEBB84EA2}" type="presParOf" srcId="{57F2981A-D4C2-4132-A077-AF84CDF358BB}" destId="{38E23339-79C1-4C53-96C9-8EA4F27E9D9C}" srcOrd="0" destOrd="0" presId="urn:microsoft.com/office/officeart/2005/8/layout/chevron1"/>
    <dgm:cxn modelId="{FC05484F-A34A-46F0-8213-24243A42582A}" type="presParOf" srcId="{57F2981A-D4C2-4132-A077-AF84CDF358BB}" destId="{68A523CD-1B3D-4793-AAE2-ADE7A428A655}" srcOrd="1" destOrd="0" presId="urn:microsoft.com/office/officeart/2005/8/layout/chevron1"/>
    <dgm:cxn modelId="{A9C9481E-F011-44D5-9734-C23127DA364B}" type="presParOf" srcId="{57F2981A-D4C2-4132-A077-AF84CDF358BB}" destId="{63BA7238-2E7E-4179-9026-A0D074F72FD5}" srcOrd="2" destOrd="0" presId="urn:microsoft.com/office/officeart/2005/8/layout/chevron1"/>
    <dgm:cxn modelId="{81D5CA9D-CCEC-4D36-8FA1-AA6D5733C3E1}" type="presParOf" srcId="{57F2981A-D4C2-4132-A077-AF84CDF358BB}" destId="{FAF950C9-C75F-4B0E-AE9D-5007FE7C14C9}" srcOrd="3" destOrd="0" presId="urn:microsoft.com/office/officeart/2005/8/layout/chevron1"/>
    <dgm:cxn modelId="{0BAC6D54-30D5-4E23-8AB0-0364B254F677}" type="presParOf" srcId="{57F2981A-D4C2-4132-A077-AF84CDF358BB}" destId="{2871AF98-7C0E-4CFE-89B6-F4B70F5F1940}" srcOrd="4" destOrd="0" presId="urn:microsoft.com/office/officeart/2005/8/layout/chevron1"/>
    <dgm:cxn modelId="{F858BBF8-BDF3-4344-9E73-CE1C0A0E4468}" type="presParOf" srcId="{57F2981A-D4C2-4132-A077-AF84CDF358BB}" destId="{213A72C9-9145-487F-81A6-E799EEE6968A}" srcOrd="5" destOrd="0" presId="urn:microsoft.com/office/officeart/2005/8/layout/chevron1"/>
    <dgm:cxn modelId="{21CC0381-ADC3-47F1-A9D8-021C951C010C}" type="presParOf" srcId="{57F2981A-D4C2-4132-A077-AF84CDF358BB}" destId="{6D51D0F4-D255-426F-9B3D-EEB4BC6664FF}" srcOrd="6" destOrd="0" presId="urn:microsoft.com/office/officeart/2005/8/layout/chevron1"/>
    <dgm:cxn modelId="{20438248-C38B-4D83-93CE-11A6CD243E0C}" type="presParOf" srcId="{57F2981A-D4C2-4132-A077-AF84CDF358BB}" destId="{678F2E8D-6F7B-4633-8865-26F01DC423A8}" srcOrd="7" destOrd="0" presId="urn:microsoft.com/office/officeart/2005/8/layout/chevron1"/>
    <dgm:cxn modelId="{9ACDC947-B4D1-4EE0-980D-855D6748A277}" type="presParOf" srcId="{57F2981A-D4C2-4132-A077-AF84CDF358BB}" destId="{53188623-A0AB-45B0-96FF-A0CD4A1CD6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23339-79C1-4C53-96C9-8EA4F27E9D9C}">
      <dsp:nvSpPr>
        <dsp:cNvPr id="0" name=""/>
        <dsp:cNvSpPr/>
      </dsp:nvSpPr>
      <dsp:spPr>
        <a:xfrm>
          <a:off x="2637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e</a:t>
          </a:r>
          <a:r>
            <a:rPr lang="en-US" sz="1500" kern="1200" dirty="0" err="1"/>
            <a:t>ducation</a:t>
          </a:r>
          <a:endParaRPr lang="cs-CZ" sz="1500" kern="1200" dirty="0"/>
        </a:p>
      </dsp:txBody>
      <dsp:txXfrm>
        <a:off x="472032" y="1097467"/>
        <a:ext cx="1408184" cy="938789"/>
      </dsp:txXfrm>
    </dsp:sp>
    <dsp:sp modelId="{63BA7238-2E7E-4179-9026-A0D074F72FD5}">
      <dsp:nvSpPr>
        <dsp:cNvPr id="0" name=""/>
        <dsp:cNvSpPr/>
      </dsp:nvSpPr>
      <dsp:spPr>
        <a:xfrm>
          <a:off x="2114912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</a:t>
          </a:r>
          <a:r>
            <a:rPr lang="en-US" sz="1500" kern="1200" dirty="0" err="1"/>
            <a:t>cience</a:t>
          </a:r>
          <a:r>
            <a:rPr lang="en-US" sz="1500" kern="1200"/>
            <a:t> </a:t>
          </a:r>
          <a:r>
            <a:rPr lang="en-US" sz="1500" kern="1200" dirty="0"/>
            <a:t>and research</a:t>
          </a:r>
          <a:endParaRPr lang="cs-CZ" sz="1500" kern="1200" dirty="0"/>
        </a:p>
      </dsp:txBody>
      <dsp:txXfrm>
        <a:off x="2584307" y="1097467"/>
        <a:ext cx="1408184" cy="938789"/>
      </dsp:txXfrm>
    </dsp:sp>
    <dsp:sp modelId="{2871AF98-7C0E-4CFE-89B6-F4B70F5F1940}">
      <dsp:nvSpPr>
        <dsp:cNvPr id="0" name=""/>
        <dsp:cNvSpPr/>
      </dsp:nvSpPr>
      <dsp:spPr>
        <a:xfrm>
          <a:off x="4227188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social responsibility</a:t>
          </a:r>
          <a:endParaRPr lang="cs-CZ" sz="1500" kern="1200" dirty="0"/>
        </a:p>
      </dsp:txBody>
      <dsp:txXfrm>
        <a:off x="4696583" y="1097467"/>
        <a:ext cx="1408184" cy="938789"/>
      </dsp:txXfrm>
    </dsp:sp>
    <dsp:sp modelId="{6D51D0F4-D255-426F-9B3D-EEB4BC6664FF}">
      <dsp:nvSpPr>
        <dsp:cNvPr id="0" name=""/>
        <dsp:cNvSpPr/>
      </dsp:nvSpPr>
      <dsp:spPr>
        <a:xfrm>
          <a:off x="6339464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collaboration 
and partnerships</a:t>
          </a:r>
          <a:endParaRPr lang="cs-CZ" sz="1500" kern="1200" dirty="0"/>
        </a:p>
      </dsp:txBody>
      <dsp:txXfrm>
        <a:off x="6808859" y="1097467"/>
        <a:ext cx="1408184" cy="938789"/>
      </dsp:txXfrm>
    </dsp:sp>
    <dsp:sp modelId="{53188623-A0AB-45B0-96FF-A0CD4A1CD60A}">
      <dsp:nvSpPr>
        <dsp:cNvPr id="0" name=""/>
        <dsp:cNvSpPr/>
      </dsp:nvSpPr>
      <dsp:spPr>
        <a:xfrm>
          <a:off x="8454376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resources for change</a:t>
          </a:r>
          <a:endParaRPr lang="cs-CZ" sz="1500" kern="1200" dirty="0"/>
        </a:p>
      </dsp:txBody>
      <dsp:txXfrm>
        <a:off x="8923771" y="1097467"/>
        <a:ext cx="1408184" cy="938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 userDrawn="1"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947738" y="441325"/>
            <a:ext cx="5965810" cy="59658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5400">
                <a:latin typeface="+mj-lt"/>
              </a:rPr>
              <a:t>Mendelova univerzita v Brně</a:t>
            </a:r>
          </a:p>
        </p:txBody>
      </p:sp>
    </p:spTree>
    <p:extLst>
      <p:ext uri="{BB962C8B-B14F-4D97-AF65-F5344CB8AC3E}">
        <p14:creationId xmlns:p14="http://schemas.microsoft.com/office/powerpoint/2010/main" val="232670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016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227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n-lt"/>
            </a:endParaRPr>
          </a:p>
        </p:txBody>
      </p:sp>
      <p:sp>
        <p:nvSpPr>
          <p:cNvPr id="3" name="Obdélník 2"/>
          <p:cNvSpPr/>
          <p:nvPr userDrawn="1"/>
        </p:nvSpPr>
        <p:spPr>
          <a:xfrm flipH="1">
            <a:off x="479425" y="1"/>
            <a:ext cx="1171257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vál 3"/>
          <p:cNvSpPr/>
          <p:nvPr userDrawn="1"/>
        </p:nvSpPr>
        <p:spPr>
          <a:xfrm>
            <a:off x="947738" y="439738"/>
            <a:ext cx="5976937" cy="59769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61" y="5540501"/>
            <a:ext cx="1335027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1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93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01" userDrawn="1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597" userDrawn="1">
          <p15:clr>
            <a:srgbClr val="F26B43"/>
          </p15:clr>
        </p15:guide>
        <p15:guide id="5" pos="3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94327C2-74D0-4442-A546-28062C9BF97E}"/>
              </a:ext>
            </a:extLst>
          </p:cNvPr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CF14D2B5-A819-4798-999F-3257661D83F0}"/>
              </a:ext>
            </a:extLst>
          </p:cNvPr>
          <p:cNvSpPr/>
          <p:nvPr/>
        </p:nvSpPr>
        <p:spPr>
          <a:xfrm>
            <a:off x="878541" y="357050"/>
            <a:ext cx="6230469" cy="6158753"/>
          </a:xfrm>
          <a:prstGeom prst="ellipse">
            <a:avLst/>
          </a:prstGeom>
          <a:solidFill>
            <a:schemeClr val="tx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241F0D-D08D-4254-9300-F962D3A4B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6040B3E-176B-4832-9348-CA2552651C20}"/>
              </a:ext>
            </a:extLst>
          </p:cNvPr>
          <p:cNvSpPr/>
          <p:nvPr/>
        </p:nvSpPr>
        <p:spPr>
          <a:xfrm>
            <a:off x="950259" y="2840923"/>
            <a:ext cx="10069769" cy="20928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800"/>
              </a:spcAft>
            </a:pPr>
            <a:r>
              <a:rPr lang="cs-CZ" sz="6000" b="1" dirty="0">
                <a:latin typeface="+mn-lt"/>
              </a:rPr>
              <a:t>Mendel University in Brno</a:t>
            </a: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932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279" r="401" b="-279"/>
          <a:stretch/>
        </p:blipFill>
        <p:spPr>
          <a:xfrm>
            <a:off x="8565788" y="1"/>
            <a:ext cx="3626211" cy="3409950"/>
          </a:xfrm>
          <a:prstGeom prst="rect">
            <a:avLst/>
          </a:prstGeom>
        </p:spPr>
      </p:pic>
      <p:pic>
        <p:nvPicPr>
          <p:cNvPr id="10" name="Obrázek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14103"/>
          <a:stretch/>
        </p:blipFill>
        <p:spPr>
          <a:xfrm>
            <a:off x="8565788" y="3490507"/>
            <a:ext cx="3629260" cy="33748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590" r="30364" b="3561"/>
          <a:stretch/>
        </p:blipFill>
        <p:spPr>
          <a:xfrm>
            <a:off x="479426" y="0"/>
            <a:ext cx="3597118" cy="3409950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r="14388"/>
          <a:stretch/>
        </p:blipFill>
        <p:spPr>
          <a:xfrm>
            <a:off x="479425" y="3492606"/>
            <a:ext cx="3597119" cy="33727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8200"/>
          <a:stretch/>
        </p:blipFill>
        <p:spPr>
          <a:xfrm>
            <a:off x="4176897" y="0"/>
            <a:ext cx="4278696" cy="3409951"/>
          </a:xfrm>
          <a:prstGeom prst="rect">
            <a:avLst/>
          </a:prstGeom>
          <a:ln w="76200">
            <a:noFill/>
          </a:ln>
        </p:spPr>
      </p:pic>
      <p:sp>
        <p:nvSpPr>
          <p:cNvPr id="11" name="TextovéPole 10"/>
          <p:cNvSpPr txBox="1"/>
          <p:nvPr/>
        </p:nvSpPr>
        <p:spPr>
          <a:xfrm>
            <a:off x="492627" y="2339922"/>
            <a:ext cx="3731895" cy="1070028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canteens</a:t>
            </a:r>
            <a:endParaRPr lang="cs-CZ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9425" y="5829300"/>
            <a:ext cx="2825750" cy="1028699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modern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lecture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rooms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565787" y="5457823"/>
            <a:ext cx="3626211" cy="1407521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study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rooms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176896" y="1196479"/>
            <a:ext cx="3525860" cy="2213471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greenhouses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and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phytotrons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565788" y="2047875"/>
            <a:ext cx="3626212" cy="1362075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library</a:t>
            </a:r>
            <a:endParaRPr lang="cs-CZ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Obrázek 3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r="7620"/>
          <a:stretch/>
        </p:blipFill>
        <p:spPr>
          <a:xfrm>
            <a:off x="4176896" y="3494179"/>
            <a:ext cx="4278696" cy="3367493"/>
          </a:xfrm>
          <a:prstGeom prst="rect">
            <a:avLst/>
          </a:prstGeom>
          <a:ln w="76200">
            <a:noFill/>
          </a:ln>
        </p:spPr>
      </p:pic>
      <p:sp>
        <p:nvSpPr>
          <p:cNvPr id="17" name="TextovéPole 16"/>
          <p:cNvSpPr txBox="1"/>
          <p:nvPr/>
        </p:nvSpPr>
        <p:spPr>
          <a:xfrm>
            <a:off x="4186740" y="5229225"/>
            <a:ext cx="3585517" cy="1628773"/>
          </a:xfrm>
          <a:prstGeom prst="rect">
            <a:avLst/>
          </a:prstGeom>
          <a:noFill/>
        </p:spPr>
        <p:txBody>
          <a:bodyPr wrap="square" lIns="108000" tIns="10800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laboratories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0794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5475286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Internationalisation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820" y="1307582"/>
            <a:ext cx="6398618" cy="42550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423024" y="1198561"/>
            <a:ext cx="2625726" cy="17827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rgbClr val="78BE14"/>
                </a:solidFill>
                <a:latin typeface="+mj-lt"/>
              </a:rPr>
              <a:t>363</a:t>
            </a:r>
            <a:br>
              <a:rPr lang="cs-CZ" dirty="0">
                <a:solidFill>
                  <a:srgbClr val="78BE14"/>
                </a:solidFill>
                <a:latin typeface="+mj-lt"/>
              </a:rPr>
            </a:br>
            <a:r>
              <a:rPr lang="cs-CZ" dirty="0" err="1">
                <a:solidFill>
                  <a:srgbClr val="78BE14"/>
                </a:solidFill>
                <a:latin typeface="+mj-lt"/>
              </a:rPr>
              <a:t>mobilities</a:t>
            </a:r>
            <a:endParaRPr lang="cs-CZ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05375" y="4876800"/>
            <a:ext cx="4267200" cy="1539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 err="1">
                <a:latin typeface="+mj-lt"/>
              </a:rPr>
              <a:t>admitted</a:t>
            </a:r>
            <a:endParaRPr lang="cs-CZ" sz="1600" dirty="0"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377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students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288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employees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*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*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departures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of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at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least 5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days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endParaRPr lang="cs-CZ" sz="1050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694068" y="441325"/>
            <a:ext cx="2043113" cy="2301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 err="1">
                <a:latin typeface="+mj-lt"/>
              </a:rPr>
              <a:t>departured</a:t>
            </a:r>
            <a:r>
              <a:rPr lang="cs-CZ" sz="1600" dirty="0">
                <a:latin typeface="+mj-lt"/>
              </a:rPr>
              <a:t> in 2022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363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students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510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employees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050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3754040" cy="36317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a</a:t>
            </a:r>
            <a:r>
              <a:rPr lang="en-US" dirty="0" err="1">
                <a:latin typeface="+mn-lt"/>
              </a:rPr>
              <a:t>rrivals</a:t>
            </a:r>
            <a:r>
              <a:rPr lang="en-US" dirty="0">
                <a:latin typeface="+mn-lt"/>
              </a:rPr>
              <a:t> and departures to 90 countries worldwide</a:t>
            </a:r>
            <a:endParaRPr lang="cs-CZ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MENDELU's most important partners outside the EU include Louisiana State University in the USA and </a:t>
            </a:r>
            <a:r>
              <a:rPr lang="en-US" dirty="0" err="1">
                <a:latin typeface="+mn-lt"/>
              </a:rPr>
              <a:t>Kasetsart</a:t>
            </a:r>
            <a:r>
              <a:rPr lang="en-US" dirty="0">
                <a:latin typeface="+mn-lt"/>
              </a:rPr>
              <a:t> University in Thailand</a:t>
            </a:r>
            <a:endParaRPr lang="cs-CZ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university cooperates and solves projects in Nicaragua, Peru, Thailand, South Africa and the Philippines</a:t>
            </a:r>
            <a:endParaRPr lang="cs-CZ" dirty="0">
              <a:latin typeface="+mn-l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8D9D28F-FAFA-4012-B329-990599834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9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300787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Science and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research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4163826"/>
            <a:ext cx="4681537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OP JAK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dirty="0">
                <a:latin typeface="+mn-lt"/>
              </a:rPr>
              <a:t>MENDELU will improve accessibility, expand facilities for students, and support the field of education through the Jan Amos </a:t>
            </a:r>
            <a:r>
              <a:rPr lang="en-US" dirty="0" err="1">
                <a:latin typeface="+mn-lt"/>
              </a:rPr>
              <a:t>Komenský</a:t>
            </a:r>
            <a:r>
              <a:rPr lang="en-US" dirty="0">
                <a:latin typeface="+mn-lt"/>
              </a:rPr>
              <a:t> Operational </a:t>
            </a:r>
            <a:r>
              <a:rPr lang="en-US" dirty="0" err="1">
                <a:latin typeface="+mn-lt"/>
              </a:rPr>
              <a:t>Programme</a:t>
            </a:r>
            <a:r>
              <a:rPr lang="en-US" dirty="0">
                <a:latin typeface="+mn-lt"/>
              </a:rPr>
              <a:t>.</a:t>
            </a:r>
            <a:endParaRPr lang="cs-CZ" dirty="0"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209905" y="4163826"/>
            <a:ext cx="5539183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b="1" dirty="0">
                <a:solidFill>
                  <a:schemeClr val="tx2"/>
                </a:solidFill>
                <a:latin typeface="+mj-lt"/>
              </a:rPr>
              <a:t>TA CR SIGMA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dirty="0">
                <a:latin typeface="+mn-lt"/>
              </a:rPr>
              <a:t>The aim of the call is to evaluate and subsequently transform the achieved research and development results into practical applications, enabling their real commercial use, all implemented through Sub-projects.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183527D-D33F-4C9D-B76E-C13AF6F73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1" y="1172777"/>
            <a:ext cx="4681538" cy="28905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172EB47-F870-4172-AFCE-3CD7AB5883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05" y="1172777"/>
            <a:ext cx="4507173" cy="28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6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586538" cy="13784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Gregor Johann Mendel</a:t>
            </a:r>
          </a:p>
          <a:p>
            <a:pPr algn="just">
              <a:spcAft>
                <a:spcPts val="1200"/>
              </a:spcAft>
            </a:pPr>
            <a:r>
              <a:rPr lang="cs-CZ" sz="2000" dirty="0">
                <a:latin typeface="+mj-lt"/>
              </a:rPr>
              <a:t>(* 1822 Hynčice in </a:t>
            </a:r>
            <a:r>
              <a:rPr lang="cs-CZ" sz="2000" dirty="0" err="1">
                <a:latin typeface="+mj-lt"/>
              </a:rPr>
              <a:t>northern</a:t>
            </a:r>
            <a:r>
              <a:rPr lang="cs-CZ" sz="2000" dirty="0">
                <a:latin typeface="+mj-lt"/>
              </a:rPr>
              <a:t> Moravia – † 1884 Brno)</a:t>
            </a:r>
            <a:endParaRPr lang="cs-CZ" sz="2000" b="1" baseline="30000" dirty="0">
              <a:latin typeface="+mj-lt"/>
            </a:endParaRPr>
          </a:p>
          <a:p>
            <a:pPr>
              <a:spcAft>
                <a:spcPts val="1200"/>
              </a:spcAft>
            </a:pPr>
            <a:endParaRPr lang="cs-CZ" sz="3200" dirty="0"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6586538" cy="9750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epi Regular" panose="02000503000000020004" pitchFamily="50" charset="-18"/>
              </a:rPr>
              <a:t>father of genetics, meteorologist and beekeeper </a:t>
            </a:r>
            <a:endParaRPr lang="cs-CZ" dirty="0">
              <a:latin typeface="Pepi Regular" panose="02000503000000020004" pitchFamily="50" charset="-18"/>
            </a:endParaRP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epi Regular" panose="02000503000000020004" pitchFamily="50" charset="-18"/>
              </a:rPr>
              <a:t>monk and later abbot of the Augustinian monastery in Old Brno</a:t>
            </a:r>
            <a:endParaRPr lang="cs-CZ" dirty="0">
              <a:latin typeface="Pepi Regular" panose="02000503000000020004" pitchFamily="50" charset="-18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2918619"/>
            <a:ext cx="6996112" cy="34980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24" y="4953000"/>
            <a:ext cx="2230876" cy="1665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333675"/>
            <a:ext cx="3458503" cy="45464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5153025"/>
            <a:ext cx="1331406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7" y="448914"/>
            <a:ext cx="7710488" cy="1473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The third role of MENDELU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7" y="4333875"/>
            <a:ext cx="4610382" cy="1694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Promotion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freshwater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fish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consumption</a:t>
            </a:r>
            <a:endParaRPr lang="cs-CZ" dirty="0"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w</a:t>
            </a:r>
            <a:r>
              <a:rPr lang="en-US" dirty="0">
                <a:latin typeface="+mn-lt"/>
              </a:rPr>
              <a:t>e provide professional supervision and certification of freshwater fish suppliers to the Albert supermarket.</a:t>
            </a:r>
            <a:endParaRPr lang="cs-CZ" dirty="0"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097587" y="4333874"/>
            <a:ext cx="5651502" cy="1923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Reducing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food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waste</a:t>
            </a:r>
            <a:endParaRPr lang="cs-CZ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a</a:t>
            </a:r>
            <a:r>
              <a:rPr lang="en-US" dirty="0">
                <a:latin typeface="+mn-lt"/>
              </a:rPr>
              <a:t>s part of our research, we collect data on how </a:t>
            </a:r>
            <a:r>
              <a:rPr lang="en-US" dirty="0" err="1">
                <a:latin typeface="+mn-lt"/>
              </a:rPr>
              <a:t>behavioural</a:t>
            </a:r>
            <a:r>
              <a:rPr lang="en-US" dirty="0">
                <a:latin typeface="+mn-lt"/>
              </a:rPr>
              <a:t> changes can affect waste management. We share the findings with waste management companies for use.</a:t>
            </a:r>
            <a:endParaRPr lang="cs-CZ" dirty="0"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76002"/>
            <a:ext cx="4316100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7" y="1276002"/>
            <a:ext cx="4315345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F1D75A8-E7DA-4492-9D57-911A0159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5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1292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Sustainability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at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MENDELU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latin typeface="+mn-lt"/>
              </a:rPr>
              <a:t>MENDELU </a:t>
            </a:r>
            <a:r>
              <a:rPr lang="cs-CZ" sz="2400" dirty="0" err="1">
                <a:latin typeface="+mn-lt"/>
              </a:rPr>
              <a:t>sustainability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priorities</a:t>
            </a:r>
            <a:r>
              <a:rPr lang="cs-CZ" sz="2400" dirty="0">
                <a:latin typeface="+mn-lt"/>
              </a:rPr>
              <a:t>: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15044774"/>
              </p:ext>
            </p:extLst>
          </p:nvPr>
        </p:nvGraphicFramePr>
        <p:xfrm>
          <a:off x="947738" y="1733551"/>
          <a:ext cx="10801350" cy="313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947738" y="4171949"/>
            <a:ext cx="6872288" cy="2444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2400" dirty="0" err="1">
                <a:latin typeface="+mn-lt"/>
              </a:rPr>
              <a:t>We</a:t>
            </a:r>
            <a:r>
              <a:rPr lang="cs-CZ" sz="2400" dirty="0">
                <a:latin typeface="+mn-lt"/>
              </a:rPr>
              <a:t> are </a:t>
            </a:r>
            <a:r>
              <a:rPr lang="cs-CZ" sz="2400" dirty="0" err="1">
                <a:latin typeface="+mn-lt"/>
              </a:rPr>
              <a:t>commited</a:t>
            </a:r>
            <a:r>
              <a:rPr lang="cs-CZ" sz="2400" dirty="0">
                <a:latin typeface="+mn-lt"/>
              </a:rPr>
              <a:t> to </a:t>
            </a:r>
            <a:r>
              <a:rPr lang="cs-CZ" sz="2400" dirty="0" err="1">
                <a:latin typeface="+mn-lt"/>
              </a:rPr>
              <a:t>the</a:t>
            </a:r>
            <a:r>
              <a:rPr lang="cs-CZ" sz="2400" dirty="0">
                <a:latin typeface="+mn-lt"/>
              </a:rPr>
              <a:t> UN </a:t>
            </a:r>
            <a:r>
              <a:rPr lang="cs-CZ" sz="2400" dirty="0" err="1">
                <a:latin typeface="+mn-lt"/>
              </a:rPr>
              <a:t>goals</a:t>
            </a:r>
            <a:endParaRPr lang="cs-CZ" sz="2400" dirty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Pepi Regular" panose="02000503000000020004" pitchFamily="50" charset="-18"/>
              </a:rPr>
              <a:t>„</a:t>
            </a:r>
            <a:r>
              <a:rPr lang="en-US" sz="2000" i="1" dirty="0">
                <a:latin typeface="Pepi Regular" panose="02000503000000020004" pitchFamily="50" charset="-18"/>
              </a:rPr>
              <a:t>I believe that the study and science of Mendel University will inspire the change in thinking that we urgently need for sustainable life on our planet.„</a:t>
            </a:r>
            <a:endParaRPr lang="cs-CZ" sz="2000" i="1" dirty="0">
              <a:latin typeface="Pepi Regular" panose="02000503000000020004" pitchFamily="50" charset="-18"/>
            </a:endParaRPr>
          </a:p>
          <a:p>
            <a:pPr lvl="8">
              <a:spcAft>
                <a:spcPts val="1200"/>
              </a:spcAft>
            </a:pPr>
            <a:r>
              <a:rPr lang="cs-CZ" dirty="0">
                <a:latin typeface="Pepi Regular" panose="02000503000000020004" pitchFamily="50" charset="-18"/>
              </a:rPr>
              <a:t>- Jan Mareš, </a:t>
            </a:r>
            <a:r>
              <a:rPr lang="cs-CZ" dirty="0" err="1">
                <a:latin typeface="Pepi Regular" panose="02000503000000020004" pitchFamily="50" charset="-18"/>
              </a:rPr>
              <a:t>rector</a:t>
            </a:r>
            <a:endParaRPr lang="cs-CZ" dirty="0">
              <a:latin typeface="Pepi Regular" panose="02000503000000020004" pitchFamily="50" charset="-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8A0FB8-B3D3-4C1E-BB49-381065E66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91536DF-81EC-41ED-A536-97B30316D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C964FE2-3778-4DA1-AF8D-604C0C7B2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674134-56E1-49E6-AD52-429FF68A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BB8B5FA-F5E8-4AEE-9CA3-5193CB3C2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23268912-1BA5-450D-AD07-A6B21DF9A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01C6680A-46E2-4527-916A-CBE847116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14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60653AA-F246-42F1-BEFB-7BDF387353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0" y="5145659"/>
            <a:ext cx="4026408" cy="12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0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6027"/>
          <a:stretch/>
        </p:blipFill>
        <p:spPr>
          <a:xfrm>
            <a:off x="479426" y="-1"/>
            <a:ext cx="11712574" cy="686152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 rot="5400000">
            <a:off x="870459" y="-391035"/>
            <a:ext cx="6872853" cy="7654926"/>
          </a:xfrm>
          <a:prstGeom prst="rect">
            <a:avLst/>
          </a:prstGeom>
          <a:gradFill>
            <a:gsLst>
              <a:gs pos="50000">
                <a:schemeClr val="tx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58848" y="441325"/>
            <a:ext cx="10790240" cy="18637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Vocational Training Centre Water in the Landscape</a:t>
            </a:r>
            <a:endParaRPr lang="cs-CZ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58847" y="2305049"/>
            <a:ext cx="4851403" cy="41116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c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entre for Water Management Education at MENDELU, which promotes innovative approaches in water management education. It targets students, teachers, professionals and the general public 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e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xamples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activities include Water Days - an international educational event for secondary school students from Europe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organised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on the occasion of World Water Day or the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organisation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the Czech national round of the Stockholm Junior Water Prize competition for secondary school students</a:t>
            </a:r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4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Development cooperation in Africa, Latin America and Asia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a</a:t>
            </a:r>
            <a:r>
              <a:rPr lang="en-US" sz="2400" dirty="0" err="1">
                <a:latin typeface="+mn-lt"/>
              </a:rPr>
              <a:t>ctive</a:t>
            </a:r>
            <a:r>
              <a:rPr lang="en-US" sz="2400" dirty="0">
                <a:latin typeface="+mn-lt"/>
              </a:rPr>
              <a:t> development cooperation and aid in Africa, Latin America and Asia</a:t>
            </a:r>
            <a:endParaRPr lang="cs-CZ" sz="2400" dirty="0">
              <a:latin typeface="+mn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d</a:t>
            </a:r>
            <a:r>
              <a:rPr lang="en-US" sz="2400" dirty="0" err="1">
                <a:latin typeface="+mn-lt"/>
              </a:rPr>
              <a:t>evelopment</a:t>
            </a:r>
            <a:r>
              <a:rPr lang="en-US" sz="2400" dirty="0">
                <a:latin typeface="+mn-lt"/>
              </a:rPr>
              <a:t> projects with scientific and private entities</a:t>
            </a:r>
            <a:endParaRPr lang="cs-CZ" sz="2400" dirty="0">
              <a:latin typeface="+mn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l</a:t>
            </a:r>
            <a:r>
              <a:rPr lang="en-US" sz="2400" dirty="0">
                <a:latin typeface="+mn-lt"/>
              </a:rPr>
              <a:t>inking collaborations between academics from many disciplines across faculties</a:t>
            </a:r>
            <a:endParaRPr lang="cs-CZ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941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435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Development cooperation in Africa, Latin America and Asia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47736" y="4200526"/>
            <a:ext cx="3435351" cy="21514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Ethiopia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 dirty="0">
                <a:latin typeface="+mn-lt"/>
              </a:rPr>
              <a:t>s</a:t>
            </a:r>
            <a:r>
              <a:rPr lang="en-US" sz="1600" dirty="0" err="1">
                <a:latin typeface="+mn-lt"/>
              </a:rPr>
              <a:t>ilvopastoral</a:t>
            </a:r>
            <a:r>
              <a:rPr lang="en-US" sz="1600" dirty="0">
                <a:latin typeface="+mn-lt"/>
              </a:rPr>
              <a:t> systems as a strategy for sustainable agriculture / integrated farming / conservation of Lake Awassa</a:t>
            </a:r>
            <a:endParaRPr lang="cs-CZ" sz="1600" dirty="0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83087" y="4190999"/>
            <a:ext cx="3395662" cy="21609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Sokotra Island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1600" dirty="0">
                <a:latin typeface="+mn-lt"/>
              </a:rPr>
              <a:t>help with biodiversity conservation and reforestation / inventory and promotion of home and school gardens</a:t>
            </a:r>
            <a:endParaRPr lang="cs-CZ" sz="1600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895169" y="4200526"/>
            <a:ext cx="3853920" cy="21609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Zambia</a:t>
            </a:r>
            <a:endParaRPr lang="cs-CZ" dirty="0"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1600" dirty="0" err="1">
                <a:latin typeface="+mn-lt"/>
              </a:rPr>
              <a:t>silvopastoral</a:t>
            </a:r>
            <a:r>
              <a:rPr lang="en-US" sz="1600" dirty="0">
                <a:latin typeface="+mn-lt"/>
              </a:rPr>
              <a:t> systems / integrated farming / quality improvement of the forestry program at the Faculty of Natural Resources at Copperbelt University</a:t>
            </a:r>
            <a:endParaRPr lang="cs-CZ" sz="1600" dirty="0"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b="15811"/>
          <a:stretch/>
        </p:blipFill>
        <p:spPr>
          <a:xfrm>
            <a:off x="947738" y="2000250"/>
            <a:ext cx="2967036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45" y="2000250"/>
            <a:ext cx="3039651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7413"/>
          <a:stretch/>
        </p:blipFill>
        <p:spPr>
          <a:xfrm>
            <a:off x="7895168" y="2000250"/>
            <a:ext cx="3043768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511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5D626DD-57D0-461B-B605-78DECB6299C0}"/>
              </a:ext>
            </a:extLst>
          </p:cNvPr>
          <p:cNvSpPr txBox="1"/>
          <p:nvPr/>
        </p:nvSpPr>
        <p:spPr>
          <a:xfrm>
            <a:off x="947738" y="441325"/>
            <a:ext cx="7649415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HEROES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HEROES Alliance brings together 9 European universities of applied sciences with the aim of strengthening regional resilience through digital innovation</a:t>
            </a:r>
            <a:r>
              <a:rPr lang="cs-CZ" sz="2400" dirty="0">
                <a:latin typeface="+mn-lt"/>
              </a:rPr>
              <a:t>.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The alliance includes 120,000 students and 14,000 staff across 22 campuses in predominantly non-urban areas</a:t>
            </a:r>
            <a:r>
              <a:rPr lang="cs-CZ" sz="2400" dirty="0">
                <a:latin typeface="+mn-lt"/>
              </a:rPr>
              <a:t>.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Cooperation in education, including e-learning, blended learning, and COIL, as well as the exchange of teachers and students (including students with special needs), focused on development and innovation.</a:t>
            </a:r>
            <a:endParaRPr lang="cs-CZ" sz="24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F3CEF-A60D-46E5-85C5-01C63BC31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09" y="1497104"/>
            <a:ext cx="3174748" cy="21156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65BB5AF-57ED-4136-B20A-712058CA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09" y="3756211"/>
            <a:ext cx="3170410" cy="2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1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47738" y="441325"/>
            <a:ext cx="1103630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About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 university</a:t>
            </a:r>
          </a:p>
          <a:p>
            <a:pPr marL="1257300">
              <a:spcAft>
                <a:spcPts val="0"/>
              </a:spcAft>
            </a:pPr>
            <a:r>
              <a:rPr lang="cs-CZ" sz="2800" dirty="0">
                <a:latin typeface="+mn-lt"/>
              </a:rPr>
              <a:t>f</a:t>
            </a:r>
            <a:r>
              <a:rPr lang="en-US" sz="2800" dirty="0" err="1">
                <a:latin typeface="+mn-lt"/>
              </a:rPr>
              <a:t>ounded</a:t>
            </a:r>
            <a:r>
              <a:rPr lang="en-US" sz="2800" dirty="0">
                <a:latin typeface="+mn-lt"/>
              </a:rPr>
              <a:t> in 1919 as the </a:t>
            </a:r>
            <a:r>
              <a:rPr lang="cs-CZ" sz="2800" dirty="0">
                <a:latin typeface="+mn-lt"/>
              </a:rPr>
              <a:t>University</a:t>
            </a:r>
            <a:r>
              <a:rPr lang="en-US" sz="2800" dirty="0">
                <a:latin typeface="+mn-lt"/>
              </a:rPr>
              <a:t> of Agriculture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cs-CZ" sz="2800" dirty="0">
                <a:latin typeface="+mn-lt"/>
              </a:rPr>
              <a:t>c</a:t>
            </a:r>
            <a:r>
              <a:rPr lang="en-US" sz="2800" dirty="0" err="1">
                <a:latin typeface="+mn-lt"/>
              </a:rPr>
              <a:t>urrently</a:t>
            </a:r>
            <a:r>
              <a:rPr lang="en-US" sz="2800" dirty="0">
                <a:latin typeface="+mn-lt"/>
              </a:rPr>
              <a:t> consists of 5 faculties and 1 institute: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Ag</a:t>
            </a:r>
            <a:r>
              <a:rPr lang="cs-CZ" sz="2800" dirty="0" err="1">
                <a:latin typeface="+mn-lt"/>
              </a:rPr>
              <a:t>riSciences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Forestry and Wood Technology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Business</a:t>
            </a:r>
            <a:r>
              <a:rPr lang="cs-CZ" sz="2800" dirty="0">
                <a:latin typeface="+mn-lt"/>
              </a:rPr>
              <a:t> and </a:t>
            </a:r>
            <a:r>
              <a:rPr lang="en-US" sz="2800" b="1" dirty="0"/>
              <a:t>Economics </a:t>
            </a:r>
            <a:endParaRPr lang="cs-CZ" sz="2800" b="1" dirty="0"/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Horticulture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Regional Development and International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Studies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cs-CZ" sz="2800" dirty="0">
                <a:latin typeface="+mn-lt"/>
              </a:rPr>
              <a:t>Institute </a:t>
            </a:r>
            <a:r>
              <a:rPr lang="cs-CZ" sz="2800" dirty="0" err="1">
                <a:latin typeface="+mn-lt"/>
              </a:rPr>
              <a:t>of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Lifelong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Learning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 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cs-CZ" sz="2800" dirty="0" err="1">
                <a:latin typeface="+mn-lt"/>
              </a:rPr>
              <a:t>two</a:t>
            </a:r>
            <a:r>
              <a:rPr lang="cs-CZ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school enterprises</a:t>
            </a:r>
            <a:endParaRPr lang="cs-CZ" sz="2800" dirty="0"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8" y="1133690"/>
            <a:ext cx="1095528" cy="9240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14" y="2273792"/>
            <a:ext cx="1114581" cy="9526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5704209"/>
            <a:ext cx="1031244" cy="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60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3824287" cy="153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Events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br>
              <a:rPr lang="cs-CZ" sz="4400" dirty="0">
                <a:solidFill>
                  <a:schemeClr val="tx2"/>
                </a:solidFill>
                <a:latin typeface="+mj-lt"/>
              </a:rPr>
            </a:br>
            <a:r>
              <a:rPr lang="cs-CZ" sz="4400" dirty="0" err="1">
                <a:solidFill>
                  <a:schemeClr val="tx2"/>
                </a:solidFill>
                <a:latin typeface="+mj-lt"/>
              </a:rPr>
              <a:t>at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MENDELU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8" y="1981200"/>
            <a:ext cx="4424362" cy="14573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2000" dirty="0">
                <a:latin typeface="+mn-lt"/>
              </a:rPr>
              <a:t>balls, Career Day, </a:t>
            </a:r>
            <a:r>
              <a:rPr lang="en-US" sz="2000" dirty="0" err="1">
                <a:latin typeface="+mn-lt"/>
              </a:rPr>
              <a:t>Majáles</a:t>
            </a:r>
            <a:r>
              <a:rPr lang="en-US" sz="2000" dirty="0">
                <a:latin typeface="+mn-lt"/>
              </a:rPr>
              <a:t>, outdoor events and sporting events</a:t>
            </a:r>
            <a:endParaRPr lang="cs-CZ" sz="2000" dirty="0"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1197134" y="3107531"/>
            <a:ext cx="2520000" cy="2519999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/>
        </p:blipFill>
        <p:spPr>
          <a:xfrm>
            <a:off x="6551770" y="3107531"/>
            <a:ext cx="2520000" cy="2520000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1189"/>
          <a:stretch/>
        </p:blipFill>
        <p:spPr>
          <a:xfrm>
            <a:off x="3874452" y="3107531"/>
            <a:ext cx="2520000" cy="2520000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r="21441"/>
          <a:stretch/>
        </p:blipFill>
        <p:spPr>
          <a:xfrm>
            <a:off x="9229088" y="441325"/>
            <a:ext cx="2520000" cy="2520000"/>
          </a:xfrm>
          <a:prstGeom prst="rect">
            <a:avLst/>
          </a:prstGeom>
        </p:spPr>
      </p:pic>
      <p:pic>
        <p:nvPicPr>
          <p:cNvPr id="15" name="Obrázek 1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r="24228"/>
          <a:stretch/>
        </p:blipFill>
        <p:spPr>
          <a:xfrm>
            <a:off x="9229088" y="3107531"/>
            <a:ext cx="2520000" cy="2520000"/>
          </a:xfrm>
          <a:prstGeom prst="rect">
            <a:avLst/>
          </a:prstGeom>
        </p:spPr>
      </p:pic>
      <p:pic>
        <p:nvPicPr>
          <p:cNvPr id="16" name="Obrázek 15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r="1775"/>
          <a:stretch/>
        </p:blipFill>
        <p:spPr>
          <a:xfrm>
            <a:off x="6551770" y="441326"/>
            <a:ext cx="2520000" cy="2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6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5368"/>
          <a:stretch/>
        </p:blipFill>
        <p:spPr>
          <a:xfrm>
            <a:off x="4648200" y="3362326"/>
            <a:ext cx="3171824" cy="30543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6"/>
            <a:ext cx="10801350" cy="825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MENDELU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Community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47739" y="3000375"/>
            <a:ext cx="3700461" cy="341629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+mn-lt"/>
              </a:rPr>
              <a:t>Number of students</a:t>
            </a:r>
            <a:r>
              <a:rPr lang="cs-CZ" dirty="0">
                <a:latin typeface="+mn-lt"/>
              </a:rPr>
              <a:t>: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9 279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, of which 14.9% are international</a:t>
            </a:r>
            <a:r>
              <a:rPr lang="en-US" dirty="0">
                <a:latin typeface="+mn-lt"/>
              </a:rPr>
              <a:t> Number of employees</a:t>
            </a:r>
            <a:r>
              <a:rPr lang="cs-CZ" dirty="0">
                <a:latin typeface="+mn-lt"/>
              </a:rPr>
              <a:t>:</a:t>
            </a:r>
            <a:r>
              <a:rPr lang="en-US" dirty="0">
                <a:latin typeface="+mn-lt"/>
              </a:rPr>
              <a:t> </a:t>
            </a:r>
            <a:r>
              <a:rPr lang="en-US" dirty="0">
                <a:solidFill>
                  <a:schemeClr val="tx2"/>
                </a:solidFill>
                <a:latin typeface="+mn-lt"/>
              </a:rPr>
              <a:t>19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15</a:t>
            </a:r>
          </a:p>
          <a:p>
            <a:pPr>
              <a:spcAft>
                <a:spcPts val="0"/>
              </a:spcAft>
            </a:pPr>
            <a:r>
              <a:rPr lang="en-US" dirty="0">
                <a:latin typeface="+mn-lt"/>
              </a:rPr>
              <a:t>Career development</a:t>
            </a:r>
            <a:r>
              <a:rPr lang="cs-CZ" dirty="0">
                <a:latin typeface="+mn-lt"/>
              </a:rPr>
              <a:t>, </a:t>
            </a:r>
            <a:r>
              <a:rPr lang="en-US" dirty="0">
                <a:latin typeface="+mn-lt"/>
              </a:rPr>
              <a:t>Events for staff and students - MENDELU party, MENDELU Run, support for student events - </a:t>
            </a:r>
            <a:r>
              <a:rPr lang="en-US" dirty="0" err="1">
                <a:latin typeface="+mn-lt"/>
              </a:rPr>
              <a:t>Majáles</a:t>
            </a:r>
            <a:endParaRPr lang="cs-CZ" dirty="0">
              <a:latin typeface="+mn-lt"/>
            </a:endParaRPr>
          </a:p>
        </p:txBody>
      </p:sp>
      <p:pic>
        <p:nvPicPr>
          <p:cNvPr id="6" name="Obrázek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8398" r="37490" b="38316"/>
          <a:stretch/>
        </p:blipFill>
        <p:spPr>
          <a:xfrm>
            <a:off x="7900986" y="4800599"/>
            <a:ext cx="1890713" cy="1616076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66826"/>
            <a:ext cx="3614737" cy="2438337"/>
          </a:xfrm>
          <a:prstGeom prst="rect">
            <a:avLst/>
          </a:prstGeom>
        </p:spPr>
      </p:pic>
      <p:pic>
        <p:nvPicPr>
          <p:cNvPr id="9" name="Obrázek 8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r="18386"/>
          <a:stretch/>
        </p:blipFill>
        <p:spPr>
          <a:xfrm>
            <a:off x="4648200" y="1266826"/>
            <a:ext cx="1905000" cy="2009773"/>
          </a:xfrm>
          <a:prstGeom prst="rect">
            <a:avLst/>
          </a:prstGeom>
        </p:spPr>
      </p:pic>
      <p:pic>
        <p:nvPicPr>
          <p:cNvPr id="11" name="Obrázek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2555386"/>
            <a:ext cx="3119438" cy="2172188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1395"/>
          <a:stretch/>
        </p:blipFill>
        <p:spPr>
          <a:xfrm>
            <a:off x="9877424" y="4800599"/>
            <a:ext cx="1871663" cy="1616076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r="18388"/>
          <a:stretch/>
        </p:blipFill>
        <p:spPr>
          <a:xfrm>
            <a:off x="6638925" y="1266827"/>
            <a:ext cx="1905000" cy="2009772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394864"/>
            <a:ext cx="3119438" cy="20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6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93313" y="2034099"/>
            <a:ext cx="5004711" cy="2677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800"/>
              </a:spcAft>
            </a:pPr>
            <a:r>
              <a:rPr lang="cs-CZ" sz="40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hank you for your attention</a:t>
            </a:r>
            <a:r>
              <a:rPr lang="cs-CZ" sz="40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  <a:p>
            <a:r>
              <a:rPr lang="cs-CZ" dirty="0">
                <a:solidFill>
                  <a:schemeClr val="bg1"/>
                </a:solidFill>
                <a:latin typeface="+mn-lt"/>
              </a:rPr>
              <a:t>Mendel university in Brno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82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About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Brno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C86C41C-3E4A-4953-B45A-094A842B5E92}"/>
              </a:ext>
            </a:extLst>
          </p:cNvPr>
          <p:cNvSpPr txBox="1"/>
          <p:nvPr/>
        </p:nvSpPr>
        <p:spPr>
          <a:xfrm>
            <a:off x="947738" y="1358588"/>
            <a:ext cx="9576827" cy="26280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o</a:t>
            </a:r>
            <a:r>
              <a:rPr lang="en-US" sz="2400" dirty="0" err="1">
                <a:latin typeface="+mn-lt"/>
              </a:rPr>
              <a:t>ver</a:t>
            </a:r>
            <a:r>
              <a:rPr lang="en-US" sz="2400" dirty="0">
                <a:latin typeface="+mn-lt"/>
              </a:rPr>
              <a:t> 65,000 students study at universities in Brno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n</a:t>
            </a:r>
            <a:r>
              <a:rPr lang="en-US" sz="2400" dirty="0">
                <a:latin typeface="+mn-lt"/>
              </a:rPr>
              <a:t>early a quarter of them come from abroad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i</a:t>
            </a:r>
            <a:r>
              <a:rPr lang="en-US" sz="2400" dirty="0">
                <a:latin typeface="+mn-lt"/>
              </a:rPr>
              <a:t>n 2023, Brno was ranked the 4th best student city in the world by Campus Advisor</a:t>
            </a:r>
            <a:endParaRPr lang="cs-CZ" sz="2400" dirty="0">
              <a:latin typeface="+mn-lt"/>
            </a:endParaRPr>
          </a:p>
        </p:txBody>
      </p:sp>
      <p:pic>
        <p:nvPicPr>
          <p:cNvPr id="1027" name="Picture 3" descr="Go To Brno | Vítejte v Brně!">
            <a:extLst>
              <a:ext uri="{FF2B5EF4-FFF2-40B4-BE49-F238E27FC236}">
                <a16:creationId xmlns:a16="http://schemas.microsoft.com/office/drawing/2014/main" id="{2E10D371-A77E-4F5B-895C-8305CE60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175842"/>
            <a:ext cx="4672132" cy="26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O TO BRNO'S CITY CENTRE (SHORT TOUR) | Go To Brno">
            <a:extLst>
              <a:ext uri="{FF2B5EF4-FFF2-40B4-BE49-F238E27FC236}">
                <a16:creationId xmlns:a16="http://schemas.microsoft.com/office/drawing/2014/main" id="{B65D92DE-8102-44DA-9EDD-624FB593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51" y="3175842"/>
            <a:ext cx="4672133" cy="26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7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08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21745"/>
          <a:stretch/>
        </p:blipFill>
        <p:spPr>
          <a:xfrm>
            <a:off x="476249" y="-2390"/>
            <a:ext cx="6188176" cy="6860390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 rot="5400000">
            <a:off x="132153" y="341703"/>
            <a:ext cx="6860391" cy="617220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4510087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University </a:t>
            </a:r>
            <a:r>
              <a:rPr lang="cs-CZ" sz="4400" dirty="0" err="1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campus</a:t>
            </a:r>
            <a:endParaRPr lang="cs-CZ" sz="4400" dirty="0">
              <a:solidFill>
                <a:schemeClr val="tx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342900" indent="-342900">
              <a:spcAft>
                <a:spcPts val="2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faculties are located in one campus 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 Brno </a:t>
            </a: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with the exception of the Faculty of Horticulture, which is located in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Lednice</a:t>
            </a: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(60 km)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student dormitories, shops, cafes and parks are close to the campus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4769"/>
          <a:stretch/>
        </p:blipFill>
        <p:spPr>
          <a:xfrm>
            <a:off x="6664425" y="0"/>
            <a:ext cx="5527575" cy="342898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b="8730"/>
          <a:stretch/>
        </p:blipFill>
        <p:spPr>
          <a:xfrm>
            <a:off x="6664425" y="3432560"/>
            <a:ext cx="5527575" cy="342186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34274" y="4679164"/>
            <a:ext cx="4162427" cy="17375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Faculty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of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Horticulture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34274" y="1495425"/>
            <a:ext cx="4214813" cy="16859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MENDELU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campus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in Brno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2619374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5856288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40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Parts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the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University</a:t>
            </a:r>
          </a:p>
          <a:p>
            <a:pPr>
              <a:spcAft>
                <a:spcPts val="4200"/>
              </a:spcAft>
            </a:pPr>
            <a:r>
              <a:rPr lang="en-US" sz="2400" dirty="0">
                <a:latin typeface="+mn-lt"/>
              </a:rPr>
              <a:t>MENDELU owns unique facilities that play an important role in practical teaching and learning, including research tasks and thesis solutions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MENDELU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Botanical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Garden and Arboretum 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University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Enterprise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Masaryk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Forest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Křtiny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2"/>
                </a:solidFill>
                <a:latin typeface="+mn-lt"/>
              </a:rPr>
              <a:t>School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farm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Žabčice</a:t>
            </a:r>
            <a:br>
              <a:rPr lang="cs-CZ" sz="2400" dirty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66BF27-F8CB-45DC-8B2A-2A68AD6F3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8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" b="6107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79423" y="3247402"/>
            <a:ext cx="7451074" cy="36105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3" y="2333003"/>
            <a:ext cx="7057968" cy="452499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MENDELU 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Botani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cal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garden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nd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arboretum 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ounded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by prof. Ing. August Bayer in 1938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11-hectare site is divided into five thematic sections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collection of orchids is one of the largest in Europe - 2000 natural species and 3 thousand hybrids, it includes 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genebank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of orchids.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Public exhibitions - Orchids, Irises,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Colours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of Autumn, Summer Weekend...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96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b="6086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3" y="1257300"/>
            <a:ext cx="8502652" cy="56007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2" y="1965534"/>
            <a:ext cx="7057967" cy="489246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School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Forest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Enterprise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Masaryk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Forest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Křtiny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 includes nearly 10,000 hectares of mixed forests in which biodiversity plays a major role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 includes three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arboret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ums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fifty wells and 90 monuments of the Forestry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Memorials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 Within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Excellentia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project, it is a monitoring site for projected climate scenarios for Central European forests.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activities of ŠLP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Křtiny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also include forest pedagogy, building and maintaining nature trails, running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Křtiny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Chateau Hotel and commercial activities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03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b="6089"/>
          <a:stretch/>
        </p:blipFill>
        <p:spPr>
          <a:xfrm>
            <a:off x="479424" y="0"/>
            <a:ext cx="11712575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2" y="0"/>
            <a:ext cx="777875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79425" y="1257300"/>
            <a:ext cx="7778749" cy="5600699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School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farm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Žabčice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aising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approximately 1200 cattle, including 700 Holstein dairy cows, 100 beef cattle and 400 calves and heifers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ifteen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breeds of beef cattle are used to teach students and to produce breeding stock for herd renewal and breeding stock sales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ŠŽP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Žabčice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manages 2300 ha of agricultural land, including 10 ha of vineyards in the locality of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Žabčice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and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Lednice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including a demonstration farm and a field experimental station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it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organises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regular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public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events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MendelAgro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MendelSun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72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5463"/>
          <a:stretch/>
        </p:blipFill>
        <p:spPr>
          <a:xfrm>
            <a:off x="8387137" y="441326"/>
            <a:ext cx="3361951" cy="25161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99" y="3052764"/>
            <a:ext cx="3361952" cy="251618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2620"/>
          <a:stretch/>
        </p:blipFill>
        <p:spPr>
          <a:xfrm>
            <a:off x="4938699" y="441325"/>
            <a:ext cx="3361952" cy="251618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5459"/>
          <a:stretch/>
        </p:blipFill>
        <p:spPr>
          <a:xfrm>
            <a:off x="8387137" y="3052765"/>
            <a:ext cx="3361952" cy="251618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947738" y="441325"/>
            <a:ext cx="3719512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MENDEL</a:t>
            </a:r>
            <a:r>
              <a:rPr lang="cs-CZ" sz="2400" dirty="0">
                <a:latin typeface="+mn-lt"/>
              </a:rPr>
              <a:t>U</a:t>
            </a:r>
            <a:r>
              <a:rPr lang="en-US" sz="2400" dirty="0">
                <a:latin typeface="+mn-lt"/>
              </a:rPr>
              <a:t> semi-operations - brewery, dairy, bakery, meat production </a:t>
            </a:r>
            <a:r>
              <a:rPr lang="cs-CZ" sz="2400" dirty="0">
                <a:latin typeface="+mn-lt"/>
              </a:rPr>
              <a:t>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l</a:t>
            </a:r>
            <a:r>
              <a:rPr lang="en-US" sz="2400" dirty="0">
                <a:latin typeface="+mn-lt"/>
              </a:rPr>
              <a:t>inking theoretical knowledge with practical experience, developing students' skills and preparing them for practice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</a:t>
            </a:r>
            <a:r>
              <a:rPr lang="en-US" sz="2400" dirty="0" err="1">
                <a:latin typeface="+mn-lt"/>
              </a:rPr>
              <a:t>ractical</a:t>
            </a:r>
            <a:r>
              <a:rPr lang="en-US" sz="2400" dirty="0">
                <a:latin typeface="+mn-lt"/>
              </a:rPr>
              <a:t> teaching, research, preparing students for the work environment.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7047128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_pepi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MENDELU_pepi">
      <a:majorFont>
        <a:latin typeface="Pepi Bold"/>
        <a:ea typeface=""/>
        <a:cs typeface=""/>
      </a:majorFont>
      <a:minorFont>
        <a:latin typeface="Pepi SemiBol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NDELU_pepi" id="{8C07656E-B2D7-4CE9-A6C0-C4A5674FE765}" vid="{46C5CA36-CE8B-4638-B642-50FAA8914F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C8DCFBD47B9843B11EF4672DD958F8" ma:contentTypeVersion="12" ma:contentTypeDescription="Vytvoří nový dokument" ma:contentTypeScope="" ma:versionID="0d74dd42f3211a64f75a2c92351c4b2d">
  <xsd:schema xmlns:xsd="http://www.w3.org/2001/XMLSchema" xmlns:xs="http://www.w3.org/2001/XMLSchema" xmlns:p="http://schemas.microsoft.com/office/2006/metadata/properties" xmlns:ns3="1e50874b-0767-4510-b4f4-f891365d3de0" xmlns:ns4="da62f9ba-c839-4cb3-b193-82b90805fe95" targetNamespace="http://schemas.microsoft.com/office/2006/metadata/properties" ma:root="true" ma:fieldsID="5125f6c709ac802a53a5edeb2768f1e5" ns3:_="" ns4:_="">
    <xsd:import namespace="1e50874b-0767-4510-b4f4-f891365d3de0"/>
    <xsd:import namespace="da62f9ba-c839-4cb3-b193-82b90805fe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0874b-0767-4510-b4f4-f891365d3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2f9ba-c839-4cb3-b193-82b90805fe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50874b-0767-4510-b4f4-f891365d3de0" xsi:nil="true"/>
  </documentManagement>
</p:properties>
</file>

<file path=customXml/itemProps1.xml><?xml version="1.0" encoding="utf-8"?>
<ds:datastoreItem xmlns:ds="http://schemas.openxmlformats.org/officeDocument/2006/customXml" ds:itemID="{819F5FA4-F3F2-444D-AC6A-46F3D003FF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0874b-0767-4510-b4f4-f891365d3de0"/>
    <ds:schemaRef ds:uri="da62f9ba-c839-4cb3-b193-82b90805f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85388D4-45F0-413E-B019-5E46E1EEB6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2003E9-22BF-4E15-B66E-86B58EE9F583}">
  <ds:schemaRefs>
    <ds:schemaRef ds:uri="http://purl.org/dc/terms/"/>
    <ds:schemaRef ds:uri="http://www.w3.org/XML/1998/namespace"/>
    <ds:schemaRef ds:uri="http://schemas.microsoft.com/office/infopath/2007/PartnerControls"/>
    <ds:schemaRef ds:uri="da62f9ba-c839-4cb3-b193-82b90805fe95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e50874b-0767-4510-b4f4-f891365d3de0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MENDELU_pepi</Template>
  <TotalTime>2729</TotalTime>
  <Words>1097</Words>
  <Application>Microsoft Office PowerPoint</Application>
  <PresentationFormat>Širokoúhlá obrazovka</PresentationFormat>
  <Paragraphs>112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Pepi Bold</vt:lpstr>
      <vt:lpstr>Arial</vt:lpstr>
      <vt:lpstr>Pepi SemiBold</vt:lpstr>
      <vt:lpstr>Pepi Regular</vt:lpstr>
      <vt:lpstr>MENDELU_pepi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Páleníková</dc:creator>
  <cp:lastModifiedBy>Kristýna Pivodova</cp:lastModifiedBy>
  <cp:revision>145</cp:revision>
  <dcterms:created xsi:type="dcterms:W3CDTF">2023-06-01T07:07:02Z</dcterms:created>
  <dcterms:modified xsi:type="dcterms:W3CDTF">2025-05-16T08:34:26Z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0x010100EAC8DCFBD47B9843B11EF4672DD958F8</vt:lpwstr>
  </property>
</Properties>
</file>