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8288000" cy="10287000"/>
  <p:notesSz cx="6858000" cy="9144000"/>
  <p:embeddedFontLst>
    <p:embeddedFont>
      <p:font typeface="Arimo" panose="020B0604020202020204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(MS)" panose="020B0604020202020204" charset="0"/>
      <p:regular r:id="rId26"/>
    </p:embeddedFont>
    <p:embeddedFont>
      <p:font typeface="Calibri (MS) Bold" panose="020B060402020202020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06.05.2025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The HEROES’ partners unique set of characteristics – or superpowers – ensure impact and sustainability,</a:t>
            </a:r>
          </a:p>
          <a:p>
            <a:r>
              <a:rPr lang="en-US"/>
              <a:t>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The HEROES Alliance consists of 9 higher education institutions and works closely together with 5 associated higher education institutions.</a:t>
            </a:r>
          </a:p>
          <a:p>
            <a:r>
              <a:rPr lang="en-US"/>
              <a:t>Demonstrate impact and geographical spread</a:t>
            </a:r>
          </a:p>
          <a:p>
            <a:r>
              <a:rPr lang="en-US"/>
              <a:t>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The HEROES’ partners unique set of characteristics – or superpowers – ensure impact and sustainability,</a:t>
            </a:r>
          </a:p>
          <a:p>
            <a:r>
              <a:rPr lang="en-US"/>
              <a:t>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C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02060" y="8769980"/>
            <a:ext cx="8469000" cy="877162"/>
            <a:chOff x="0" y="0"/>
            <a:chExt cx="11292000" cy="11695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292000" cy="1169550"/>
            </a:xfrm>
            <a:custGeom>
              <a:avLst/>
              <a:gdLst/>
              <a:ahLst/>
              <a:cxnLst/>
              <a:rect l="l" t="t" r="r" b="b"/>
              <a:pathLst>
                <a:path w="11292000" h="1169550">
                  <a:moveTo>
                    <a:pt x="0" y="0"/>
                  </a:moveTo>
                  <a:lnTo>
                    <a:pt x="11292000" y="0"/>
                  </a:lnTo>
                  <a:lnTo>
                    <a:pt x="11292000" y="1169550"/>
                  </a:lnTo>
                  <a:lnTo>
                    <a:pt x="0" y="11695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1292000" cy="120765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879"/>
                </a:lnSpc>
              </a:pPr>
              <a:r>
                <a:rPr lang="en-US" sz="24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Knowledge is power.</a:t>
              </a:r>
            </a:p>
            <a:p>
              <a:pPr algn="l">
                <a:lnSpc>
                  <a:spcPts val="2879"/>
                </a:lnSpc>
              </a:pPr>
              <a:r>
                <a:rPr lang="en-US" sz="24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Resilience and innovation are superpowers.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1608626" y="1671643"/>
            <a:ext cx="11915650" cy="2427814"/>
          </a:xfrm>
          <a:custGeom>
            <a:avLst/>
            <a:gdLst/>
            <a:ahLst/>
            <a:cxnLst/>
            <a:rect l="l" t="t" r="r" b="b"/>
            <a:pathLst>
              <a:path w="11915650" h="2427814">
                <a:moveTo>
                  <a:pt x="0" y="0"/>
                </a:moveTo>
                <a:lnTo>
                  <a:pt x="11915649" y="0"/>
                </a:lnTo>
                <a:lnTo>
                  <a:pt x="11915649" y="2427813"/>
                </a:lnTo>
                <a:lnTo>
                  <a:pt x="0" y="24278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554486" y="4585168"/>
            <a:ext cx="14607738" cy="1431161"/>
            <a:chOff x="0" y="0"/>
            <a:chExt cx="19476984" cy="190821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476985" cy="1908214"/>
            </a:xfrm>
            <a:custGeom>
              <a:avLst/>
              <a:gdLst/>
              <a:ahLst/>
              <a:cxnLst/>
              <a:rect l="l" t="t" r="r" b="b"/>
              <a:pathLst>
                <a:path w="19476985" h="1908214">
                  <a:moveTo>
                    <a:pt x="0" y="0"/>
                  </a:moveTo>
                  <a:lnTo>
                    <a:pt x="19476985" y="0"/>
                  </a:lnTo>
                  <a:lnTo>
                    <a:pt x="19476985" y="1908214"/>
                  </a:lnTo>
                  <a:lnTo>
                    <a:pt x="0" y="190821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19476984" cy="198441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4560"/>
                </a:lnSpc>
              </a:pPr>
              <a:r>
                <a:rPr lang="en-US" sz="38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Higher Education for Resilience-Oriented and</a:t>
              </a:r>
            </a:p>
            <a:p>
              <a:pPr algn="l">
                <a:lnSpc>
                  <a:spcPts val="4560"/>
                </a:lnSpc>
              </a:pPr>
              <a:r>
                <a:rPr lang="en-US" sz="38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Empowered Societies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1642858" y="8707502"/>
            <a:ext cx="743835" cy="826483"/>
          </a:xfrm>
          <a:custGeom>
            <a:avLst/>
            <a:gdLst/>
            <a:ahLst/>
            <a:cxnLst/>
            <a:rect l="l" t="t" r="r" b="b"/>
            <a:pathLst>
              <a:path w="743835" h="826483">
                <a:moveTo>
                  <a:pt x="0" y="0"/>
                </a:moveTo>
                <a:lnTo>
                  <a:pt x="743836" y="0"/>
                </a:lnTo>
                <a:lnTo>
                  <a:pt x="743836" y="826484"/>
                </a:lnTo>
                <a:lnTo>
                  <a:pt x="0" y="8264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683449" y="8187273"/>
            <a:ext cx="2614076" cy="2118777"/>
          </a:xfrm>
          <a:custGeom>
            <a:avLst/>
            <a:gdLst/>
            <a:ahLst/>
            <a:cxnLst/>
            <a:rect l="l" t="t" r="r" b="b"/>
            <a:pathLst>
              <a:path w="2614076" h="2118777">
                <a:moveTo>
                  <a:pt x="0" y="0"/>
                </a:moveTo>
                <a:lnTo>
                  <a:pt x="2614076" y="0"/>
                </a:lnTo>
                <a:lnTo>
                  <a:pt x="2614076" y="2118777"/>
                </a:lnTo>
                <a:lnTo>
                  <a:pt x="0" y="211877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 descr="Paveikslėlis, kuriame yra tekstas, Šriftas, Grafika, baltas  Dirbtinio intelekto sugeneruotas turinys gali būti neteisingas."/>
          <p:cNvSpPr/>
          <p:nvPr/>
        </p:nvSpPr>
        <p:spPr>
          <a:xfrm>
            <a:off x="9144000" y="8851105"/>
            <a:ext cx="3371068" cy="682880"/>
          </a:xfrm>
          <a:custGeom>
            <a:avLst/>
            <a:gdLst/>
            <a:ahLst/>
            <a:cxnLst/>
            <a:rect l="l" t="t" r="r" b="b"/>
            <a:pathLst>
              <a:path w="3371068" h="682880">
                <a:moveTo>
                  <a:pt x="0" y="0"/>
                </a:moveTo>
                <a:lnTo>
                  <a:pt x="3371068" y="0"/>
                </a:lnTo>
                <a:lnTo>
                  <a:pt x="3371068" y="682881"/>
                </a:lnTo>
                <a:lnTo>
                  <a:pt x="0" y="68288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Paveikslėlis, kuriame yra kvadrato formos, rašas, ekrano kopija, pikselis  Dirbtinio intelekto sugeneruotas turinys gali būti neteisingas."/>
          <p:cNvSpPr/>
          <p:nvPr/>
        </p:nvSpPr>
        <p:spPr>
          <a:xfrm>
            <a:off x="15634835" y="-28573"/>
            <a:ext cx="2662690" cy="2156875"/>
          </a:xfrm>
          <a:custGeom>
            <a:avLst/>
            <a:gdLst/>
            <a:ahLst/>
            <a:cxnLst/>
            <a:rect l="l" t="t" r="r" b="b"/>
            <a:pathLst>
              <a:path w="2662690" h="2156875">
                <a:moveTo>
                  <a:pt x="0" y="0"/>
                </a:moveTo>
                <a:lnTo>
                  <a:pt x="2662690" y="0"/>
                </a:lnTo>
                <a:lnTo>
                  <a:pt x="2662690" y="2156875"/>
                </a:lnTo>
                <a:lnTo>
                  <a:pt x="0" y="21568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 descr="Paveikslėlis, kuriame yra simbolis, logotipas, Šriftas, dizainas  Dirbtinio intelekto sugeneruotas turinys gali būti neteisingas."/>
          <p:cNvSpPr/>
          <p:nvPr/>
        </p:nvSpPr>
        <p:spPr>
          <a:xfrm>
            <a:off x="16858696" y="8794648"/>
            <a:ext cx="1503801" cy="1492352"/>
          </a:xfrm>
          <a:custGeom>
            <a:avLst/>
            <a:gdLst/>
            <a:ahLst/>
            <a:cxnLst/>
            <a:rect l="l" t="t" r="r" b="b"/>
            <a:pathLst>
              <a:path w="1503801" h="1492352">
                <a:moveTo>
                  <a:pt x="0" y="0"/>
                </a:moveTo>
                <a:lnTo>
                  <a:pt x="1503802" y="0"/>
                </a:lnTo>
                <a:lnTo>
                  <a:pt x="1503802" y="1492352"/>
                </a:lnTo>
                <a:lnTo>
                  <a:pt x="0" y="14923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8577739" y="4924425"/>
            <a:ext cx="1132523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  <a:spcBef>
                <a:spcPct val="0"/>
              </a:spcBef>
            </a:pPr>
            <a:r>
              <a:rPr lang="en-US" sz="2400">
                <a:solidFill>
                  <a:srgbClr val="007C70"/>
                </a:solidFill>
                <a:latin typeface="Calibri (MS)"/>
                <a:ea typeface="Calibri (MS)"/>
                <a:cs typeface="Calibri (MS)"/>
                <a:sym typeface="Calibri (MS)"/>
              </a:rPr>
              <a:t>Your text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Paveikslėlis, kuriame yra simbolis, logotipas, Šriftas, dizainas  Dirbtinio intelekto sugeneruotas turinys gali būti neteisingas."/>
          <p:cNvSpPr/>
          <p:nvPr/>
        </p:nvSpPr>
        <p:spPr>
          <a:xfrm>
            <a:off x="16858696" y="8794648"/>
            <a:ext cx="1503801" cy="1492352"/>
          </a:xfrm>
          <a:custGeom>
            <a:avLst/>
            <a:gdLst/>
            <a:ahLst/>
            <a:cxnLst/>
            <a:rect l="l" t="t" r="r" b="b"/>
            <a:pathLst>
              <a:path w="1503801" h="1492352">
                <a:moveTo>
                  <a:pt x="0" y="0"/>
                </a:moveTo>
                <a:lnTo>
                  <a:pt x="1503802" y="0"/>
                </a:lnTo>
                <a:lnTo>
                  <a:pt x="1503802" y="1492352"/>
                </a:lnTo>
                <a:lnTo>
                  <a:pt x="0" y="14923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 descr="Paveikslėlis, kuriame yra kvadrato formos, rašas, ekrano kopija, pikselis  Dirbtinio intelekto sugeneruotas turinys gali būti neteisingas."/>
          <p:cNvSpPr/>
          <p:nvPr/>
        </p:nvSpPr>
        <p:spPr>
          <a:xfrm>
            <a:off x="-9524" y="8168223"/>
            <a:ext cx="2650932" cy="2147351"/>
          </a:xfrm>
          <a:custGeom>
            <a:avLst/>
            <a:gdLst/>
            <a:ahLst/>
            <a:cxnLst/>
            <a:rect l="l" t="t" r="r" b="b"/>
            <a:pathLst>
              <a:path w="2650932" h="2147351">
                <a:moveTo>
                  <a:pt x="0" y="0"/>
                </a:moveTo>
                <a:lnTo>
                  <a:pt x="2650932" y="0"/>
                </a:lnTo>
                <a:lnTo>
                  <a:pt x="2650932" y="2147351"/>
                </a:lnTo>
                <a:lnTo>
                  <a:pt x="0" y="21473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8577739" y="4924425"/>
            <a:ext cx="1132523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  <a:spcBef>
                <a:spcPct val="0"/>
              </a:spcBef>
            </a:pPr>
            <a:r>
              <a:rPr lang="en-US" sz="2400">
                <a:solidFill>
                  <a:srgbClr val="007C70"/>
                </a:solidFill>
                <a:latin typeface="Calibri (MS)"/>
                <a:ea typeface="Calibri (MS)"/>
                <a:cs typeface="Calibri (MS)"/>
                <a:sym typeface="Calibri (MS)"/>
              </a:rPr>
              <a:t>Your text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Paveikslėlis, kuriame yra simbolis, logotipas, Šriftas, dizainas  Dirbtinio intelekto sugeneruotas turinys gali būti neteisingas."/>
          <p:cNvSpPr/>
          <p:nvPr/>
        </p:nvSpPr>
        <p:spPr>
          <a:xfrm>
            <a:off x="-63612" y="8763602"/>
            <a:ext cx="1535086" cy="1523398"/>
          </a:xfrm>
          <a:custGeom>
            <a:avLst/>
            <a:gdLst/>
            <a:ahLst/>
            <a:cxnLst/>
            <a:rect l="l" t="t" r="r" b="b"/>
            <a:pathLst>
              <a:path w="1535086" h="1523398">
                <a:moveTo>
                  <a:pt x="0" y="0"/>
                </a:moveTo>
                <a:lnTo>
                  <a:pt x="1535086" y="0"/>
                </a:lnTo>
                <a:lnTo>
                  <a:pt x="1535086" y="1523398"/>
                </a:lnTo>
                <a:lnTo>
                  <a:pt x="0" y="15233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 descr="Paveikslėlis, kuriame yra kvadrato formos, rašas, ekrano kopija, pikselis  Dirbtinio intelekto sugeneruotas turinys gali būti neteisingas."/>
          <p:cNvSpPr/>
          <p:nvPr/>
        </p:nvSpPr>
        <p:spPr>
          <a:xfrm>
            <a:off x="15650130" y="8168223"/>
            <a:ext cx="2647395" cy="2144486"/>
          </a:xfrm>
          <a:custGeom>
            <a:avLst/>
            <a:gdLst/>
            <a:ahLst/>
            <a:cxnLst/>
            <a:rect l="l" t="t" r="r" b="b"/>
            <a:pathLst>
              <a:path w="2647395" h="2144486">
                <a:moveTo>
                  <a:pt x="0" y="0"/>
                </a:moveTo>
                <a:lnTo>
                  <a:pt x="2647395" y="0"/>
                </a:lnTo>
                <a:lnTo>
                  <a:pt x="2647395" y="2144485"/>
                </a:lnTo>
                <a:lnTo>
                  <a:pt x="0" y="21444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8577739" y="4924425"/>
            <a:ext cx="1132523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  <a:spcBef>
                <a:spcPct val="0"/>
              </a:spcBef>
            </a:pPr>
            <a:r>
              <a:rPr lang="en-US" sz="2400">
                <a:solidFill>
                  <a:srgbClr val="007C70"/>
                </a:solidFill>
                <a:latin typeface="Calibri (MS)"/>
                <a:ea typeface="Calibri (MS)"/>
                <a:cs typeface="Calibri (MS)"/>
                <a:sym typeface="Calibri (MS)"/>
              </a:rPr>
              <a:t>Your text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4488288" cy="10287000"/>
            <a:chOff x="0" y="0"/>
            <a:chExt cx="5984384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984367" cy="13716000"/>
            </a:xfrm>
            <a:custGeom>
              <a:avLst/>
              <a:gdLst/>
              <a:ahLst/>
              <a:cxnLst/>
              <a:rect l="l" t="t" r="r" b="b"/>
              <a:pathLst>
                <a:path w="5984367" h="13716000">
                  <a:moveTo>
                    <a:pt x="0" y="0"/>
                  </a:moveTo>
                  <a:lnTo>
                    <a:pt x="5984367" y="0"/>
                  </a:lnTo>
                  <a:lnTo>
                    <a:pt x="5984367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07C70"/>
            </a:solidFill>
          </p:spPr>
        </p:sp>
      </p:grpSp>
      <p:sp>
        <p:nvSpPr>
          <p:cNvPr id="4" name="Freeform 4" descr="Paveikslėlis, kuriame yra simbolis, logotipas, Šriftas, Grafika  Dirbtinio intelekto sugeneruotas turinys gali būti neteisingas."/>
          <p:cNvSpPr/>
          <p:nvPr/>
        </p:nvSpPr>
        <p:spPr>
          <a:xfrm>
            <a:off x="16998519" y="8989005"/>
            <a:ext cx="1062733" cy="1053296"/>
          </a:xfrm>
          <a:custGeom>
            <a:avLst/>
            <a:gdLst/>
            <a:ahLst/>
            <a:cxnLst/>
            <a:rect l="l" t="t" r="r" b="b"/>
            <a:pathLst>
              <a:path w="1062733" h="1053296">
                <a:moveTo>
                  <a:pt x="0" y="0"/>
                </a:moveTo>
                <a:lnTo>
                  <a:pt x="1062733" y="0"/>
                </a:lnTo>
                <a:lnTo>
                  <a:pt x="1062733" y="1053295"/>
                </a:lnTo>
                <a:lnTo>
                  <a:pt x="0" y="10532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8577739" y="4924425"/>
            <a:ext cx="1132523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  <a:spcBef>
                <a:spcPct val="0"/>
              </a:spcBef>
            </a:pPr>
            <a:r>
              <a:rPr lang="en-US" sz="2400">
                <a:solidFill>
                  <a:srgbClr val="007C70"/>
                </a:solidFill>
                <a:latin typeface="Calibri (MS)"/>
                <a:ea typeface="Calibri (MS)"/>
                <a:cs typeface="Calibri (MS)"/>
                <a:sym typeface="Calibri (MS)"/>
              </a:rPr>
              <a:t>Your text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993228"/>
            <a:ext cx="18288000" cy="3293772"/>
            <a:chOff x="0" y="0"/>
            <a:chExt cx="24384000" cy="439169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4391660"/>
            </a:xfrm>
            <a:custGeom>
              <a:avLst/>
              <a:gdLst/>
              <a:ahLst/>
              <a:cxnLst/>
              <a:rect l="l" t="t" r="r" b="b"/>
              <a:pathLst>
                <a:path w="24384000" h="4391660">
                  <a:moveTo>
                    <a:pt x="0" y="0"/>
                  </a:moveTo>
                  <a:lnTo>
                    <a:pt x="24384000" y="0"/>
                  </a:lnTo>
                  <a:lnTo>
                    <a:pt x="24384000" y="4391660"/>
                  </a:lnTo>
                  <a:lnTo>
                    <a:pt x="0" y="4391660"/>
                  </a:lnTo>
                  <a:close/>
                </a:path>
              </a:pathLst>
            </a:custGeom>
            <a:solidFill>
              <a:srgbClr val="007C70"/>
            </a:solidFill>
          </p:spPr>
        </p:sp>
      </p:grpSp>
      <p:sp>
        <p:nvSpPr>
          <p:cNvPr id="4" name="Freeform 4" descr="Paveikslėlis, kuriame yra simbolis, logotipas, Šriftas, dizainas  Dirbtinio intelekto sugeneruotas turinys gali būti neteisingas."/>
          <p:cNvSpPr/>
          <p:nvPr/>
        </p:nvSpPr>
        <p:spPr>
          <a:xfrm>
            <a:off x="16971885" y="8930576"/>
            <a:ext cx="1118588" cy="1110070"/>
          </a:xfrm>
          <a:custGeom>
            <a:avLst/>
            <a:gdLst/>
            <a:ahLst/>
            <a:cxnLst/>
            <a:rect l="l" t="t" r="r" b="b"/>
            <a:pathLst>
              <a:path w="1118588" h="1110070">
                <a:moveTo>
                  <a:pt x="0" y="0"/>
                </a:moveTo>
                <a:lnTo>
                  <a:pt x="1118587" y="0"/>
                </a:lnTo>
                <a:lnTo>
                  <a:pt x="1118587" y="1110070"/>
                </a:lnTo>
                <a:lnTo>
                  <a:pt x="0" y="11100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8577739" y="4924425"/>
            <a:ext cx="1132523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  <a:spcBef>
                <a:spcPct val="0"/>
              </a:spcBef>
            </a:pPr>
            <a:r>
              <a:rPr lang="en-US" sz="2400">
                <a:solidFill>
                  <a:srgbClr val="007C70"/>
                </a:solidFill>
                <a:latin typeface="Calibri (MS)"/>
                <a:ea typeface="Calibri (MS)"/>
                <a:cs typeface="Calibri (MS)"/>
                <a:sym typeface="Calibri (MS)"/>
              </a:rPr>
              <a:t>Your text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799712" y="0"/>
            <a:ext cx="4488288" cy="10287000"/>
            <a:chOff x="0" y="0"/>
            <a:chExt cx="5984384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984367" cy="13716000"/>
            </a:xfrm>
            <a:custGeom>
              <a:avLst/>
              <a:gdLst/>
              <a:ahLst/>
              <a:cxnLst/>
              <a:rect l="l" t="t" r="r" b="b"/>
              <a:pathLst>
                <a:path w="5984367" h="13716000">
                  <a:moveTo>
                    <a:pt x="0" y="0"/>
                  </a:moveTo>
                  <a:lnTo>
                    <a:pt x="5984367" y="0"/>
                  </a:lnTo>
                  <a:lnTo>
                    <a:pt x="5984367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07C70"/>
            </a:solidFill>
          </p:spPr>
        </p:sp>
      </p:grpSp>
      <p:sp>
        <p:nvSpPr>
          <p:cNvPr id="4" name="Freeform 4" descr="Paveikslėlis, kuriame yra simbolis, logotipas, Šriftas, dizainas  Dirbtinio intelekto sugeneruotas turinys gali būti neteisingas."/>
          <p:cNvSpPr/>
          <p:nvPr/>
        </p:nvSpPr>
        <p:spPr>
          <a:xfrm>
            <a:off x="16971885" y="8930576"/>
            <a:ext cx="1118588" cy="1110070"/>
          </a:xfrm>
          <a:custGeom>
            <a:avLst/>
            <a:gdLst/>
            <a:ahLst/>
            <a:cxnLst/>
            <a:rect l="l" t="t" r="r" b="b"/>
            <a:pathLst>
              <a:path w="1118588" h="1110070">
                <a:moveTo>
                  <a:pt x="0" y="0"/>
                </a:moveTo>
                <a:lnTo>
                  <a:pt x="1118587" y="0"/>
                </a:lnTo>
                <a:lnTo>
                  <a:pt x="1118587" y="1110070"/>
                </a:lnTo>
                <a:lnTo>
                  <a:pt x="0" y="11100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8577739" y="4924425"/>
            <a:ext cx="1132523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  <a:spcBef>
                <a:spcPct val="0"/>
              </a:spcBef>
            </a:pPr>
            <a:r>
              <a:rPr lang="en-US" sz="2400">
                <a:solidFill>
                  <a:srgbClr val="007C70"/>
                </a:solidFill>
                <a:latin typeface="Calibri (MS)"/>
                <a:ea typeface="Calibri (MS)"/>
                <a:cs typeface="Calibri (MS)"/>
                <a:sym typeface="Calibri (MS)"/>
              </a:rPr>
              <a:t>Your text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4488288" cy="10287000"/>
            <a:chOff x="0" y="0"/>
            <a:chExt cx="5984384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984367" cy="13716000"/>
            </a:xfrm>
            <a:custGeom>
              <a:avLst/>
              <a:gdLst/>
              <a:ahLst/>
              <a:cxnLst/>
              <a:rect l="l" t="t" r="r" b="b"/>
              <a:pathLst>
                <a:path w="5984367" h="13716000">
                  <a:moveTo>
                    <a:pt x="0" y="0"/>
                  </a:moveTo>
                  <a:lnTo>
                    <a:pt x="5984367" y="0"/>
                  </a:lnTo>
                  <a:lnTo>
                    <a:pt x="5984367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6F656"/>
            </a:solidFill>
          </p:spPr>
        </p:sp>
      </p:grpSp>
      <p:sp>
        <p:nvSpPr>
          <p:cNvPr id="4" name="Freeform 4" descr="Paveikslėlis, kuriame yra simbolis, logotipas, Šriftas, Grafika  Dirbtinio intelekto sugeneruotas turinys gali būti neteisingas."/>
          <p:cNvSpPr/>
          <p:nvPr/>
        </p:nvSpPr>
        <p:spPr>
          <a:xfrm>
            <a:off x="16998519" y="8989005"/>
            <a:ext cx="1062733" cy="1053296"/>
          </a:xfrm>
          <a:custGeom>
            <a:avLst/>
            <a:gdLst/>
            <a:ahLst/>
            <a:cxnLst/>
            <a:rect l="l" t="t" r="r" b="b"/>
            <a:pathLst>
              <a:path w="1062733" h="1053296">
                <a:moveTo>
                  <a:pt x="0" y="0"/>
                </a:moveTo>
                <a:lnTo>
                  <a:pt x="1062733" y="0"/>
                </a:lnTo>
                <a:lnTo>
                  <a:pt x="1062733" y="1053295"/>
                </a:lnTo>
                <a:lnTo>
                  <a:pt x="0" y="10532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8577739" y="4924425"/>
            <a:ext cx="1132523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  <a:spcBef>
                <a:spcPct val="0"/>
              </a:spcBef>
            </a:pPr>
            <a:r>
              <a:rPr lang="en-US" sz="2400">
                <a:solidFill>
                  <a:srgbClr val="007C70"/>
                </a:solidFill>
                <a:latin typeface="Calibri (MS)"/>
                <a:ea typeface="Calibri (MS)"/>
                <a:cs typeface="Calibri (MS)"/>
                <a:sym typeface="Calibri (MS)"/>
              </a:rPr>
              <a:t>Your text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993228"/>
            <a:ext cx="18288000" cy="3293772"/>
            <a:chOff x="0" y="0"/>
            <a:chExt cx="24384000" cy="439169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4391660"/>
            </a:xfrm>
            <a:custGeom>
              <a:avLst/>
              <a:gdLst/>
              <a:ahLst/>
              <a:cxnLst/>
              <a:rect l="l" t="t" r="r" b="b"/>
              <a:pathLst>
                <a:path w="24384000" h="4391660">
                  <a:moveTo>
                    <a:pt x="0" y="0"/>
                  </a:moveTo>
                  <a:lnTo>
                    <a:pt x="24384000" y="0"/>
                  </a:lnTo>
                  <a:lnTo>
                    <a:pt x="24384000" y="4391660"/>
                  </a:lnTo>
                  <a:lnTo>
                    <a:pt x="0" y="4391660"/>
                  </a:lnTo>
                  <a:close/>
                </a:path>
              </a:pathLst>
            </a:custGeom>
            <a:solidFill>
              <a:srgbClr val="F6F656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7159977" y="9125304"/>
            <a:ext cx="741123" cy="778537"/>
          </a:xfrm>
          <a:custGeom>
            <a:avLst/>
            <a:gdLst/>
            <a:ahLst/>
            <a:cxnLst/>
            <a:rect l="l" t="t" r="r" b="b"/>
            <a:pathLst>
              <a:path w="741123" h="778537">
                <a:moveTo>
                  <a:pt x="0" y="0"/>
                </a:moveTo>
                <a:lnTo>
                  <a:pt x="741124" y="0"/>
                </a:lnTo>
                <a:lnTo>
                  <a:pt x="741124" y="778537"/>
                </a:lnTo>
                <a:lnTo>
                  <a:pt x="0" y="7785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8577739" y="4924425"/>
            <a:ext cx="1132523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  <a:spcBef>
                <a:spcPct val="0"/>
              </a:spcBef>
            </a:pPr>
            <a:r>
              <a:rPr lang="en-US" sz="2400">
                <a:solidFill>
                  <a:srgbClr val="007C70"/>
                </a:solidFill>
                <a:latin typeface="Calibri (MS)"/>
                <a:ea typeface="Calibri (MS)"/>
                <a:cs typeface="Calibri (MS)"/>
                <a:sym typeface="Calibri (MS)"/>
              </a:rPr>
              <a:t>Your text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799712" y="0"/>
            <a:ext cx="4488288" cy="10287000"/>
            <a:chOff x="0" y="0"/>
            <a:chExt cx="5984384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984367" cy="13716000"/>
            </a:xfrm>
            <a:custGeom>
              <a:avLst/>
              <a:gdLst/>
              <a:ahLst/>
              <a:cxnLst/>
              <a:rect l="l" t="t" r="r" b="b"/>
              <a:pathLst>
                <a:path w="5984367" h="13716000">
                  <a:moveTo>
                    <a:pt x="0" y="0"/>
                  </a:moveTo>
                  <a:lnTo>
                    <a:pt x="5984367" y="0"/>
                  </a:lnTo>
                  <a:lnTo>
                    <a:pt x="5984367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6F656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7159977" y="9125304"/>
            <a:ext cx="741123" cy="778537"/>
          </a:xfrm>
          <a:custGeom>
            <a:avLst/>
            <a:gdLst/>
            <a:ahLst/>
            <a:cxnLst/>
            <a:rect l="l" t="t" r="r" b="b"/>
            <a:pathLst>
              <a:path w="741123" h="778537">
                <a:moveTo>
                  <a:pt x="0" y="0"/>
                </a:moveTo>
                <a:lnTo>
                  <a:pt x="741124" y="0"/>
                </a:lnTo>
                <a:lnTo>
                  <a:pt x="741124" y="778537"/>
                </a:lnTo>
                <a:lnTo>
                  <a:pt x="0" y="7785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8577739" y="4924425"/>
            <a:ext cx="1132523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  <a:spcBef>
                <a:spcPct val="0"/>
              </a:spcBef>
            </a:pPr>
            <a:r>
              <a:rPr lang="en-US" sz="2400">
                <a:solidFill>
                  <a:srgbClr val="007C70"/>
                </a:solidFill>
                <a:latin typeface="Calibri (MS)"/>
                <a:ea typeface="Calibri (MS)"/>
                <a:cs typeface="Calibri (MS)"/>
                <a:sym typeface="Calibri (MS)"/>
              </a:rPr>
              <a:t>Your text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40186" y="4570618"/>
            <a:ext cx="9855991" cy="1431160"/>
            <a:chOff x="0" y="0"/>
            <a:chExt cx="13141322" cy="19082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141322" cy="1908214"/>
            </a:xfrm>
            <a:custGeom>
              <a:avLst/>
              <a:gdLst/>
              <a:ahLst/>
              <a:cxnLst/>
              <a:rect l="l" t="t" r="r" b="b"/>
              <a:pathLst>
                <a:path w="13141322" h="1908214">
                  <a:moveTo>
                    <a:pt x="0" y="0"/>
                  </a:moveTo>
                  <a:lnTo>
                    <a:pt x="13141322" y="0"/>
                  </a:lnTo>
                  <a:lnTo>
                    <a:pt x="13141322" y="1908214"/>
                  </a:lnTo>
                  <a:lnTo>
                    <a:pt x="0" y="190821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13141322" cy="192726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5040"/>
                </a:lnSpc>
              </a:pPr>
              <a:r>
                <a:rPr lang="en-US" sz="4200">
                  <a:solidFill>
                    <a:srgbClr val="FFFFFF"/>
                  </a:solidFill>
                  <a:latin typeface="Arimo"/>
                  <a:ea typeface="Arimo"/>
                  <a:cs typeface="Arimo"/>
                  <a:sym typeface="Arimo"/>
                </a:rPr>
                <a:t>Higher Education for Resilience-Oriented</a:t>
              </a:r>
            </a:p>
            <a:p>
              <a:pPr algn="l">
                <a:lnSpc>
                  <a:spcPts val="5040"/>
                </a:lnSpc>
              </a:pPr>
              <a:r>
                <a:rPr lang="en-US" sz="4200">
                  <a:solidFill>
                    <a:srgbClr val="FFFFFF"/>
                  </a:solidFill>
                  <a:latin typeface="Arimo"/>
                  <a:ea typeface="Arimo"/>
                  <a:cs typeface="Arimo"/>
                  <a:sym typeface="Arimo"/>
                </a:rPr>
                <a:t>and Empowered Societies</a:t>
              </a:r>
            </a:p>
          </p:txBody>
        </p:sp>
      </p:grpSp>
      <p:sp>
        <p:nvSpPr>
          <p:cNvPr id="5" name="Freeform 5" descr="A white text on a black background  Description automatically generated"/>
          <p:cNvSpPr/>
          <p:nvPr/>
        </p:nvSpPr>
        <p:spPr>
          <a:xfrm>
            <a:off x="1440186" y="1528748"/>
            <a:ext cx="13292054" cy="3027321"/>
          </a:xfrm>
          <a:custGeom>
            <a:avLst/>
            <a:gdLst/>
            <a:ahLst/>
            <a:cxnLst/>
            <a:rect l="l" t="t" r="r" b="b"/>
            <a:pathLst>
              <a:path w="13292054" h="3027321">
                <a:moveTo>
                  <a:pt x="0" y="0"/>
                </a:moveTo>
                <a:lnTo>
                  <a:pt x="13292054" y="0"/>
                </a:lnTo>
                <a:lnTo>
                  <a:pt x="13292054" y="3027320"/>
                </a:lnTo>
                <a:lnTo>
                  <a:pt x="0" y="30273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8761" t="-83326" r="-18824" b="-80064"/>
            </a:stretch>
          </a:blipFill>
        </p:spPr>
      </p:sp>
      <p:sp>
        <p:nvSpPr>
          <p:cNvPr id="6" name="Freeform 6" descr="Paveikslėlis, kuriame yra Šriftas, simbolis, Grafika, ekrano kopija  Dirbtinio intelekto sugeneruotas turinys gali būti neteisingas."/>
          <p:cNvSpPr/>
          <p:nvPr/>
        </p:nvSpPr>
        <p:spPr>
          <a:xfrm>
            <a:off x="1608626" y="1666751"/>
            <a:ext cx="11915650" cy="2432706"/>
          </a:xfrm>
          <a:custGeom>
            <a:avLst/>
            <a:gdLst/>
            <a:ahLst/>
            <a:cxnLst/>
            <a:rect l="l" t="t" r="r" b="b"/>
            <a:pathLst>
              <a:path w="11915650" h="2432706">
                <a:moveTo>
                  <a:pt x="0" y="0"/>
                </a:moveTo>
                <a:lnTo>
                  <a:pt x="11915649" y="0"/>
                </a:lnTo>
                <a:lnTo>
                  <a:pt x="11915649" y="2432705"/>
                </a:lnTo>
                <a:lnTo>
                  <a:pt x="0" y="243270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554486" y="4585168"/>
            <a:ext cx="14607738" cy="1431161"/>
            <a:chOff x="0" y="0"/>
            <a:chExt cx="19476984" cy="190821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476985" cy="1908214"/>
            </a:xfrm>
            <a:custGeom>
              <a:avLst/>
              <a:gdLst/>
              <a:ahLst/>
              <a:cxnLst/>
              <a:rect l="l" t="t" r="r" b="b"/>
              <a:pathLst>
                <a:path w="19476985" h="1908214">
                  <a:moveTo>
                    <a:pt x="0" y="0"/>
                  </a:moveTo>
                  <a:lnTo>
                    <a:pt x="19476985" y="0"/>
                  </a:lnTo>
                  <a:lnTo>
                    <a:pt x="19476985" y="1908214"/>
                  </a:lnTo>
                  <a:lnTo>
                    <a:pt x="0" y="190821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19476984" cy="198441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4560"/>
                </a:lnSpc>
              </a:pPr>
              <a:r>
                <a:rPr lang="en-US" sz="3800" b="1">
                  <a:solidFill>
                    <a:srgbClr val="007C7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Higher Education for Resilience-Oriented and</a:t>
              </a:r>
            </a:p>
            <a:p>
              <a:pPr algn="l">
                <a:lnSpc>
                  <a:spcPts val="4560"/>
                </a:lnSpc>
              </a:pPr>
              <a:r>
                <a:rPr lang="en-US" sz="3800" b="1">
                  <a:solidFill>
                    <a:srgbClr val="007C7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Empowered Societies</a:t>
              </a:r>
            </a:p>
          </p:txBody>
        </p:sp>
      </p:grpSp>
      <p:sp>
        <p:nvSpPr>
          <p:cNvPr id="10" name="Freeform 10" descr="Paveikslėlis, kuriame yra kvadrato formos, rašas, ekrano kopija, pikselis  Dirbtinio intelekto sugeneruotas turinys gali būti neteisingas."/>
          <p:cNvSpPr/>
          <p:nvPr/>
        </p:nvSpPr>
        <p:spPr>
          <a:xfrm>
            <a:off x="15650130" y="8168223"/>
            <a:ext cx="2647395" cy="2144486"/>
          </a:xfrm>
          <a:custGeom>
            <a:avLst/>
            <a:gdLst/>
            <a:ahLst/>
            <a:cxnLst/>
            <a:rect l="l" t="t" r="r" b="b"/>
            <a:pathLst>
              <a:path w="2647395" h="2144486">
                <a:moveTo>
                  <a:pt x="0" y="0"/>
                </a:moveTo>
                <a:lnTo>
                  <a:pt x="2647395" y="0"/>
                </a:lnTo>
                <a:lnTo>
                  <a:pt x="2647395" y="2144485"/>
                </a:lnTo>
                <a:lnTo>
                  <a:pt x="0" y="21444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 descr="Paveikslėlis, kuriame yra simbolis, logotipas, Šriftas, dizainas  Dirbtinio intelekto sugeneruotas turinys gali būti neteisingas."/>
          <p:cNvSpPr/>
          <p:nvPr/>
        </p:nvSpPr>
        <p:spPr>
          <a:xfrm>
            <a:off x="1095375" y="8208344"/>
            <a:ext cx="1838802" cy="1824801"/>
          </a:xfrm>
          <a:custGeom>
            <a:avLst/>
            <a:gdLst/>
            <a:ahLst/>
            <a:cxnLst/>
            <a:rect l="l" t="t" r="r" b="b"/>
            <a:pathLst>
              <a:path w="1838802" h="1824801">
                <a:moveTo>
                  <a:pt x="0" y="0"/>
                </a:moveTo>
                <a:lnTo>
                  <a:pt x="1838802" y="0"/>
                </a:lnTo>
                <a:lnTo>
                  <a:pt x="1838802" y="1824801"/>
                </a:lnTo>
                <a:lnTo>
                  <a:pt x="0" y="182480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2" name="Freeform 12" descr="Paveikslėlis, kuriame yra Šriftas, Grafika, ekrano kopija, Elektrinė mėlyna spalva  Dirbtinio intelekto sugeneruotas turinys gali būti neteisingas."/>
          <p:cNvSpPr/>
          <p:nvPr/>
        </p:nvSpPr>
        <p:spPr>
          <a:xfrm>
            <a:off x="9144000" y="8874251"/>
            <a:ext cx="3375881" cy="685074"/>
          </a:xfrm>
          <a:custGeom>
            <a:avLst/>
            <a:gdLst/>
            <a:ahLst/>
            <a:cxnLst/>
            <a:rect l="l" t="t" r="r" b="b"/>
            <a:pathLst>
              <a:path w="3375881" h="685074">
                <a:moveTo>
                  <a:pt x="0" y="0"/>
                </a:moveTo>
                <a:lnTo>
                  <a:pt x="3375881" y="0"/>
                </a:lnTo>
                <a:lnTo>
                  <a:pt x="3375881" y="685074"/>
                </a:lnTo>
                <a:lnTo>
                  <a:pt x="0" y="68507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2902060" y="8769980"/>
            <a:ext cx="8469000" cy="877162"/>
            <a:chOff x="0" y="0"/>
            <a:chExt cx="11292000" cy="116955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1292000" cy="1169550"/>
            </a:xfrm>
            <a:custGeom>
              <a:avLst/>
              <a:gdLst/>
              <a:ahLst/>
              <a:cxnLst/>
              <a:rect l="l" t="t" r="r" b="b"/>
              <a:pathLst>
                <a:path w="11292000" h="1169550">
                  <a:moveTo>
                    <a:pt x="0" y="0"/>
                  </a:moveTo>
                  <a:lnTo>
                    <a:pt x="11292000" y="0"/>
                  </a:lnTo>
                  <a:lnTo>
                    <a:pt x="11292000" y="1169550"/>
                  </a:lnTo>
                  <a:lnTo>
                    <a:pt x="0" y="11695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1292000" cy="120765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879"/>
                </a:lnSpc>
              </a:pPr>
              <a:r>
                <a:rPr lang="en-US" sz="2400" b="1">
                  <a:solidFill>
                    <a:srgbClr val="007C7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Knowledge is power.</a:t>
              </a:r>
            </a:p>
            <a:p>
              <a:pPr algn="l">
                <a:lnSpc>
                  <a:spcPts val="2879"/>
                </a:lnSpc>
              </a:pPr>
              <a:r>
                <a:rPr lang="en-US" sz="2400" b="1">
                  <a:solidFill>
                    <a:srgbClr val="007C7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Resilience and innovation are superpowers.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C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Paveikslėlis, kuriame yra tekstas, Šriftas, Grafika, baltas  Dirbtinio intelekto sugeneruotas turinys gali būti neteisingas."/>
          <p:cNvSpPr/>
          <p:nvPr/>
        </p:nvSpPr>
        <p:spPr>
          <a:xfrm>
            <a:off x="9144000" y="8851105"/>
            <a:ext cx="3371068" cy="682880"/>
          </a:xfrm>
          <a:custGeom>
            <a:avLst/>
            <a:gdLst/>
            <a:ahLst/>
            <a:cxnLst/>
            <a:rect l="l" t="t" r="r" b="b"/>
            <a:pathLst>
              <a:path w="3371068" h="682880">
                <a:moveTo>
                  <a:pt x="0" y="0"/>
                </a:moveTo>
                <a:lnTo>
                  <a:pt x="3371068" y="0"/>
                </a:lnTo>
                <a:lnTo>
                  <a:pt x="3371068" y="682881"/>
                </a:lnTo>
                <a:lnTo>
                  <a:pt x="0" y="6828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08626" y="1671643"/>
            <a:ext cx="11915650" cy="2427814"/>
          </a:xfrm>
          <a:custGeom>
            <a:avLst/>
            <a:gdLst/>
            <a:ahLst/>
            <a:cxnLst/>
            <a:rect l="l" t="t" r="r" b="b"/>
            <a:pathLst>
              <a:path w="11915650" h="2427814">
                <a:moveTo>
                  <a:pt x="0" y="0"/>
                </a:moveTo>
                <a:lnTo>
                  <a:pt x="11915649" y="0"/>
                </a:lnTo>
                <a:lnTo>
                  <a:pt x="11915649" y="2427813"/>
                </a:lnTo>
                <a:lnTo>
                  <a:pt x="0" y="24278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554486" y="4585168"/>
            <a:ext cx="14607738" cy="1431161"/>
            <a:chOff x="0" y="0"/>
            <a:chExt cx="19476984" cy="190821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476985" cy="1908214"/>
            </a:xfrm>
            <a:custGeom>
              <a:avLst/>
              <a:gdLst/>
              <a:ahLst/>
              <a:cxnLst/>
              <a:rect l="l" t="t" r="r" b="b"/>
              <a:pathLst>
                <a:path w="19476985" h="1908214">
                  <a:moveTo>
                    <a:pt x="0" y="0"/>
                  </a:moveTo>
                  <a:lnTo>
                    <a:pt x="19476985" y="0"/>
                  </a:lnTo>
                  <a:lnTo>
                    <a:pt x="19476985" y="1908214"/>
                  </a:lnTo>
                  <a:lnTo>
                    <a:pt x="0" y="190821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76200"/>
              <a:ext cx="19476984" cy="198441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4560"/>
                </a:lnSpc>
              </a:pPr>
              <a:r>
                <a:rPr lang="en-US" sz="38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Higher Education for Resilience-Oriented and</a:t>
              </a:r>
            </a:p>
            <a:p>
              <a:pPr algn="l">
                <a:lnSpc>
                  <a:spcPts val="4560"/>
                </a:lnSpc>
              </a:pPr>
              <a:r>
                <a:rPr lang="en-US" sz="38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Empowered Societies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902060" y="8769980"/>
            <a:ext cx="8469000" cy="877162"/>
            <a:chOff x="0" y="0"/>
            <a:chExt cx="11292000" cy="116955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292000" cy="1169550"/>
            </a:xfrm>
            <a:custGeom>
              <a:avLst/>
              <a:gdLst/>
              <a:ahLst/>
              <a:cxnLst/>
              <a:rect l="l" t="t" r="r" b="b"/>
              <a:pathLst>
                <a:path w="11292000" h="1169550">
                  <a:moveTo>
                    <a:pt x="0" y="0"/>
                  </a:moveTo>
                  <a:lnTo>
                    <a:pt x="11292000" y="0"/>
                  </a:lnTo>
                  <a:lnTo>
                    <a:pt x="11292000" y="1169550"/>
                  </a:lnTo>
                  <a:lnTo>
                    <a:pt x="0" y="11695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1292000" cy="120765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879"/>
                </a:lnSpc>
              </a:pPr>
              <a:r>
                <a:rPr lang="en-US" sz="24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Knowledge is power.</a:t>
              </a:r>
            </a:p>
            <a:p>
              <a:pPr algn="l">
                <a:lnSpc>
                  <a:spcPts val="2879"/>
                </a:lnSpc>
              </a:pPr>
              <a:r>
                <a:rPr lang="en-US" sz="24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Resilience and innovation are superpowers.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1642858" y="8707502"/>
            <a:ext cx="743835" cy="826483"/>
          </a:xfrm>
          <a:custGeom>
            <a:avLst/>
            <a:gdLst/>
            <a:ahLst/>
            <a:cxnLst/>
            <a:rect l="l" t="t" r="r" b="b"/>
            <a:pathLst>
              <a:path w="743835" h="826483">
                <a:moveTo>
                  <a:pt x="0" y="0"/>
                </a:moveTo>
                <a:lnTo>
                  <a:pt x="743836" y="0"/>
                </a:lnTo>
                <a:lnTo>
                  <a:pt x="743836" y="826484"/>
                </a:lnTo>
                <a:lnTo>
                  <a:pt x="0" y="8264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683449" y="8187273"/>
            <a:ext cx="2614076" cy="2118777"/>
          </a:xfrm>
          <a:custGeom>
            <a:avLst/>
            <a:gdLst/>
            <a:ahLst/>
            <a:cxnLst/>
            <a:rect l="l" t="t" r="r" b="b"/>
            <a:pathLst>
              <a:path w="2614076" h="2118777">
                <a:moveTo>
                  <a:pt x="0" y="0"/>
                </a:moveTo>
                <a:lnTo>
                  <a:pt x="2614076" y="0"/>
                </a:lnTo>
                <a:lnTo>
                  <a:pt x="2614076" y="2118777"/>
                </a:lnTo>
                <a:lnTo>
                  <a:pt x="0" y="211877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3171614" y="8568049"/>
            <a:ext cx="1855289" cy="1357225"/>
          </a:xfrm>
          <a:custGeom>
            <a:avLst/>
            <a:gdLst/>
            <a:ahLst/>
            <a:cxnLst/>
            <a:rect l="l" t="t" r="r" b="b"/>
            <a:pathLst>
              <a:path w="1855289" h="1357225">
                <a:moveTo>
                  <a:pt x="0" y="0"/>
                </a:moveTo>
                <a:lnTo>
                  <a:pt x="1855289" y="0"/>
                </a:lnTo>
                <a:lnTo>
                  <a:pt x="1855289" y="1357225"/>
                </a:lnTo>
                <a:lnTo>
                  <a:pt x="0" y="13572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Paveikslėlis, kuriame yra Šriftas, Grafika, ekrano kopija, Elektrinė mėlyna spalva  Dirbtinio intelekto sugeneruotas turinys gali būti neteisingas."/>
          <p:cNvSpPr/>
          <p:nvPr/>
        </p:nvSpPr>
        <p:spPr>
          <a:xfrm>
            <a:off x="9144000" y="8874251"/>
            <a:ext cx="3375881" cy="685074"/>
          </a:xfrm>
          <a:custGeom>
            <a:avLst/>
            <a:gdLst/>
            <a:ahLst/>
            <a:cxnLst/>
            <a:rect l="l" t="t" r="r" b="b"/>
            <a:pathLst>
              <a:path w="3375881" h="685074">
                <a:moveTo>
                  <a:pt x="0" y="0"/>
                </a:moveTo>
                <a:lnTo>
                  <a:pt x="3375881" y="0"/>
                </a:lnTo>
                <a:lnTo>
                  <a:pt x="3375881" y="685074"/>
                </a:lnTo>
                <a:lnTo>
                  <a:pt x="0" y="6850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 descr="Paveikslėlis, kuriame yra Šriftas, simbolis, Grafika, ekrano kopija  Dirbtinio intelekto sugeneruotas turinys gali būti neteisingas."/>
          <p:cNvSpPr/>
          <p:nvPr/>
        </p:nvSpPr>
        <p:spPr>
          <a:xfrm>
            <a:off x="1608626" y="1666751"/>
            <a:ext cx="11915650" cy="2432706"/>
          </a:xfrm>
          <a:custGeom>
            <a:avLst/>
            <a:gdLst/>
            <a:ahLst/>
            <a:cxnLst/>
            <a:rect l="l" t="t" r="r" b="b"/>
            <a:pathLst>
              <a:path w="11915650" h="2432706">
                <a:moveTo>
                  <a:pt x="0" y="0"/>
                </a:moveTo>
                <a:lnTo>
                  <a:pt x="11915649" y="0"/>
                </a:lnTo>
                <a:lnTo>
                  <a:pt x="11915649" y="2432705"/>
                </a:lnTo>
                <a:lnTo>
                  <a:pt x="0" y="243270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554486" y="4585168"/>
            <a:ext cx="14607738" cy="1431161"/>
            <a:chOff x="0" y="0"/>
            <a:chExt cx="19476984" cy="190821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476985" cy="1908214"/>
            </a:xfrm>
            <a:custGeom>
              <a:avLst/>
              <a:gdLst/>
              <a:ahLst/>
              <a:cxnLst/>
              <a:rect l="l" t="t" r="r" b="b"/>
              <a:pathLst>
                <a:path w="19476985" h="1908214">
                  <a:moveTo>
                    <a:pt x="0" y="0"/>
                  </a:moveTo>
                  <a:lnTo>
                    <a:pt x="19476985" y="0"/>
                  </a:lnTo>
                  <a:lnTo>
                    <a:pt x="19476985" y="1908214"/>
                  </a:lnTo>
                  <a:lnTo>
                    <a:pt x="0" y="190821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76200"/>
              <a:ext cx="19476984" cy="198441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4560"/>
                </a:lnSpc>
              </a:pPr>
              <a:r>
                <a:rPr lang="en-US" sz="3800" b="1">
                  <a:solidFill>
                    <a:srgbClr val="007C7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Higher Education for Resilience-Oriented and</a:t>
              </a:r>
            </a:p>
            <a:p>
              <a:pPr algn="l">
                <a:lnSpc>
                  <a:spcPts val="4560"/>
                </a:lnSpc>
              </a:pPr>
              <a:r>
                <a:rPr lang="en-US" sz="3800" b="1">
                  <a:solidFill>
                    <a:srgbClr val="007C7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Empowered Societies</a:t>
              </a:r>
            </a:p>
          </p:txBody>
        </p:sp>
      </p:grpSp>
      <p:sp>
        <p:nvSpPr>
          <p:cNvPr id="7" name="Freeform 7" descr="Paveikslėlis, kuriame yra simbolis, logotipas, Šriftas, dizainas  Dirbtinio intelekto sugeneruotas turinys gali būti neteisingas."/>
          <p:cNvSpPr/>
          <p:nvPr/>
        </p:nvSpPr>
        <p:spPr>
          <a:xfrm>
            <a:off x="1095375" y="8208344"/>
            <a:ext cx="1838802" cy="1824801"/>
          </a:xfrm>
          <a:custGeom>
            <a:avLst/>
            <a:gdLst/>
            <a:ahLst/>
            <a:cxnLst/>
            <a:rect l="l" t="t" r="r" b="b"/>
            <a:pathLst>
              <a:path w="1838802" h="1824801">
                <a:moveTo>
                  <a:pt x="0" y="0"/>
                </a:moveTo>
                <a:lnTo>
                  <a:pt x="1838802" y="0"/>
                </a:lnTo>
                <a:lnTo>
                  <a:pt x="1838802" y="1824801"/>
                </a:lnTo>
                <a:lnTo>
                  <a:pt x="0" y="18248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 descr="Paveikslėlis, kuriame yra kvadrato formos, rašas, ekrano kopija, pikselis  Dirbtinio intelekto sugeneruotas turinys gali būti neteisingas."/>
          <p:cNvSpPr/>
          <p:nvPr/>
        </p:nvSpPr>
        <p:spPr>
          <a:xfrm>
            <a:off x="15650130" y="8168223"/>
            <a:ext cx="2647395" cy="2144486"/>
          </a:xfrm>
          <a:custGeom>
            <a:avLst/>
            <a:gdLst/>
            <a:ahLst/>
            <a:cxnLst/>
            <a:rect l="l" t="t" r="r" b="b"/>
            <a:pathLst>
              <a:path w="2647395" h="2144486">
                <a:moveTo>
                  <a:pt x="0" y="0"/>
                </a:moveTo>
                <a:lnTo>
                  <a:pt x="2647395" y="0"/>
                </a:lnTo>
                <a:lnTo>
                  <a:pt x="2647395" y="2144485"/>
                </a:lnTo>
                <a:lnTo>
                  <a:pt x="0" y="214448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2902060" y="8769980"/>
            <a:ext cx="8469000" cy="877162"/>
            <a:chOff x="0" y="0"/>
            <a:chExt cx="11292000" cy="116955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292000" cy="1169550"/>
            </a:xfrm>
            <a:custGeom>
              <a:avLst/>
              <a:gdLst/>
              <a:ahLst/>
              <a:cxnLst/>
              <a:rect l="l" t="t" r="r" b="b"/>
              <a:pathLst>
                <a:path w="11292000" h="1169550">
                  <a:moveTo>
                    <a:pt x="0" y="0"/>
                  </a:moveTo>
                  <a:lnTo>
                    <a:pt x="11292000" y="0"/>
                  </a:lnTo>
                  <a:lnTo>
                    <a:pt x="11292000" y="1169550"/>
                  </a:lnTo>
                  <a:lnTo>
                    <a:pt x="0" y="11695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1292000" cy="120765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879"/>
                </a:lnSpc>
              </a:pPr>
              <a:r>
                <a:rPr lang="en-US" sz="2400" b="1">
                  <a:solidFill>
                    <a:srgbClr val="007C7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Knowledge is power.</a:t>
              </a:r>
            </a:p>
            <a:p>
              <a:pPr algn="l">
                <a:lnSpc>
                  <a:spcPts val="2879"/>
                </a:lnSpc>
              </a:pPr>
              <a:r>
                <a:rPr lang="en-US" sz="2400" b="1">
                  <a:solidFill>
                    <a:srgbClr val="007C7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Resilience and innovation are superpowers.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13156313" y="8578920"/>
            <a:ext cx="1857387" cy="1358759"/>
          </a:xfrm>
          <a:custGeom>
            <a:avLst/>
            <a:gdLst/>
            <a:ahLst/>
            <a:cxnLst/>
            <a:rect l="l" t="t" r="r" b="b"/>
            <a:pathLst>
              <a:path w="1857387" h="1358759">
                <a:moveTo>
                  <a:pt x="0" y="0"/>
                </a:moveTo>
                <a:lnTo>
                  <a:pt x="1857386" y="0"/>
                </a:lnTo>
                <a:lnTo>
                  <a:pt x="1857386" y="1358760"/>
                </a:lnTo>
                <a:lnTo>
                  <a:pt x="0" y="13587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C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02060" y="8769980"/>
            <a:ext cx="8469000" cy="877162"/>
            <a:chOff x="0" y="0"/>
            <a:chExt cx="11292000" cy="11695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292000" cy="1169550"/>
            </a:xfrm>
            <a:custGeom>
              <a:avLst/>
              <a:gdLst/>
              <a:ahLst/>
              <a:cxnLst/>
              <a:rect l="l" t="t" r="r" b="b"/>
              <a:pathLst>
                <a:path w="11292000" h="1169550">
                  <a:moveTo>
                    <a:pt x="0" y="0"/>
                  </a:moveTo>
                  <a:lnTo>
                    <a:pt x="11292000" y="0"/>
                  </a:lnTo>
                  <a:lnTo>
                    <a:pt x="11292000" y="1169550"/>
                  </a:lnTo>
                  <a:lnTo>
                    <a:pt x="0" y="11695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1292000" cy="120765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879"/>
                </a:lnSpc>
              </a:pPr>
              <a:r>
                <a:rPr lang="en-US" sz="24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Knowledge is power.</a:t>
              </a:r>
            </a:p>
            <a:p>
              <a:pPr algn="l">
                <a:lnSpc>
                  <a:spcPts val="2879"/>
                </a:lnSpc>
              </a:pPr>
              <a:r>
                <a:rPr lang="en-US" sz="24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Resilience and innovation are superpowers.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1642858" y="8707502"/>
            <a:ext cx="743835" cy="826483"/>
          </a:xfrm>
          <a:custGeom>
            <a:avLst/>
            <a:gdLst/>
            <a:ahLst/>
            <a:cxnLst/>
            <a:rect l="l" t="t" r="r" b="b"/>
            <a:pathLst>
              <a:path w="743835" h="826483">
                <a:moveTo>
                  <a:pt x="0" y="0"/>
                </a:moveTo>
                <a:lnTo>
                  <a:pt x="743836" y="0"/>
                </a:lnTo>
                <a:lnTo>
                  <a:pt x="743836" y="826484"/>
                </a:lnTo>
                <a:lnTo>
                  <a:pt x="0" y="8264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683449" y="8187273"/>
            <a:ext cx="2614076" cy="2118777"/>
          </a:xfrm>
          <a:custGeom>
            <a:avLst/>
            <a:gdLst/>
            <a:ahLst/>
            <a:cxnLst/>
            <a:rect l="l" t="t" r="r" b="b"/>
            <a:pathLst>
              <a:path w="2614076" h="2118777">
                <a:moveTo>
                  <a:pt x="0" y="0"/>
                </a:moveTo>
                <a:lnTo>
                  <a:pt x="2614076" y="0"/>
                </a:lnTo>
                <a:lnTo>
                  <a:pt x="2614076" y="2118777"/>
                </a:lnTo>
                <a:lnTo>
                  <a:pt x="0" y="21187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575660" y="3364718"/>
            <a:ext cx="1583329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81"/>
              </a:lnSpc>
              <a:spcBef>
                <a:spcPct val="0"/>
              </a:spcBef>
            </a:pPr>
            <a:r>
              <a:rPr lang="en-US" sz="6734" b="1">
                <a:solidFill>
                  <a:srgbClr val="007C7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Presentation title</a:t>
            </a:r>
          </a:p>
        </p:txBody>
      </p:sp>
      <p:sp>
        <p:nvSpPr>
          <p:cNvPr id="8" name="Freeform 8"/>
          <p:cNvSpPr/>
          <p:nvPr/>
        </p:nvSpPr>
        <p:spPr>
          <a:xfrm>
            <a:off x="1642858" y="545764"/>
            <a:ext cx="5068662" cy="2986856"/>
          </a:xfrm>
          <a:custGeom>
            <a:avLst/>
            <a:gdLst/>
            <a:ahLst/>
            <a:cxnLst/>
            <a:rect l="l" t="t" r="r" b="b"/>
            <a:pathLst>
              <a:path w="5068662" h="2986856">
                <a:moveTo>
                  <a:pt x="0" y="0"/>
                </a:moveTo>
                <a:lnTo>
                  <a:pt x="5068663" y="0"/>
                </a:lnTo>
                <a:lnTo>
                  <a:pt x="5068663" y="2986857"/>
                </a:lnTo>
                <a:lnTo>
                  <a:pt x="0" y="29868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5544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642858" y="6803243"/>
            <a:ext cx="783074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Date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42858" y="3517118"/>
            <a:ext cx="1583329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81"/>
              </a:lnSpc>
              <a:spcBef>
                <a:spcPct val="0"/>
              </a:spcBef>
            </a:pPr>
            <a:r>
              <a:rPr lang="en-US" sz="6734" b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Presentation title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642858" y="5545943"/>
            <a:ext cx="1608534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Presenter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606040" y="8319385"/>
            <a:ext cx="8469000" cy="877162"/>
            <a:chOff x="0" y="0"/>
            <a:chExt cx="11292000" cy="11695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292000" cy="1169550"/>
            </a:xfrm>
            <a:custGeom>
              <a:avLst/>
              <a:gdLst/>
              <a:ahLst/>
              <a:cxnLst/>
              <a:rect l="l" t="t" r="r" b="b"/>
              <a:pathLst>
                <a:path w="11292000" h="1169550">
                  <a:moveTo>
                    <a:pt x="0" y="0"/>
                  </a:moveTo>
                  <a:lnTo>
                    <a:pt x="11292000" y="0"/>
                  </a:lnTo>
                  <a:lnTo>
                    <a:pt x="11292000" y="1169550"/>
                  </a:lnTo>
                  <a:lnTo>
                    <a:pt x="0" y="11695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11292000" cy="117907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879"/>
                </a:lnSpc>
              </a:pPr>
              <a:r>
                <a:rPr lang="en-US" sz="2400">
                  <a:solidFill>
                    <a:srgbClr val="FFFFFF"/>
                  </a:solidFill>
                  <a:latin typeface="Arimo"/>
                  <a:ea typeface="Arimo"/>
                  <a:cs typeface="Arimo"/>
                  <a:sym typeface="Arimo"/>
                </a:rPr>
                <a:t>Knowledge is power.</a:t>
              </a:r>
            </a:p>
            <a:p>
              <a:pPr algn="l">
                <a:lnSpc>
                  <a:spcPts val="2879"/>
                </a:lnSpc>
              </a:pPr>
              <a:r>
                <a:rPr lang="en-US" sz="2400">
                  <a:solidFill>
                    <a:srgbClr val="FFFFFF"/>
                  </a:solidFill>
                  <a:latin typeface="Arimo"/>
                  <a:ea typeface="Arimo"/>
                  <a:cs typeface="Arimo"/>
                  <a:sym typeface="Arimo"/>
                </a:rPr>
                <a:t>Resilience and innovation are superpowers.</a:t>
              </a:r>
            </a:p>
          </p:txBody>
        </p:sp>
      </p:grpSp>
      <p:sp>
        <p:nvSpPr>
          <p:cNvPr id="5" name="Freeform 5" descr="Paveikslėlis, kuriame yra kvadrato formos, rašas, ekrano kopija, pikselis  Dirbtinio intelekto sugeneruotas turinys gali būti neteisingas."/>
          <p:cNvSpPr/>
          <p:nvPr/>
        </p:nvSpPr>
        <p:spPr>
          <a:xfrm>
            <a:off x="15650130" y="8168223"/>
            <a:ext cx="2647395" cy="2144486"/>
          </a:xfrm>
          <a:custGeom>
            <a:avLst/>
            <a:gdLst/>
            <a:ahLst/>
            <a:cxnLst/>
            <a:rect l="l" t="t" r="r" b="b"/>
            <a:pathLst>
              <a:path w="2647395" h="2144486">
                <a:moveTo>
                  <a:pt x="0" y="0"/>
                </a:moveTo>
                <a:lnTo>
                  <a:pt x="2647395" y="0"/>
                </a:lnTo>
                <a:lnTo>
                  <a:pt x="2647395" y="2144485"/>
                </a:lnTo>
                <a:lnTo>
                  <a:pt x="0" y="21444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 descr="Paveikslėlis, kuriame yra simbolis, logotipas, Šriftas, dizainas  Dirbtinio intelekto sugeneruotas turinys gali būti neteisingas."/>
          <p:cNvSpPr/>
          <p:nvPr/>
        </p:nvSpPr>
        <p:spPr>
          <a:xfrm>
            <a:off x="1095375" y="8208344"/>
            <a:ext cx="1838802" cy="1824801"/>
          </a:xfrm>
          <a:custGeom>
            <a:avLst/>
            <a:gdLst/>
            <a:ahLst/>
            <a:cxnLst/>
            <a:rect l="l" t="t" r="r" b="b"/>
            <a:pathLst>
              <a:path w="1838802" h="1824801">
                <a:moveTo>
                  <a:pt x="0" y="0"/>
                </a:moveTo>
                <a:lnTo>
                  <a:pt x="1838802" y="0"/>
                </a:lnTo>
                <a:lnTo>
                  <a:pt x="1838802" y="1824801"/>
                </a:lnTo>
                <a:lnTo>
                  <a:pt x="0" y="18248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42858" y="545764"/>
            <a:ext cx="4982414" cy="2986856"/>
          </a:xfrm>
          <a:custGeom>
            <a:avLst/>
            <a:gdLst/>
            <a:ahLst/>
            <a:cxnLst/>
            <a:rect l="l" t="t" r="r" b="b"/>
            <a:pathLst>
              <a:path w="4982414" h="2986856">
                <a:moveTo>
                  <a:pt x="0" y="0"/>
                </a:moveTo>
                <a:lnTo>
                  <a:pt x="4982414" y="0"/>
                </a:lnTo>
                <a:lnTo>
                  <a:pt x="4982414" y="2986857"/>
                </a:lnTo>
                <a:lnTo>
                  <a:pt x="0" y="29868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7545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642858" y="6803243"/>
            <a:ext cx="783074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  <a:spcBef>
                <a:spcPct val="0"/>
              </a:spcBef>
            </a:pPr>
            <a:r>
              <a:rPr lang="en-US" sz="3200">
                <a:solidFill>
                  <a:srgbClr val="007C70"/>
                </a:solidFill>
                <a:latin typeface="Calibri (MS)"/>
                <a:ea typeface="Calibri (MS)"/>
                <a:cs typeface="Calibri (MS)"/>
                <a:sym typeface="Calibri (MS)"/>
              </a:rPr>
              <a:t>Date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42858" y="5545943"/>
            <a:ext cx="1608534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  <a:spcBef>
                <a:spcPct val="0"/>
              </a:spcBef>
            </a:pPr>
            <a:r>
              <a:rPr lang="en-US" sz="3200">
                <a:solidFill>
                  <a:srgbClr val="007C70"/>
                </a:solidFill>
                <a:latin typeface="Calibri (MS)"/>
                <a:ea typeface="Calibri (MS)"/>
                <a:cs typeface="Calibri (MS)"/>
                <a:sym typeface="Calibri (MS)"/>
              </a:rPr>
              <a:t>Presenter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42858" y="3517118"/>
            <a:ext cx="1583329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81"/>
              </a:lnSpc>
              <a:spcBef>
                <a:spcPct val="0"/>
              </a:spcBef>
            </a:pPr>
            <a:r>
              <a:rPr lang="en-US" sz="6734" b="1">
                <a:solidFill>
                  <a:srgbClr val="007C7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Presentation title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2902060" y="8769980"/>
            <a:ext cx="8469000" cy="877162"/>
            <a:chOff x="0" y="0"/>
            <a:chExt cx="11292000" cy="116955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292000" cy="1169550"/>
            </a:xfrm>
            <a:custGeom>
              <a:avLst/>
              <a:gdLst/>
              <a:ahLst/>
              <a:cxnLst/>
              <a:rect l="l" t="t" r="r" b="b"/>
              <a:pathLst>
                <a:path w="11292000" h="1169550">
                  <a:moveTo>
                    <a:pt x="0" y="0"/>
                  </a:moveTo>
                  <a:lnTo>
                    <a:pt x="11292000" y="0"/>
                  </a:lnTo>
                  <a:lnTo>
                    <a:pt x="11292000" y="1169550"/>
                  </a:lnTo>
                  <a:lnTo>
                    <a:pt x="0" y="11695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1292000" cy="120765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879"/>
                </a:lnSpc>
              </a:pPr>
              <a:r>
                <a:rPr lang="en-US" sz="2400" b="1">
                  <a:solidFill>
                    <a:srgbClr val="007C7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Knowledge is power.</a:t>
              </a:r>
            </a:p>
            <a:p>
              <a:pPr algn="l">
                <a:lnSpc>
                  <a:spcPts val="2879"/>
                </a:lnSpc>
              </a:pPr>
              <a:r>
                <a:rPr lang="en-US" sz="2400" b="1">
                  <a:solidFill>
                    <a:srgbClr val="007C7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Resilience and innovation are superpowers.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C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20819" y="9087822"/>
            <a:ext cx="691106" cy="767895"/>
          </a:xfrm>
          <a:custGeom>
            <a:avLst/>
            <a:gdLst/>
            <a:ahLst/>
            <a:cxnLst/>
            <a:rect l="l" t="t" r="r" b="b"/>
            <a:pathLst>
              <a:path w="691106" h="767895">
                <a:moveTo>
                  <a:pt x="0" y="0"/>
                </a:moveTo>
                <a:lnTo>
                  <a:pt x="691105" y="0"/>
                </a:lnTo>
                <a:lnTo>
                  <a:pt x="691105" y="767895"/>
                </a:lnTo>
                <a:lnTo>
                  <a:pt x="0" y="7678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683449" y="8187273"/>
            <a:ext cx="2614076" cy="2118777"/>
          </a:xfrm>
          <a:custGeom>
            <a:avLst/>
            <a:gdLst/>
            <a:ahLst/>
            <a:cxnLst/>
            <a:rect l="l" t="t" r="r" b="b"/>
            <a:pathLst>
              <a:path w="2614076" h="2118777">
                <a:moveTo>
                  <a:pt x="0" y="0"/>
                </a:moveTo>
                <a:lnTo>
                  <a:pt x="2614076" y="0"/>
                </a:lnTo>
                <a:lnTo>
                  <a:pt x="2614076" y="2118777"/>
                </a:lnTo>
                <a:lnTo>
                  <a:pt x="0" y="21187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8543270" y="4924425"/>
            <a:ext cx="1201460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  <a:spcBef>
                <a:spcPct val="0"/>
              </a:spcBef>
            </a:pPr>
            <a:r>
              <a:rPr lang="en-US" sz="240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Your text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C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226132" y="9087822"/>
            <a:ext cx="691105" cy="767895"/>
          </a:xfrm>
          <a:custGeom>
            <a:avLst/>
            <a:gdLst/>
            <a:ahLst/>
            <a:cxnLst/>
            <a:rect l="l" t="t" r="r" b="b"/>
            <a:pathLst>
              <a:path w="691105" h="767895">
                <a:moveTo>
                  <a:pt x="0" y="0"/>
                </a:moveTo>
                <a:lnTo>
                  <a:pt x="691106" y="0"/>
                </a:lnTo>
                <a:lnTo>
                  <a:pt x="691106" y="767895"/>
                </a:lnTo>
                <a:lnTo>
                  <a:pt x="0" y="7678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9050" y="8187273"/>
            <a:ext cx="2624538" cy="2128302"/>
          </a:xfrm>
          <a:custGeom>
            <a:avLst/>
            <a:gdLst/>
            <a:ahLst/>
            <a:cxnLst/>
            <a:rect l="l" t="t" r="r" b="b"/>
            <a:pathLst>
              <a:path w="2624538" h="2128302">
                <a:moveTo>
                  <a:pt x="0" y="0"/>
                </a:moveTo>
                <a:lnTo>
                  <a:pt x="2624538" y="0"/>
                </a:lnTo>
                <a:lnTo>
                  <a:pt x="2624538" y="2128302"/>
                </a:lnTo>
                <a:lnTo>
                  <a:pt x="0" y="21283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8543270" y="4924425"/>
            <a:ext cx="1201460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  <a:spcBef>
                <a:spcPct val="0"/>
              </a:spcBef>
            </a:pPr>
            <a:r>
              <a:rPr lang="en-US" sz="240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Your text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C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226132" y="9087822"/>
            <a:ext cx="691105" cy="767895"/>
          </a:xfrm>
          <a:custGeom>
            <a:avLst/>
            <a:gdLst/>
            <a:ahLst/>
            <a:cxnLst/>
            <a:rect l="l" t="t" r="r" b="b"/>
            <a:pathLst>
              <a:path w="691105" h="767895">
                <a:moveTo>
                  <a:pt x="0" y="0"/>
                </a:moveTo>
                <a:lnTo>
                  <a:pt x="691106" y="0"/>
                </a:lnTo>
                <a:lnTo>
                  <a:pt x="691106" y="767895"/>
                </a:lnTo>
                <a:lnTo>
                  <a:pt x="0" y="7678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708224" y="-30689"/>
            <a:ext cx="2589301" cy="2099727"/>
          </a:xfrm>
          <a:custGeom>
            <a:avLst/>
            <a:gdLst/>
            <a:ahLst/>
            <a:cxnLst/>
            <a:rect l="l" t="t" r="r" b="b"/>
            <a:pathLst>
              <a:path w="2589301" h="2099727">
                <a:moveTo>
                  <a:pt x="0" y="0"/>
                </a:moveTo>
                <a:lnTo>
                  <a:pt x="2589301" y="0"/>
                </a:lnTo>
                <a:lnTo>
                  <a:pt x="2589301" y="2099728"/>
                </a:lnTo>
                <a:lnTo>
                  <a:pt x="0" y="20997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8543270" y="4924425"/>
            <a:ext cx="1201460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  <a:spcBef>
                <a:spcPct val="0"/>
              </a:spcBef>
            </a:pPr>
            <a:r>
              <a:rPr lang="en-US" sz="240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Your text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207</Words>
  <Application>Microsoft Office PowerPoint</Application>
  <PresentationFormat>Vlastní</PresentationFormat>
  <Paragraphs>56</Paragraphs>
  <Slides>18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4" baseType="lpstr">
      <vt:lpstr>Calibri (MS) Bold</vt:lpstr>
      <vt:lpstr>Arimo</vt:lpstr>
      <vt:lpstr>Calibri (MS)</vt:lpstr>
      <vt:lpstr>Arial</vt:lpstr>
      <vt:lpstr>Calibri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Kopie návrhu HEROES presentation template (shared with partners)</dc:title>
  <cp:lastModifiedBy>Kristýna Pivodova</cp:lastModifiedBy>
  <cp:revision>1</cp:revision>
  <dcterms:created xsi:type="dcterms:W3CDTF">2006-08-16T00:00:00Z</dcterms:created>
  <dcterms:modified xsi:type="dcterms:W3CDTF">2025-05-06T09:40:42Z</dcterms:modified>
  <dc:identifier>DAGmqQd8V9c</dc:identifier>
</cp:coreProperties>
</file>