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326" r:id="rId3"/>
    <p:sldId id="331" r:id="rId4"/>
    <p:sldId id="261" r:id="rId5"/>
    <p:sldId id="332" r:id="rId6"/>
    <p:sldId id="264" r:id="rId7"/>
    <p:sldId id="265" r:id="rId8"/>
    <p:sldId id="272" r:id="rId9"/>
    <p:sldId id="274" r:id="rId10"/>
    <p:sldId id="341" r:id="rId11"/>
    <p:sldId id="277" r:id="rId12"/>
    <p:sldId id="278" r:id="rId13"/>
    <p:sldId id="280" r:id="rId14"/>
    <p:sldId id="281" r:id="rId15"/>
    <p:sldId id="282" r:id="rId16"/>
    <p:sldId id="289" r:id="rId17"/>
    <p:sldId id="291" r:id="rId18"/>
    <p:sldId id="343" r:id="rId19"/>
    <p:sldId id="345" r:id="rId20"/>
    <p:sldId id="346" r:id="rId21"/>
    <p:sldId id="347" r:id="rId22"/>
    <p:sldId id="348" r:id="rId23"/>
    <p:sldId id="349" r:id="rId24"/>
    <p:sldId id="351" r:id="rId25"/>
    <p:sldId id="350" r:id="rId26"/>
    <p:sldId id="330" r:id="rId27"/>
  </p:sldIdLst>
  <p:sldSz cx="12192000" cy="6858000"/>
  <p:notesSz cx="6858000" cy="9144000"/>
  <p:defaultTextStyle>
    <a:defPPr>
      <a:defRPr lang="en-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56301E8C-3F8A-4CAB-8BCA-8B89EEDAB20C}">
          <p14:sldIdLst>
            <p14:sldId id="256"/>
            <p14:sldId id="326"/>
            <p14:sldId id="331"/>
            <p14:sldId id="261"/>
            <p14:sldId id="332"/>
            <p14:sldId id="264"/>
            <p14:sldId id="265"/>
            <p14:sldId id="272"/>
            <p14:sldId id="274"/>
            <p14:sldId id="341"/>
            <p14:sldId id="277"/>
            <p14:sldId id="278"/>
            <p14:sldId id="280"/>
            <p14:sldId id="281"/>
            <p14:sldId id="282"/>
            <p14:sldId id="289"/>
            <p14:sldId id="291"/>
            <p14:sldId id="343"/>
            <p14:sldId id="345"/>
            <p14:sldId id="346"/>
            <p14:sldId id="347"/>
            <p14:sldId id="348"/>
            <p14:sldId id="349"/>
            <p14:sldId id="351"/>
            <p14:sldId id="350"/>
            <p14:sldId id="33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4D8C42-7D48-ECF0-49C1-161CE4F14823}" name="Michal Urban" initials="MU" userId="Michal Urban" providerId="None"/>
  <p188:author id="{7920D879-0815-B4B0-08C0-2627A455CFAD}" name="Michal Urban" initials="MU" userId="S::87685738@cuni.cz::b036dc25-fc8c-4ed6-98e5-bd81f2c4256d" providerId="AD"/>
  <p188:author id="{1D65CACE-671E-9E9A-18D1-E885077E533E}" name="Guest User" initials="GU" userId="S::urn:spo:anon#1d1621776dce05d101bcd0df2c36f42e7c37cbc21b97254140b1190313e4a6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F2D64A-449B-485D-B1E6-D3F5C5E012F5}" v="2" dt="2023-11-30T09:24:12.9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7737" autoAdjust="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24BC13-3E11-4AD1-93B8-DC90F942C2D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cs-CZ"/>
        </a:p>
      </dgm:t>
    </dgm:pt>
    <dgm:pt modelId="{E4E635F0-32DA-41BC-9E54-BFF46B5A1594}">
      <dgm:prSet phldrT="[Text]"/>
      <dgm:spPr>
        <a:solidFill>
          <a:schemeClr val="accent1"/>
        </a:solidFill>
      </dgm:spPr>
      <dgm:t>
        <a:bodyPr/>
        <a:lstStyle/>
        <a:p>
          <a:r>
            <a:rPr lang="cs-CZ" dirty="0"/>
            <a:t>Instituce</a:t>
          </a:r>
        </a:p>
      </dgm:t>
    </dgm:pt>
    <dgm:pt modelId="{22A1B8E8-B048-4563-8C75-EEF6B565AA4F}" type="parTrans" cxnId="{4979CFC7-838B-47BA-9606-1B0E26CE8F5E}">
      <dgm:prSet/>
      <dgm:spPr/>
      <dgm:t>
        <a:bodyPr/>
        <a:lstStyle/>
        <a:p>
          <a:endParaRPr lang="cs-CZ"/>
        </a:p>
      </dgm:t>
    </dgm:pt>
    <dgm:pt modelId="{14867725-DFEF-42F4-B0E1-2E3A547397A0}" type="sibTrans" cxnId="{4979CFC7-838B-47BA-9606-1B0E26CE8F5E}">
      <dgm:prSet/>
      <dgm:spPr/>
      <dgm:t>
        <a:bodyPr/>
        <a:lstStyle/>
        <a:p>
          <a:endParaRPr lang="cs-CZ"/>
        </a:p>
      </dgm:t>
    </dgm:pt>
    <dgm:pt modelId="{8D274CC0-B262-44D1-A3BF-7F27AF4A9BDA}">
      <dgm:prSet phldrT="[Text]"/>
      <dgm:spPr/>
      <dgm:t>
        <a:bodyPr/>
        <a:lstStyle/>
        <a:p>
          <a:r>
            <a:rPr lang="cs-CZ" dirty="0"/>
            <a:t>Vedení univerzit</a:t>
          </a:r>
        </a:p>
      </dgm:t>
    </dgm:pt>
    <dgm:pt modelId="{F106E35F-0D80-4784-B8D3-C4466751BB99}" type="parTrans" cxnId="{05702927-2319-456F-B170-0F76D72F8CAD}">
      <dgm:prSet/>
      <dgm:spPr/>
      <dgm:t>
        <a:bodyPr/>
        <a:lstStyle/>
        <a:p>
          <a:endParaRPr lang="cs-CZ"/>
        </a:p>
      </dgm:t>
    </dgm:pt>
    <dgm:pt modelId="{ACBA2358-7896-4A45-B7F1-96A6C3C9A482}" type="sibTrans" cxnId="{05702927-2319-456F-B170-0F76D72F8CAD}">
      <dgm:prSet/>
      <dgm:spPr/>
      <dgm:t>
        <a:bodyPr/>
        <a:lstStyle/>
        <a:p>
          <a:endParaRPr lang="cs-CZ"/>
        </a:p>
      </dgm:t>
    </dgm:pt>
    <dgm:pt modelId="{4307CD07-4B7D-42B3-AA72-67BFBA6F7447}">
      <dgm:prSet phldrT="[Text]"/>
      <dgm:spPr/>
      <dgm:t>
        <a:bodyPr/>
        <a:lstStyle/>
        <a:p>
          <a:r>
            <a:rPr lang="cs-CZ" dirty="0"/>
            <a:t>Vedení fakult</a:t>
          </a:r>
        </a:p>
      </dgm:t>
    </dgm:pt>
    <dgm:pt modelId="{88E399D4-14FF-418C-87C8-A20DEDA8B883}" type="parTrans" cxnId="{FC26F813-97DE-4290-BBF3-C3BB69A76E3C}">
      <dgm:prSet/>
      <dgm:spPr/>
      <dgm:t>
        <a:bodyPr/>
        <a:lstStyle/>
        <a:p>
          <a:endParaRPr lang="cs-CZ"/>
        </a:p>
      </dgm:t>
    </dgm:pt>
    <dgm:pt modelId="{24E7706F-6B24-4A2D-A937-D838D0620E16}" type="sibTrans" cxnId="{FC26F813-97DE-4290-BBF3-C3BB69A76E3C}">
      <dgm:prSet/>
      <dgm:spPr/>
      <dgm:t>
        <a:bodyPr/>
        <a:lstStyle/>
        <a:p>
          <a:endParaRPr lang="cs-CZ"/>
        </a:p>
      </dgm:t>
    </dgm:pt>
    <dgm:pt modelId="{5DE46AAE-EF64-474B-9E69-F5B785A8F8B9}">
      <dgm:prSet phldrT="[Text]"/>
      <dgm:spPr>
        <a:solidFill>
          <a:srgbClr val="C00000"/>
        </a:solidFill>
      </dgm:spPr>
      <dgm:t>
        <a:bodyPr/>
        <a:lstStyle/>
        <a:p>
          <a:r>
            <a:rPr lang="cs-CZ" dirty="0"/>
            <a:t>Vyučující</a:t>
          </a:r>
        </a:p>
      </dgm:t>
    </dgm:pt>
    <dgm:pt modelId="{A53221EB-CA09-4796-A1D9-014CA24B9700}" type="parTrans" cxnId="{4383ED68-3930-4D0A-BE7E-0F1ABE398CCC}">
      <dgm:prSet/>
      <dgm:spPr/>
      <dgm:t>
        <a:bodyPr/>
        <a:lstStyle/>
        <a:p>
          <a:endParaRPr lang="cs-CZ"/>
        </a:p>
      </dgm:t>
    </dgm:pt>
    <dgm:pt modelId="{99BCF746-A466-4FFF-8416-6C312F78BE95}" type="sibTrans" cxnId="{4383ED68-3930-4D0A-BE7E-0F1ABE398CCC}">
      <dgm:prSet/>
      <dgm:spPr/>
      <dgm:t>
        <a:bodyPr/>
        <a:lstStyle/>
        <a:p>
          <a:endParaRPr lang="cs-CZ"/>
        </a:p>
      </dgm:t>
    </dgm:pt>
    <dgm:pt modelId="{400E5608-379B-4E44-8616-03586392EBC7}">
      <dgm:prSet phldrT="[Text]"/>
      <dgm:spPr/>
      <dgm:t>
        <a:bodyPr/>
        <a:lstStyle/>
        <a:p>
          <a:pPr algn="l"/>
          <a:r>
            <a:rPr lang="cs-CZ" b="0" dirty="0"/>
            <a:t>3 až 5 vybraných vyučujících metodou </a:t>
          </a:r>
          <a:r>
            <a:rPr lang="cs-CZ" b="0" dirty="0" err="1"/>
            <a:t>samovýběru</a:t>
          </a:r>
          <a:r>
            <a:rPr lang="cs-CZ" b="0" dirty="0"/>
            <a:t> oslovených institucí</a:t>
          </a:r>
        </a:p>
      </dgm:t>
    </dgm:pt>
    <dgm:pt modelId="{910513BA-8305-49ED-AF73-1DADBA4AD080}" type="parTrans" cxnId="{01A02342-DBC8-434F-ABDE-ACDCE9A9872A}">
      <dgm:prSet/>
      <dgm:spPr/>
      <dgm:t>
        <a:bodyPr/>
        <a:lstStyle/>
        <a:p>
          <a:endParaRPr lang="cs-CZ"/>
        </a:p>
      </dgm:t>
    </dgm:pt>
    <dgm:pt modelId="{1B1C8DD9-FD9E-4D60-B9AB-C3CAA6AA37B5}" type="sibTrans" cxnId="{01A02342-DBC8-434F-ABDE-ACDCE9A9872A}">
      <dgm:prSet/>
      <dgm:spPr/>
      <dgm:t>
        <a:bodyPr/>
        <a:lstStyle/>
        <a:p>
          <a:endParaRPr lang="cs-CZ"/>
        </a:p>
      </dgm:t>
    </dgm:pt>
    <dgm:pt modelId="{37D641CA-6363-444C-AEA4-89463A289951}">
      <dgm:prSet phldrT="[Text]"/>
      <dgm:spPr/>
      <dgm:t>
        <a:bodyPr/>
        <a:lstStyle/>
        <a:p>
          <a:pPr>
            <a:buFont typeface="Arial" panose="020B0604020202020204" pitchFamily="34" charset="0"/>
            <a:buChar char="•"/>
          </a:pPr>
          <a:r>
            <a:rPr lang="en-GB" b="0" i="0" u="none" strike="noStrike" dirty="0" err="1">
              <a:solidFill>
                <a:srgbClr val="595959"/>
              </a:solidFill>
              <a:effectLst/>
            </a:rPr>
            <a:t>Sběr</a:t>
          </a:r>
          <a:r>
            <a:rPr lang="en-GB" b="0" i="0" u="none" strike="noStrike" dirty="0">
              <a:solidFill>
                <a:srgbClr val="595959"/>
              </a:solidFill>
              <a:effectLst/>
            </a:rPr>
            <a:t> </a:t>
          </a:r>
          <a:r>
            <a:rPr lang="en-GB" b="0" i="0" u="none" strike="noStrike" dirty="0" err="1">
              <a:solidFill>
                <a:srgbClr val="595959"/>
              </a:solidFill>
              <a:effectLst/>
            </a:rPr>
            <a:t>dat</a:t>
          </a:r>
          <a:r>
            <a:rPr lang="en-GB" b="0" i="0" u="none" strike="noStrike" dirty="0">
              <a:solidFill>
                <a:srgbClr val="595959"/>
              </a:solidFill>
              <a:effectLst/>
            </a:rPr>
            <a:t>: 10.6.– 31.7. 2023</a:t>
          </a:r>
          <a:endParaRPr lang="cs-CZ" dirty="0"/>
        </a:p>
      </dgm:t>
    </dgm:pt>
    <dgm:pt modelId="{45D8A5EC-856F-4E78-A1E9-A60AAD8F7D20}" type="parTrans" cxnId="{8DB4D0C2-FDD4-4B5C-9AC5-FA8389E12593}">
      <dgm:prSet/>
      <dgm:spPr/>
      <dgm:t>
        <a:bodyPr/>
        <a:lstStyle/>
        <a:p>
          <a:endParaRPr lang="cs-CZ"/>
        </a:p>
      </dgm:t>
    </dgm:pt>
    <dgm:pt modelId="{3872C342-90E0-43E9-868D-89ECDE6E8AB7}" type="sibTrans" cxnId="{8DB4D0C2-FDD4-4B5C-9AC5-FA8389E12593}">
      <dgm:prSet/>
      <dgm:spPr/>
      <dgm:t>
        <a:bodyPr/>
        <a:lstStyle/>
        <a:p>
          <a:endParaRPr lang="cs-CZ"/>
        </a:p>
      </dgm:t>
    </dgm:pt>
    <dgm:pt modelId="{7761EDAA-DBB8-4ED9-81E6-14850212FEAA}">
      <dgm:prSet/>
      <dgm:spPr/>
      <dgm:t>
        <a:bodyPr/>
        <a:lstStyle/>
        <a:p>
          <a:r>
            <a:rPr lang="en-GB" b="0" i="0" u="none" strike="noStrike" dirty="0">
              <a:solidFill>
                <a:srgbClr val="595959"/>
              </a:solidFill>
              <a:effectLst/>
            </a:rPr>
            <a:t>N= 65</a:t>
          </a:r>
        </a:p>
      </dgm:t>
    </dgm:pt>
    <dgm:pt modelId="{B6F308F4-F9C3-4F3E-80A6-61EA068BCED1}" type="parTrans" cxnId="{329BBC28-C2B7-4D6E-9BF9-AEEDA9F6BA35}">
      <dgm:prSet/>
      <dgm:spPr/>
      <dgm:t>
        <a:bodyPr/>
        <a:lstStyle/>
        <a:p>
          <a:endParaRPr lang="cs-CZ"/>
        </a:p>
      </dgm:t>
    </dgm:pt>
    <dgm:pt modelId="{EBFB62D7-ED0D-4647-B2E4-0CD9DACC6AA4}" type="sibTrans" cxnId="{329BBC28-C2B7-4D6E-9BF9-AEEDA9F6BA35}">
      <dgm:prSet/>
      <dgm:spPr/>
      <dgm:t>
        <a:bodyPr/>
        <a:lstStyle/>
        <a:p>
          <a:endParaRPr lang="cs-CZ"/>
        </a:p>
      </dgm:t>
    </dgm:pt>
    <dgm:pt modelId="{28191729-6F82-4A1B-85D6-BE9A5F985545}">
      <dgm:prSet phldrT="[Text]"/>
      <dgm:spPr/>
      <dgm:t>
        <a:bodyPr/>
        <a:lstStyle/>
        <a:p>
          <a:pPr algn="l">
            <a:buFont typeface="Arial" panose="020B0604020202020204" pitchFamily="34" charset="0"/>
            <a:buChar char="•"/>
          </a:pPr>
          <a:r>
            <a:rPr lang="en-GB" b="0" i="0" u="none" strike="noStrike" dirty="0" err="1">
              <a:solidFill>
                <a:srgbClr val="595959"/>
              </a:solidFill>
              <a:effectLst/>
            </a:rPr>
            <a:t>Sběr</a:t>
          </a:r>
          <a:r>
            <a:rPr lang="en-GB" b="0" i="0" u="none" strike="noStrike" dirty="0">
              <a:solidFill>
                <a:srgbClr val="595959"/>
              </a:solidFill>
              <a:effectLst/>
            </a:rPr>
            <a:t> </a:t>
          </a:r>
          <a:r>
            <a:rPr lang="en-GB" b="0" i="0" u="none" strike="noStrike" dirty="0" err="1">
              <a:solidFill>
                <a:srgbClr val="595959"/>
              </a:solidFill>
              <a:effectLst/>
            </a:rPr>
            <a:t>dat</a:t>
          </a:r>
          <a:r>
            <a:rPr lang="en-GB" b="0" i="0" u="none" strike="noStrike" dirty="0">
              <a:solidFill>
                <a:srgbClr val="595959"/>
              </a:solidFill>
              <a:effectLst/>
            </a:rPr>
            <a:t>:</a:t>
          </a:r>
          <a:r>
            <a:rPr lang="cs-CZ" b="0" i="0" u="none" strike="noStrike" dirty="0">
              <a:solidFill>
                <a:srgbClr val="595959"/>
              </a:solidFill>
              <a:effectLst/>
            </a:rPr>
            <a:t> 10.6.– 31.7. 2023</a:t>
          </a:r>
          <a:endParaRPr lang="cs-CZ" b="0" dirty="0"/>
        </a:p>
      </dgm:t>
    </dgm:pt>
    <dgm:pt modelId="{8F0F195D-AAB5-4302-8CDB-1A4CBC41AFC0}" type="parTrans" cxnId="{6291763A-EE63-4F7C-82D8-DD2F727C1AD8}">
      <dgm:prSet/>
      <dgm:spPr/>
      <dgm:t>
        <a:bodyPr/>
        <a:lstStyle/>
        <a:p>
          <a:endParaRPr lang="cs-CZ"/>
        </a:p>
      </dgm:t>
    </dgm:pt>
    <dgm:pt modelId="{8B2FF027-FF14-4865-B6EE-FA5A1AA4D63B}" type="sibTrans" cxnId="{6291763A-EE63-4F7C-82D8-DD2F727C1AD8}">
      <dgm:prSet/>
      <dgm:spPr/>
      <dgm:t>
        <a:bodyPr/>
        <a:lstStyle/>
        <a:p>
          <a:endParaRPr lang="cs-CZ"/>
        </a:p>
      </dgm:t>
    </dgm:pt>
    <dgm:pt modelId="{B839D6D4-8B84-42BA-9D2F-5D8D77675A21}">
      <dgm:prSet/>
      <dgm:spPr/>
      <dgm:t>
        <a:bodyPr/>
        <a:lstStyle/>
        <a:p>
          <a:pPr algn="l"/>
          <a:r>
            <a:rPr lang="en-GB" b="0" i="0" u="none" strike="noStrike" dirty="0">
              <a:solidFill>
                <a:srgbClr val="595959"/>
              </a:solidFill>
              <a:effectLst/>
            </a:rPr>
            <a:t>N=</a:t>
          </a:r>
          <a:r>
            <a:rPr lang="cs-CZ" b="0" i="0" u="none" strike="noStrike" dirty="0">
              <a:solidFill>
                <a:srgbClr val="595959"/>
              </a:solidFill>
              <a:effectLst/>
            </a:rPr>
            <a:t> 100</a:t>
          </a:r>
          <a:endParaRPr lang="en-GB" b="0" i="0" u="none" strike="noStrike" dirty="0">
            <a:solidFill>
              <a:srgbClr val="595959"/>
            </a:solidFill>
            <a:effectLst/>
          </a:endParaRPr>
        </a:p>
      </dgm:t>
    </dgm:pt>
    <dgm:pt modelId="{F5AA1FA0-FD5E-4C0A-98FA-6E50C89507F6}" type="parTrans" cxnId="{1B42FE64-DAAE-428D-B54F-355F5B9F35BE}">
      <dgm:prSet/>
      <dgm:spPr/>
      <dgm:t>
        <a:bodyPr/>
        <a:lstStyle/>
        <a:p>
          <a:endParaRPr lang="cs-CZ"/>
        </a:p>
      </dgm:t>
    </dgm:pt>
    <dgm:pt modelId="{8E2AAB62-49C0-48E2-9B7C-378538D0DBBD}" type="sibTrans" cxnId="{1B42FE64-DAAE-428D-B54F-355F5B9F35BE}">
      <dgm:prSet/>
      <dgm:spPr/>
      <dgm:t>
        <a:bodyPr/>
        <a:lstStyle/>
        <a:p>
          <a:endParaRPr lang="cs-CZ"/>
        </a:p>
      </dgm:t>
    </dgm:pt>
    <dgm:pt modelId="{4B8366B8-C0B3-4AC6-8890-900EAB645D0F}" type="pres">
      <dgm:prSet presAssocID="{A124BC13-3E11-4AD1-93B8-DC90F942C2D5}" presName="Name0" presStyleCnt="0">
        <dgm:presLayoutVars>
          <dgm:dir/>
          <dgm:animLvl val="lvl"/>
          <dgm:resizeHandles/>
        </dgm:presLayoutVars>
      </dgm:prSet>
      <dgm:spPr/>
    </dgm:pt>
    <dgm:pt modelId="{FA6A5E5B-418B-4DE0-87C6-06D0BCBEA4CF}" type="pres">
      <dgm:prSet presAssocID="{E4E635F0-32DA-41BC-9E54-BFF46B5A1594}" presName="linNode" presStyleCnt="0"/>
      <dgm:spPr/>
    </dgm:pt>
    <dgm:pt modelId="{FDEF4309-3F49-44D8-A37C-74239E3264ED}" type="pres">
      <dgm:prSet presAssocID="{E4E635F0-32DA-41BC-9E54-BFF46B5A1594}" presName="parentShp" presStyleLbl="node1" presStyleIdx="0" presStyleCnt="2">
        <dgm:presLayoutVars>
          <dgm:bulletEnabled val="1"/>
        </dgm:presLayoutVars>
      </dgm:prSet>
      <dgm:spPr/>
    </dgm:pt>
    <dgm:pt modelId="{329DF8CB-6DE0-4C9B-9EFF-BDF338DED761}" type="pres">
      <dgm:prSet presAssocID="{E4E635F0-32DA-41BC-9E54-BFF46B5A1594}" presName="childShp" presStyleLbl="bgAccFollowNode1" presStyleIdx="0" presStyleCnt="2">
        <dgm:presLayoutVars>
          <dgm:bulletEnabled val="1"/>
        </dgm:presLayoutVars>
      </dgm:prSet>
      <dgm:spPr/>
    </dgm:pt>
    <dgm:pt modelId="{23EFBFF5-C5F1-4985-BC95-0672D1996CBD}" type="pres">
      <dgm:prSet presAssocID="{14867725-DFEF-42F4-B0E1-2E3A547397A0}" presName="spacing" presStyleCnt="0"/>
      <dgm:spPr/>
    </dgm:pt>
    <dgm:pt modelId="{B428CF1C-E9BC-41C3-8317-70A9B75DC58A}" type="pres">
      <dgm:prSet presAssocID="{5DE46AAE-EF64-474B-9E69-F5B785A8F8B9}" presName="linNode" presStyleCnt="0"/>
      <dgm:spPr/>
    </dgm:pt>
    <dgm:pt modelId="{7C1AB12F-C6E5-48E1-9B45-0AF1ED17D3FE}" type="pres">
      <dgm:prSet presAssocID="{5DE46AAE-EF64-474B-9E69-F5B785A8F8B9}" presName="parentShp" presStyleLbl="node1" presStyleIdx="1" presStyleCnt="2">
        <dgm:presLayoutVars>
          <dgm:bulletEnabled val="1"/>
        </dgm:presLayoutVars>
      </dgm:prSet>
      <dgm:spPr/>
    </dgm:pt>
    <dgm:pt modelId="{85BB46BE-C78C-48C9-B4FA-9D816A6777EA}" type="pres">
      <dgm:prSet presAssocID="{5DE46AAE-EF64-474B-9E69-F5B785A8F8B9}" presName="childShp" presStyleLbl="bgAccFollowNode1" presStyleIdx="1" presStyleCnt="2" custLinFactNeighborX="25689" custLinFactNeighborY="-4867">
        <dgm:presLayoutVars>
          <dgm:bulletEnabled val="1"/>
        </dgm:presLayoutVars>
      </dgm:prSet>
      <dgm:spPr/>
    </dgm:pt>
  </dgm:ptLst>
  <dgm:cxnLst>
    <dgm:cxn modelId="{FC26F813-97DE-4290-BBF3-C3BB69A76E3C}" srcId="{E4E635F0-32DA-41BC-9E54-BFF46B5A1594}" destId="{4307CD07-4B7D-42B3-AA72-67BFBA6F7447}" srcOrd="1" destOrd="0" parTransId="{88E399D4-14FF-418C-87C8-A20DEDA8B883}" sibTransId="{24E7706F-6B24-4A2D-A937-D838D0620E16}"/>
    <dgm:cxn modelId="{D3ACD616-5F03-4719-960E-14C58ADD6E4E}" type="presOf" srcId="{37D641CA-6363-444C-AEA4-89463A289951}" destId="{329DF8CB-6DE0-4C9B-9EFF-BDF338DED761}" srcOrd="0" destOrd="2" presId="urn:microsoft.com/office/officeart/2005/8/layout/vList6"/>
    <dgm:cxn modelId="{05702927-2319-456F-B170-0F76D72F8CAD}" srcId="{E4E635F0-32DA-41BC-9E54-BFF46B5A1594}" destId="{8D274CC0-B262-44D1-A3BF-7F27AF4A9BDA}" srcOrd="0" destOrd="0" parTransId="{F106E35F-0D80-4784-B8D3-C4466751BB99}" sibTransId="{ACBA2358-7896-4A45-B7F1-96A6C3C9A482}"/>
    <dgm:cxn modelId="{329BBC28-C2B7-4D6E-9BF9-AEEDA9F6BA35}" srcId="{E4E635F0-32DA-41BC-9E54-BFF46B5A1594}" destId="{7761EDAA-DBB8-4ED9-81E6-14850212FEAA}" srcOrd="3" destOrd="0" parTransId="{B6F308F4-F9C3-4F3E-80A6-61EA068BCED1}" sibTransId="{EBFB62D7-ED0D-4647-B2E4-0CD9DACC6AA4}"/>
    <dgm:cxn modelId="{4BE5BD2A-4CCB-453F-A76F-C2050EA976A8}" type="presOf" srcId="{8D274CC0-B262-44D1-A3BF-7F27AF4A9BDA}" destId="{329DF8CB-6DE0-4C9B-9EFF-BDF338DED761}" srcOrd="0" destOrd="0" presId="urn:microsoft.com/office/officeart/2005/8/layout/vList6"/>
    <dgm:cxn modelId="{6291763A-EE63-4F7C-82D8-DD2F727C1AD8}" srcId="{5DE46AAE-EF64-474B-9E69-F5B785A8F8B9}" destId="{28191729-6F82-4A1B-85D6-BE9A5F985545}" srcOrd="1" destOrd="0" parTransId="{8F0F195D-AAB5-4302-8CDB-1A4CBC41AFC0}" sibTransId="{8B2FF027-FF14-4865-B6EE-FA5A1AA4D63B}"/>
    <dgm:cxn modelId="{39CAF05F-BE31-4263-A6D5-EAD0FDC53914}" type="presOf" srcId="{7761EDAA-DBB8-4ED9-81E6-14850212FEAA}" destId="{329DF8CB-6DE0-4C9B-9EFF-BDF338DED761}" srcOrd="0" destOrd="3" presId="urn:microsoft.com/office/officeart/2005/8/layout/vList6"/>
    <dgm:cxn modelId="{01A02342-DBC8-434F-ABDE-ACDCE9A9872A}" srcId="{5DE46AAE-EF64-474B-9E69-F5B785A8F8B9}" destId="{400E5608-379B-4E44-8616-03586392EBC7}" srcOrd="0" destOrd="0" parTransId="{910513BA-8305-49ED-AF73-1DADBA4AD080}" sibTransId="{1B1C8DD9-FD9E-4D60-B9AB-C3CAA6AA37B5}"/>
    <dgm:cxn modelId="{932CCB44-054F-4B2B-A351-51E84CCC26C9}" type="presOf" srcId="{5DE46AAE-EF64-474B-9E69-F5B785A8F8B9}" destId="{7C1AB12F-C6E5-48E1-9B45-0AF1ED17D3FE}" srcOrd="0" destOrd="0" presId="urn:microsoft.com/office/officeart/2005/8/layout/vList6"/>
    <dgm:cxn modelId="{1B42FE64-DAAE-428D-B54F-355F5B9F35BE}" srcId="{5DE46AAE-EF64-474B-9E69-F5B785A8F8B9}" destId="{B839D6D4-8B84-42BA-9D2F-5D8D77675A21}" srcOrd="2" destOrd="0" parTransId="{F5AA1FA0-FD5E-4C0A-98FA-6E50C89507F6}" sibTransId="{8E2AAB62-49C0-48E2-9B7C-378538D0DBBD}"/>
    <dgm:cxn modelId="{4383ED68-3930-4D0A-BE7E-0F1ABE398CCC}" srcId="{A124BC13-3E11-4AD1-93B8-DC90F942C2D5}" destId="{5DE46AAE-EF64-474B-9E69-F5B785A8F8B9}" srcOrd="1" destOrd="0" parTransId="{A53221EB-CA09-4796-A1D9-014CA24B9700}" sibTransId="{99BCF746-A466-4FFF-8416-6C312F78BE95}"/>
    <dgm:cxn modelId="{22F60069-FAD8-46B1-8366-D205E00B6584}" type="presOf" srcId="{28191729-6F82-4A1B-85D6-BE9A5F985545}" destId="{85BB46BE-C78C-48C9-B4FA-9D816A6777EA}" srcOrd="0" destOrd="1" presId="urn:microsoft.com/office/officeart/2005/8/layout/vList6"/>
    <dgm:cxn modelId="{4C1EFBAB-7CBF-4B50-9640-2B37B5CE13FB}" type="presOf" srcId="{E4E635F0-32DA-41BC-9E54-BFF46B5A1594}" destId="{FDEF4309-3F49-44D8-A37C-74239E3264ED}" srcOrd="0" destOrd="0" presId="urn:microsoft.com/office/officeart/2005/8/layout/vList6"/>
    <dgm:cxn modelId="{211F39AE-8CC5-445A-AE27-CC5EC50AA15E}" type="presOf" srcId="{400E5608-379B-4E44-8616-03586392EBC7}" destId="{85BB46BE-C78C-48C9-B4FA-9D816A6777EA}" srcOrd="0" destOrd="0" presId="urn:microsoft.com/office/officeart/2005/8/layout/vList6"/>
    <dgm:cxn modelId="{8DB4D0C2-FDD4-4B5C-9AC5-FA8389E12593}" srcId="{E4E635F0-32DA-41BC-9E54-BFF46B5A1594}" destId="{37D641CA-6363-444C-AEA4-89463A289951}" srcOrd="2" destOrd="0" parTransId="{45D8A5EC-856F-4E78-A1E9-A60AAD8F7D20}" sibTransId="{3872C342-90E0-43E9-868D-89ECDE6E8AB7}"/>
    <dgm:cxn modelId="{4979CFC7-838B-47BA-9606-1B0E26CE8F5E}" srcId="{A124BC13-3E11-4AD1-93B8-DC90F942C2D5}" destId="{E4E635F0-32DA-41BC-9E54-BFF46B5A1594}" srcOrd="0" destOrd="0" parTransId="{22A1B8E8-B048-4563-8C75-EEF6B565AA4F}" sibTransId="{14867725-DFEF-42F4-B0E1-2E3A547397A0}"/>
    <dgm:cxn modelId="{0FEE0BCE-4FBC-49F5-8B03-DCB33B21AC93}" type="presOf" srcId="{B839D6D4-8B84-42BA-9D2F-5D8D77675A21}" destId="{85BB46BE-C78C-48C9-B4FA-9D816A6777EA}" srcOrd="0" destOrd="2" presId="urn:microsoft.com/office/officeart/2005/8/layout/vList6"/>
    <dgm:cxn modelId="{AF14CEEB-F920-4474-A7CA-1A234744433C}" type="presOf" srcId="{A124BC13-3E11-4AD1-93B8-DC90F942C2D5}" destId="{4B8366B8-C0B3-4AC6-8890-900EAB645D0F}" srcOrd="0" destOrd="0" presId="urn:microsoft.com/office/officeart/2005/8/layout/vList6"/>
    <dgm:cxn modelId="{484FF3FB-9E07-4032-A3F0-1CC700E8250B}" type="presOf" srcId="{4307CD07-4B7D-42B3-AA72-67BFBA6F7447}" destId="{329DF8CB-6DE0-4C9B-9EFF-BDF338DED761}" srcOrd="0" destOrd="1" presId="urn:microsoft.com/office/officeart/2005/8/layout/vList6"/>
    <dgm:cxn modelId="{F61E1E39-1DB8-4DBC-8708-97A9A047A299}" type="presParOf" srcId="{4B8366B8-C0B3-4AC6-8890-900EAB645D0F}" destId="{FA6A5E5B-418B-4DE0-87C6-06D0BCBEA4CF}" srcOrd="0" destOrd="0" presId="urn:microsoft.com/office/officeart/2005/8/layout/vList6"/>
    <dgm:cxn modelId="{7AD4741D-9465-4474-9361-7E8B377818A7}" type="presParOf" srcId="{FA6A5E5B-418B-4DE0-87C6-06D0BCBEA4CF}" destId="{FDEF4309-3F49-44D8-A37C-74239E3264ED}" srcOrd="0" destOrd="0" presId="urn:microsoft.com/office/officeart/2005/8/layout/vList6"/>
    <dgm:cxn modelId="{35A80508-2F7F-442D-9C9E-CAA1BD02522E}" type="presParOf" srcId="{FA6A5E5B-418B-4DE0-87C6-06D0BCBEA4CF}" destId="{329DF8CB-6DE0-4C9B-9EFF-BDF338DED761}" srcOrd="1" destOrd="0" presId="urn:microsoft.com/office/officeart/2005/8/layout/vList6"/>
    <dgm:cxn modelId="{743714F1-D90B-4694-9D3F-95B620B0A62F}" type="presParOf" srcId="{4B8366B8-C0B3-4AC6-8890-900EAB645D0F}" destId="{23EFBFF5-C5F1-4985-BC95-0672D1996CBD}" srcOrd="1" destOrd="0" presId="urn:microsoft.com/office/officeart/2005/8/layout/vList6"/>
    <dgm:cxn modelId="{7D30D52A-0704-43C2-A31E-514DE597C21E}" type="presParOf" srcId="{4B8366B8-C0B3-4AC6-8890-900EAB645D0F}" destId="{B428CF1C-E9BC-41C3-8317-70A9B75DC58A}" srcOrd="2" destOrd="0" presId="urn:microsoft.com/office/officeart/2005/8/layout/vList6"/>
    <dgm:cxn modelId="{B380C88F-87AE-4059-A8B8-0B1175BC94DA}" type="presParOf" srcId="{B428CF1C-E9BC-41C3-8317-70A9B75DC58A}" destId="{7C1AB12F-C6E5-48E1-9B45-0AF1ED17D3FE}" srcOrd="0" destOrd="0" presId="urn:microsoft.com/office/officeart/2005/8/layout/vList6"/>
    <dgm:cxn modelId="{4204150D-D5C5-4404-BE84-AECD44AE6886}" type="presParOf" srcId="{B428CF1C-E9BC-41C3-8317-70A9B75DC58A}" destId="{85BB46BE-C78C-48C9-B4FA-9D816A6777E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E627FC-66B8-4F6E-AB1C-2BF2146DEDE6}" type="doc">
      <dgm:prSet loTypeId="urn:microsoft.com/office/officeart/2005/8/layout/gear1" loCatId="cycle" qsTypeId="urn:microsoft.com/office/officeart/2005/8/quickstyle/simple1" qsCatId="simple" csTypeId="urn:microsoft.com/office/officeart/2005/8/colors/accent1_2" csCatId="accent1" phldr="1"/>
      <dgm:spPr/>
    </dgm:pt>
    <dgm:pt modelId="{20839DF0-4D88-4712-A018-E0ACB40F6270}">
      <dgm:prSet phldrT="[Text]"/>
      <dgm:spPr/>
      <dgm:t>
        <a:bodyPr/>
        <a:lstStyle/>
        <a:p>
          <a:r>
            <a:rPr lang="cs-CZ" b="1" dirty="0"/>
            <a:t>Vedení univerzit</a:t>
          </a:r>
        </a:p>
      </dgm:t>
    </dgm:pt>
    <dgm:pt modelId="{DADBDC85-B6A7-417D-9816-AA176C0ECD33}" type="parTrans" cxnId="{E0DB1EEF-466B-43DF-899C-629A9516E5D5}">
      <dgm:prSet/>
      <dgm:spPr/>
      <dgm:t>
        <a:bodyPr/>
        <a:lstStyle/>
        <a:p>
          <a:endParaRPr lang="cs-CZ"/>
        </a:p>
      </dgm:t>
    </dgm:pt>
    <dgm:pt modelId="{E2DA9FA8-4507-4B87-8F8D-30456BDBD515}" type="sibTrans" cxnId="{E0DB1EEF-466B-43DF-899C-629A9516E5D5}">
      <dgm:prSet/>
      <dgm:spPr/>
      <dgm:t>
        <a:bodyPr/>
        <a:lstStyle/>
        <a:p>
          <a:endParaRPr lang="cs-CZ"/>
        </a:p>
      </dgm:t>
    </dgm:pt>
    <dgm:pt modelId="{C8E74BD6-8365-4A1D-A6D6-4960F9AC199B}">
      <dgm:prSet phldrT="[Text]"/>
      <dgm:spPr/>
      <dgm:t>
        <a:bodyPr/>
        <a:lstStyle/>
        <a:p>
          <a:r>
            <a:rPr lang="cs-CZ" b="1" dirty="0"/>
            <a:t>Vedení</a:t>
          </a:r>
          <a:r>
            <a:rPr lang="cs-CZ" dirty="0"/>
            <a:t> </a:t>
          </a:r>
          <a:r>
            <a:rPr lang="cs-CZ" b="1" dirty="0"/>
            <a:t>fakult</a:t>
          </a:r>
        </a:p>
      </dgm:t>
    </dgm:pt>
    <dgm:pt modelId="{27E282C2-B85F-41E9-ABCD-234433C8DB89}" type="parTrans" cxnId="{64C3C03E-3D55-4C25-960B-7C5D9CD20AC2}">
      <dgm:prSet/>
      <dgm:spPr/>
      <dgm:t>
        <a:bodyPr/>
        <a:lstStyle/>
        <a:p>
          <a:endParaRPr lang="cs-CZ"/>
        </a:p>
      </dgm:t>
    </dgm:pt>
    <dgm:pt modelId="{3D648B68-E88A-4540-B49F-0930F2AA6FB6}" type="sibTrans" cxnId="{64C3C03E-3D55-4C25-960B-7C5D9CD20AC2}">
      <dgm:prSet/>
      <dgm:spPr/>
      <dgm:t>
        <a:bodyPr/>
        <a:lstStyle/>
        <a:p>
          <a:endParaRPr lang="cs-CZ"/>
        </a:p>
      </dgm:t>
    </dgm:pt>
    <dgm:pt modelId="{DDF94481-FE43-4C16-91F8-164257000691}">
      <dgm:prSet phldrT="[Text]" custT="1"/>
      <dgm:spPr/>
      <dgm:t>
        <a:bodyPr/>
        <a:lstStyle/>
        <a:p>
          <a:r>
            <a:rPr lang="cs-CZ" sz="4000" b="1" dirty="0"/>
            <a:t>Vyučující</a:t>
          </a:r>
          <a:endParaRPr lang="cs-CZ" sz="3700" b="1" dirty="0"/>
        </a:p>
      </dgm:t>
    </dgm:pt>
    <dgm:pt modelId="{1E83B791-D671-4086-ABB5-0344DCB96F75}" type="parTrans" cxnId="{CFBF2292-8D7B-4892-9130-E25DBDCA96B8}">
      <dgm:prSet/>
      <dgm:spPr/>
      <dgm:t>
        <a:bodyPr/>
        <a:lstStyle/>
        <a:p>
          <a:endParaRPr lang="cs-CZ"/>
        </a:p>
      </dgm:t>
    </dgm:pt>
    <dgm:pt modelId="{D6DF399A-DCE7-448A-8500-21B5F3A9A17B}" type="sibTrans" cxnId="{CFBF2292-8D7B-4892-9130-E25DBDCA96B8}">
      <dgm:prSet/>
      <dgm:spPr/>
      <dgm:t>
        <a:bodyPr/>
        <a:lstStyle/>
        <a:p>
          <a:endParaRPr lang="cs-CZ"/>
        </a:p>
      </dgm:t>
    </dgm:pt>
    <dgm:pt modelId="{951ED1F0-DB78-404A-B5A8-B68D85EF53C9}" type="pres">
      <dgm:prSet presAssocID="{99E627FC-66B8-4F6E-AB1C-2BF2146DEDE6}" presName="composite" presStyleCnt="0">
        <dgm:presLayoutVars>
          <dgm:chMax val="3"/>
          <dgm:animLvl val="lvl"/>
          <dgm:resizeHandles val="exact"/>
        </dgm:presLayoutVars>
      </dgm:prSet>
      <dgm:spPr/>
    </dgm:pt>
    <dgm:pt modelId="{78A37121-F29F-448A-BF2E-20B011FC4321}" type="pres">
      <dgm:prSet presAssocID="{20839DF0-4D88-4712-A018-E0ACB40F6270}" presName="gear1" presStyleLbl="node1" presStyleIdx="0" presStyleCnt="3">
        <dgm:presLayoutVars>
          <dgm:chMax val="1"/>
          <dgm:bulletEnabled val="1"/>
        </dgm:presLayoutVars>
      </dgm:prSet>
      <dgm:spPr/>
    </dgm:pt>
    <dgm:pt modelId="{415D8954-2C52-4070-91C9-34A2C2AB757C}" type="pres">
      <dgm:prSet presAssocID="{20839DF0-4D88-4712-A018-E0ACB40F6270}" presName="gear1srcNode" presStyleLbl="node1" presStyleIdx="0" presStyleCnt="3"/>
      <dgm:spPr/>
    </dgm:pt>
    <dgm:pt modelId="{081CB18A-36BD-40E3-9AE0-959DD3571C30}" type="pres">
      <dgm:prSet presAssocID="{20839DF0-4D88-4712-A018-E0ACB40F6270}" presName="gear1dstNode" presStyleLbl="node1" presStyleIdx="0" presStyleCnt="3"/>
      <dgm:spPr/>
    </dgm:pt>
    <dgm:pt modelId="{8E77E10A-0E41-452D-AE58-277D25B5ACB4}" type="pres">
      <dgm:prSet presAssocID="{C8E74BD6-8365-4A1D-A6D6-4960F9AC199B}" presName="gear2" presStyleLbl="node1" presStyleIdx="1" presStyleCnt="3">
        <dgm:presLayoutVars>
          <dgm:chMax val="1"/>
          <dgm:bulletEnabled val="1"/>
        </dgm:presLayoutVars>
      </dgm:prSet>
      <dgm:spPr/>
    </dgm:pt>
    <dgm:pt modelId="{9F6E1532-990A-4C7A-A794-B6E308C5C4CC}" type="pres">
      <dgm:prSet presAssocID="{C8E74BD6-8365-4A1D-A6D6-4960F9AC199B}" presName="gear2srcNode" presStyleLbl="node1" presStyleIdx="1" presStyleCnt="3"/>
      <dgm:spPr/>
    </dgm:pt>
    <dgm:pt modelId="{71C27D40-434D-467A-9764-7ECAB43F66F5}" type="pres">
      <dgm:prSet presAssocID="{C8E74BD6-8365-4A1D-A6D6-4960F9AC199B}" presName="gear2dstNode" presStyleLbl="node1" presStyleIdx="1" presStyleCnt="3"/>
      <dgm:spPr/>
    </dgm:pt>
    <dgm:pt modelId="{DC25B43D-973A-48E6-9392-496F54F31CDD}" type="pres">
      <dgm:prSet presAssocID="{DDF94481-FE43-4C16-91F8-164257000691}" presName="gear3" presStyleLbl="node1" presStyleIdx="2" presStyleCnt="3"/>
      <dgm:spPr/>
    </dgm:pt>
    <dgm:pt modelId="{4445ED06-E519-4ACA-A0EF-F4FC80BDE1FE}" type="pres">
      <dgm:prSet presAssocID="{DDF94481-FE43-4C16-91F8-164257000691}" presName="gear3tx" presStyleLbl="node1" presStyleIdx="2" presStyleCnt="3">
        <dgm:presLayoutVars>
          <dgm:chMax val="1"/>
          <dgm:bulletEnabled val="1"/>
        </dgm:presLayoutVars>
      </dgm:prSet>
      <dgm:spPr/>
    </dgm:pt>
    <dgm:pt modelId="{3163A732-B205-4194-B9D7-0D55818F20A1}" type="pres">
      <dgm:prSet presAssocID="{DDF94481-FE43-4C16-91F8-164257000691}" presName="gear3srcNode" presStyleLbl="node1" presStyleIdx="2" presStyleCnt="3"/>
      <dgm:spPr/>
    </dgm:pt>
    <dgm:pt modelId="{970D46EE-F81A-404E-9484-79F14D7520EA}" type="pres">
      <dgm:prSet presAssocID="{DDF94481-FE43-4C16-91F8-164257000691}" presName="gear3dstNode" presStyleLbl="node1" presStyleIdx="2" presStyleCnt="3"/>
      <dgm:spPr/>
    </dgm:pt>
    <dgm:pt modelId="{CC7E414C-F62A-4867-B8FB-062239EE8873}" type="pres">
      <dgm:prSet presAssocID="{E2DA9FA8-4507-4B87-8F8D-30456BDBD515}" presName="connector1" presStyleLbl="sibTrans2D1" presStyleIdx="0" presStyleCnt="3"/>
      <dgm:spPr/>
    </dgm:pt>
    <dgm:pt modelId="{1ED2226E-7E3F-4A05-ABD6-F3790DD687F7}" type="pres">
      <dgm:prSet presAssocID="{3D648B68-E88A-4540-B49F-0930F2AA6FB6}" presName="connector2" presStyleLbl="sibTrans2D1" presStyleIdx="1" presStyleCnt="3"/>
      <dgm:spPr/>
    </dgm:pt>
    <dgm:pt modelId="{1771D2E8-72C4-4A72-BEA7-559F815D6CF6}" type="pres">
      <dgm:prSet presAssocID="{D6DF399A-DCE7-448A-8500-21B5F3A9A17B}" presName="connector3" presStyleLbl="sibTrans2D1" presStyleIdx="2" presStyleCnt="3"/>
      <dgm:spPr/>
    </dgm:pt>
  </dgm:ptLst>
  <dgm:cxnLst>
    <dgm:cxn modelId="{F4866A00-FBB6-4DBC-9D71-F8CEF05F6365}" type="presOf" srcId="{DDF94481-FE43-4C16-91F8-164257000691}" destId="{DC25B43D-973A-48E6-9392-496F54F31CDD}" srcOrd="0" destOrd="0" presId="urn:microsoft.com/office/officeart/2005/8/layout/gear1"/>
    <dgm:cxn modelId="{83BE3113-B23C-4ABE-8E55-238CB455ABCD}" type="presOf" srcId="{C8E74BD6-8365-4A1D-A6D6-4960F9AC199B}" destId="{9F6E1532-990A-4C7A-A794-B6E308C5C4CC}" srcOrd="1" destOrd="0" presId="urn:microsoft.com/office/officeart/2005/8/layout/gear1"/>
    <dgm:cxn modelId="{0D9EC22B-DEBC-4B6D-9C13-5B0353351BF3}" type="presOf" srcId="{99E627FC-66B8-4F6E-AB1C-2BF2146DEDE6}" destId="{951ED1F0-DB78-404A-B5A8-B68D85EF53C9}" srcOrd="0" destOrd="0" presId="urn:microsoft.com/office/officeart/2005/8/layout/gear1"/>
    <dgm:cxn modelId="{F07D0F3E-3387-4B33-89F7-45EA38A0FEB7}" type="presOf" srcId="{20839DF0-4D88-4712-A018-E0ACB40F6270}" destId="{081CB18A-36BD-40E3-9AE0-959DD3571C30}" srcOrd="2" destOrd="0" presId="urn:microsoft.com/office/officeart/2005/8/layout/gear1"/>
    <dgm:cxn modelId="{64C3C03E-3D55-4C25-960B-7C5D9CD20AC2}" srcId="{99E627FC-66B8-4F6E-AB1C-2BF2146DEDE6}" destId="{C8E74BD6-8365-4A1D-A6D6-4960F9AC199B}" srcOrd="1" destOrd="0" parTransId="{27E282C2-B85F-41E9-ABCD-234433C8DB89}" sibTransId="{3D648B68-E88A-4540-B49F-0930F2AA6FB6}"/>
    <dgm:cxn modelId="{71855642-B9FB-498C-A7AB-315C2DB0A45B}" type="presOf" srcId="{D6DF399A-DCE7-448A-8500-21B5F3A9A17B}" destId="{1771D2E8-72C4-4A72-BEA7-559F815D6CF6}" srcOrd="0" destOrd="0" presId="urn:microsoft.com/office/officeart/2005/8/layout/gear1"/>
    <dgm:cxn modelId="{7EA70A74-392D-458D-96A4-23FDACC2C1CD}" type="presOf" srcId="{20839DF0-4D88-4712-A018-E0ACB40F6270}" destId="{415D8954-2C52-4070-91C9-34A2C2AB757C}" srcOrd="1" destOrd="0" presId="urn:microsoft.com/office/officeart/2005/8/layout/gear1"/>
    <dgm:cxn modelId="{84FDFF55-1C68-4F33-B678-F9B527B34828}" type="presOf" srcId="{C8E74BD6-8365-4A1D-A6D6-4960F9AC199B}" destId="{8E77E10A-0E41-452D-AE58-277D25B5ACB4}" srcOrd="0" destOrd="0" presId="urn:microsoft.com/office/officeart/2005/8/layout/gear1"/>
    <dgm:cxn modelId="{656BB359-4EFD-4F0E-99F2-CC056D394130}" type="presOf" srcId="{DDF94481-FE43-4C16-91F8-164257000691}" destId="{3163A732-B205-4194-B9D7-0D55818F20A1}" srcOrd="2" destOrd="0" presId="urn:microsoft.com/office/officeart/2005/8/layout/gear1"/>
    <dgm:cxn modelId="{CFBF2292-8D7B-4892-9130-E25DBDCA96B8}" srcId="{99E627FC-66B8-4F6E-AB1C-2BF2146DEDE6}" destId="{DDF94481-FE43-4C16-91F8-164257000691}" srcOrd="2" destOrd="0" parTransId="{1E83B791-D671-4086-ABB5-0344DCB96F75}" sibTransId="{D6DF399A-DCE7-448A-8500-21B5F3A9A17B}"/>
    <dgm:cxn modelId="{A7586292-78DA-4F86-90F5-C07BC2C824B7}" type="presOf" srcId="{DDF94481-FE43-4C16-91F8-164257000691}" destId="{4445ED06-E519-4ACA-A0EF-F4FC80BDE1FE}" srcOrd="1" destOrd="0" presId="urn:microsoft.com/office/officeart/2005/8/layout/gear1"/>
    <dgm:cxn modelId="{CCBA98A0-DDCE-4D05-9F67-18B10A5E3AC9}" type="presOf" srcId="{DDF94481-FE43-4C16-91F8-164257000691}" destId="{970D46EE-F81A-404E-9484-79F14D7520EA}" srcOrd="3" destOrd="0" presId="urn:microsoft.com/office/officeart/2005/8/layout/gear1"/>
    <dgm:cxn modelId="{410B2EB0-9BCA-4191-8B5F-1B9D3F3E23C3}" type="presOf" srcId="{20839DF0-4D88-4712-A018-E0ACB40F6270}" destId="{78A37121-F29F-448A-BF2E-20B011FC4321}" srcOrd="0" destOrd="0" presId="urn:microsoft.com/office/officeart/2005/8/layout/gear1"/>
    <dgm:cxn modelId="{C4EE8AB8-C7CA-4911-97EE-D37AE9521777}" type="presOf" srcId="{3D648B68-E88A-4540-B49F-0930F2AA6FB6}" destId="{1ED2226E-7E3F-4A05-ABD6-F3790DD687F7}" srcOrd="0" destOrd="0" presId="urn:microsoft.com/office/officeart/2005/8/layout/gear1"/>
    <dgm:cxn modelId="{0920BCBE-770B-4865-BB88-9EAA105EEB80}" type="presOf" srcId="{C8E74BD6-8365-4A1D-A6D6-4960F9AC199B}" destId="{71C27D40-434D-467A-9764-7ECAB43F66F5}" srcOrd="2" destOrd="0" presId="urn:microsoft.com/office/officeart/2005/8/layout/gear1"/>
    <dgm:cxn modelId="{0FE676E0-18A0-40C7-A33C-071AD722B025}" type="presOf" srcId="{E2DA9FA8-4507-4B87-8F8D-30456BDBD515}" destId="{CC7E414C-F62A-4867-B8FB-062239EE8873}" srcOrd="0" destOrd="0" presId="urn:microsoft.com/office/officeart/2005/8/layout/gear1"/>
    <dgm:cxn modelId="{E0DB1EEF-466B-43DF-899C-629A9516E5D5}" srcId="{99E627FC-66B8-4F6E-AB1C-2BF2146DEDE6}" destId="{20839DF0-4D88-4712-A018-E0ACB40F6270}" srcOrd="0" destOrd="0" parTransId="{DADBDC85-B6A7-417D-9816-AA176C0ECD33}" sibTransId="{E2DA9FA8-4507-4B87-8F8D-30456BDBD515}"/>
    <dgm:cxn modelId="{172EC34B-82FC-479A-AD37-0CEB41E21AD2}" type="presParOf" srcId="{951ED1F0-DB78-404A-B5A8-B68D85EF53C9}" destId="{78A37121-F29F-448A-BF2E-20B011FC4321}" srcOrd="0" destOrd="0" presId="urn:microsoft.com/office/officeart/2005/8/layout/gear1"/>
    <dgm:cxn modelId="{9F0FE916-D895-476C-B2B8-7453B88BB742}" type="presParOf" srcId="{951ED1F0-DB78-404A-B5A8-B68D85EF53C9}" destId="{415D8954-2C52-4070-91C9-34A2C2AB757C}" srcOrd="1" destOrd="0" presId="urn:microsoft.com/office/officeart/2005/8/layout/gear1"/>
    <dgm:cxn modelId="{95614281-86CA-4D5D-B798-D80A192A96E4}" type="presParOf" srcId="{951ED1F0-DB78-404A-B5A8-B68D85EF53C9}" destId="{081CB18A-36BD-40E3-9AE0-959DD3571C30}" srcOrd="2" destOrd="0" presId="urn:microsoft.com/office/officeart/2005/8/layout/gear1"/>
    <dgm:cxn modelId="{16FA86FA-5699-477D-B427-6B949BFFD84D}" type="presParOf" srcId="{951ED1F0-DB78-404A-B5A8-B68D85EF53C9}" destId="{8E77E10A-0E41-452D-AE58-277D25B5ACB4}" srcOrd="3" destOrd="0" presId="urn:microsoft.com/office/officeart/2005/8/layout/gear1"/>
    <dgm:cxn modelId="{2FE8E249-5A5B-4343-B42F-4633C94B2E59}" type="presParOf" srcId="{951ED1F0-DB78-404A-B5A8-B68D85EF53C9}" destId="{9F6E1532-990A-4C7A-A794-B6E308C5C4CC}" srcOrd="4" destOrd="0" presId="urn:microsoft.com/office/officeart/2005/8/layout/gear1"/>
    <dgm:cxn modelId="{67B88FB2-8824-45D1-9AAE-745509614361}" type="presParOf" srcId="{951ED1F0-DB78-404A-B5A8-B68D85EF53C9}" destId="{71C27D40-434D-467A-9764-7ECAB43F66F5}" srcOrd="5" destOrd="0" presId="urn:microsoft.com/office/officeart/2005/8/layout/gear1"/>
    <dgm:cxn modelId="{0AF02EA7-4264-48BA-9790-34EDB0BF63BD}" type="presParOf" srcId="{951ED1F0-DB78-404A-B5A8-B68D85EF53C9}" destId="{DC25B43D-973A-48E6-9392-496F54F31CDD}" srcOrd="6" destOrd="0" presId="urn:microsoft.com/office/officeart/2005/8/layout/gear1"/>
    <dgm:cxn modelId="{83742FEA-24C3-49C4-9A60-B4296226D507}" type="presParOf" srcId="{951ED1F0-DB78-404A-B5A8-B68D85EF53C9}" destId="{4445ED06-E519-4ACA-A0EF-F4FC80BDE1FE}" srcOrd="7" destOrd="0" presId="urn:microsoft.com/office/officeart/2005/8/layout/gear1"/>
    <dgm:cxn modelId="{B7DB2203-5F97-4A90-B8BF-1591CDB99850}" type="presParOf" srcId="{951ED1F0-DB78-404A-B5A8-B68D85EF53C9}" destId="{3163A732-B205-4194-B9D7-0D55818F20A1}" srcOrd="8" destOrd="0" presId="urn:microsoft.com/office/officeart/2005/8/layout/gear1"/>
    <dgm:cxn modelId="{D7EB200F-C9C2-4DC9-99F5-6D668ADDC8AB}" type="presParOf" srcId="{951ED1F0-DB78-404A-B5A8-B68D85EF53C9}" destId="{970D46EE-F81A-404E-9484-79F14D7520EA}" srcOrd="9" destOrd="0" presId="urn:microsoft.com/office/officeart/2005/8/layout/gear1"/>
    <dgm:cxn modelId="{1F32F3C0-5339-411F-A711-26A259246F88}" type="presParOf" srcId="{951ED1F0-DB78-404A-B5A8-B68D85EF53C9}" destId="{CC7E414C-F62A-4867-B8FB-062239EE8873}" srcOrd="10" destOrd="0" presId="urn:microsoft.com/office/officeart/2005/8/layout/gear1"/>
    <dgm:cxn modelId="{3F999AA9-79BB-4A23-97E9-CF500F4C3AA1}" type="presParOf" srcId="{951ED1F0-DB78-404A-B5A8-B68D85EF53C9}" destId="{1ED2226E-7E3F-4A05-ABD6-F3790DD687F7}" srcOrd="11" destOrd="0" presId="urn:microsoft.com/office/officeart/2005/8/layout/gear1"/>
    <dgm:cxn modelId="{CE2665C9-B073-4A75-B11A-6C41E0D24D51}" type="presParOf" srcId="{951ED1F0-DB78-404A-B5A8-B68D85EF53C9}" destId="{1771D2E8-72C4-4A72-BEA7-559F815D6CF6}"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DF8CB-6DE0-4C9B-9EFF-BDF338DED761}">
      <dsp:nvSpPr>
        <dsp:cNvPr id="0" name=""/>
        <dsp:cNvSpPr/>
      </dsp:nvSpPr>
      <dsp:spPr>
        <a:xfrm>
          <a:off x="4307898" y="548"/>
          <a:ext cx="6461847" cy="214056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cs-CZ" sz="2500" kern="1200" dirty="0"/>
            <a:t>Vedení univerzit</a:t>
          </a:r>
        </a:p>
        <a:p>
          <a:pPr marL="228600" lvl="1" indent="-228600" algn="l" defTabSz="1111250">
            <a:lnSpc>
              <a:spcPct val="90000"/>
            </a:lnSpc>
            <a:spcBef>
              <a:spcPct val="0"/>
            </a:spcBef>
            <a:spcAft>
              <a:spcPct val="15000"/>
            </a:spcAft>
            <a:buChar char="•"/>
          </a:pPr>
          <a:r>
            <a:rPr lang="cs-CZ" sz="2500" kern="1200" dirty="0"/>
            <a:t>Vedení fakult</a:t>
          </a:r>
        </a:p>
        <a:p>
          <a:pPr marL="228600" lvl="1" indent="-228600" algn="l" defTabSz="1111250">
            <a:lnSpc>
              <a:spcPct val="90000"/>
            </a:lnSpc>
            <a:spcBef>
              <a:spcPct val="0"/>
            </a:spcBef>
            <a:spcAft>
              <a:spcPct val="15000"/>
            </a:spcAft>
            <a:buFont typeface="Arial" panose="020B0604020202020204" pitchFamily="34" charset="0"/>
            <a:buChar char="•"/>
          </a:pPr>
          <a:r>
            <a:rPr lang="en-GB" sz="2500" b="0" i="0" u="none" strike="noStrike" kern="1200" dirty="0" err="1">
              <a:solidFill>
                <a:srgbClr val="595959"/>
              </a:solidFill>
              <a:effectLst/>
            </a:rPr>
            <a:t>Sběr</a:t>
          </a:r>
          <a:r>
            <a:rPr lang="en-GB" sz="2500" b="0" i="0" u="none" strike="noStrike" kern="1200" dirty="0">
              <a:solidFill>
                <a:srgbClr val="595959"/>
              </a:solidFill>
              <a:effectLst/>
            </a:rPr>
            <a:t> </a:t>
          </a:r>
          <a:r>
            <a:rPr lang="en-GB" sz="2500" b="0" i="0" u="none" strike="noStrike" kern="1200" dirty="0" err="1">
              <a:solidFill>
                <a:srgbClr val="595959"/>
              </a:solidFill>
              <a:effectLst/>
            </a:rPr>
            <a:t>dat</a:t>
          </a:r>
          <a:r>
            <a:rPr lang="en-GB" sz="2500" b="0" i="0" u="none" strike="noStrike" kern="1200" dirty="0">
              <a:solidFill>
                <a:srgbClr val="595959"/>
              </a:solidFill>
              <a:effectLst/>
            </a:rPr>
            <a:t>: 10.6.– 31.7. 2023</a:t>
          </a:r>
          <a:endParaRPr lang="cs-CZ" sz="2500" kern="1200" dirty="0"/>
        </a:p>
        <a:p>
          <a:pPr marL="228600" lvl="1" indent="-228600" algn="l" defTabSz="1111250">
            <a:lnSpc>
              <a:spcPct val="90000"/>
            </a:lnSpc>
            <a:spcBef>
              <a:spcPct val="0"/>
            </a:spcBef>
            <a:spcAft>
              <a:spcPct val="15000"/>
            </a:spcAft>
            <a:buChar char="•"/>
          </a:pPr>
          <a:r>
            <a:rPr lang="en-GB" sz="2500" b="0" i="0" u="none" strike="noStrike" kern="1200" dirty="0">
              <a:solidFill>
                <a:srgbClr val="595959"/>
              </a:solidFill>
              <a:effectLst/>
            </a:rPr>
            <a:t>N= 65</a:t>
          </a:r>
        </a:p>
      </dsp:txBody>
      <dsp:txXfrm>
        <a:off x="4307898" y="268119"/>
        <a:ext cx="5659136" cy="1605423"/>
      </dsp:txXfrm>
    </dsp:sp>
    <dsp:sp modelId="{FDEF4309-3F49-44D8-A37C-74239E3264ED}">
      <dsp:nvSpPr>
        <dsp:cNvPr id="0" name=""/>
        <dsp:cNvSpPr/>
      </dsp:nvSpPr>
      <dsp:spPr>
        <a:xfrm>
          <a:off x="0" y="548"/>
          <a:ext cx="4307898" cy="2140564"/>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cs-CZ" sz="6500" kern="1200" dirty="0"/>
            <a:t>Instituce</a:t>
          </a:r>
        </a:p>
      </dsp:txBody>
      <dsp:txXfrm>
        <a:off x="104494" y="105042"/>
        <a:ext cx="4098910" cy="1931576"/>
      </dsp:txXfrm>
    </dsp:sp>
    <dsp:sp modelId="{85BB46BE-C78C-48C9-B4FA-9D816A6777EA}">
      <dsp:nvSpPr>
        <dsp:cNvPr id="0" name=""/>
        <dsp:cNvSpPr/>
      </dsp:nvSpPr>
      <dsp:spPr>
        <a:xfrm>
          <a:off x="4307898" y="2250988"/>
          <a:ext cx="6461847" cy="214056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cs-CZ" sz="2500" b="0" kern="1200" dirty="0"/>
            <a:t>3 až 5 vybraných vyučujících metodou </a:t>
          </a:r>
          <a:r>
            <a:rPr lang="cs-CZ" sz="2500" b="0" kern="1200" dirty="0" err="1"/>
            <a:t>samovýběru</a:t>
          </a:r>
          <a:r>
            <a:rPr lang="cs-CZ" sz="2500" b="0" kern="1200" dirty="0"/>
            <a:t> oslovených institucí</a:t>
          </a:r>
        </a:p>
        <a:p>
          <a:pPr marL="228600" lvl="1" indent="-228600" algn="l" defTabSz="1111250">
            <a:lnSpc>
              <a:spcPct val="90000"/>
            </a:lnSpc>
            <a:spcBef>
              <a:spcPct val="0"/>
            </a:spcBef>
            <a:spcAft>
              <a:spcPct val="15000"/>
            </a:spcAft>
            <a:buFont typeface="Arial" panose="020B0604020202020204" pitchFamily="34" charset="0"/>
            <a:buChar char="•"/>
          </a:pPr>
          <a:r>
            <a:rPr lang="en-GB" sz="2500" b="0" i="0" u="none" strike="noStrike" kern="1200" dirty="0" err="1">
              <a:solidFill>
                <a:srgbClr val="595959"/>
              </a:solidFill>
              <a:effectLst/>
            </a:rPr>
            <a:t>Sběr</a:t>
          </a:r>
          <a:r>
            <a:rPr lang="en-GB" sz="2500" b="0" i="0" u="none" strike="noStrike" kern="1200" dirty="0">
              <a:solidFill>
                <a:srgbClr val="595959"/>
              </a:solidFill>
              <a:effectLst/>
            </a:rPr>
            <a:t> </a:t>
          </a:r>
          <a:r>
            <a:rPr lang="en-GB" sz="2500" b="0" i="0" u="none" strike="noStrike" kern="1200" dirty="0" err="1">
              <a:solidFill>
                <a:srgbClr val="595959"/>
              </a:solidFill>
              <a:effectLst/>
            </a:rPr>
            <a:t>dat</a:t>
          </a:r>
          <a:r>
            <a:rPr lang="en-GB" sz="2500" b="0" i="0" u="none" strike="noStrike" kern="1200" dirty="0">
              <a:solidFill>
                <a:srgbClr val="595959"/>
              </a:solidFill>
              <a:effectLst/>
            </a:rPr>
            <a:t>:</a:t>
          </a:r>
          <a:r>
            <a:rPr lang="cs-CZ" sz="2500" b="0" i="0" u="none" strike="noStrike" kern="1200" dirty="0">
              <a:solidFill>
                <a:srgbClr val="595959"/>
              </a:solidFill>
              <a:effectLst/>
            </a:rPr>
            <a:t> 10.6.– 31.7. 2023</a:t>
          </a:r>
          <a:endParaRPr lang="cs-CZ" sz="2500" b="0" kern="1200" dirty="0"/>
        </a:p>
        <a:p>
          <a:pPr marL="228600" lvl="1" indent="-228600" algn="l" defTabSz="1111250">
            <a:lnSpc>
              <a:spcPct val="90000"/>
            </a:lnSpc>
            <a:spcBef>
              <a:spcPct val="0"/>
            </a:spcBef>
            <a:spcAft>
              <a:spcPct val="15000"/>
            </a:spcAft>
            <a:buChar char="•"/>
          </a:pPr>
          <a:r>
            <a:rPr lang="en-GB" sz="2500" b="0" i="0" u="none" strike="noStrike" kern="1200" dirty="0">
              <a:solidFill>
                <a:srgbClr val="595959"/>
              </a:solidFill>
              <a:effectLst/>
            </a:rPr>
            <a:t>N=</a:t>
          </a:r>
          <a:r>
            <a:rPr lang="cs-CZ" sz="2500" b="0" i="0" u="none" strike="noStrike" kern="1200" dirty="0">
              <a:solidFill>
                <a:srgbClr val="595959"/>
              </a:solidFill>
              <a:effectLst/>
            </a:rPr>
            <a:t> 100</a:t>
          </a:r>
          <a:endParaRPr lang="en-GB" sz="2500" b="0" i="0" u="none" strike="noStrike" kern="1200" dirty="0">
            <a:solidFill>
              <a:srgbClr val="595959"/>
            </a:solidFill>
            <a:effectLst/>
          </a:endParaRPr>
        </a:p>
      </dsp:txBody>
      <dsp:txXfrm>
        <a:off x="4307898" y="2518559"/>
        <a:ext cx="5659136" cy="1605423"/>
      </dsp:txXfrm>
    </dsp:sp>
    <dsp:sp modelId="{7C1AB12F-C6E5-48E1-9B45-0AF1ED17D3FE}">
      <dsp:nvSpPr>
        <dsp:cNvPr id="0" name=""/>
        <dsp:cNvSpPr/>
      </dsp:nvSpPr>
      <dsp:spPr>
        <a:xfrm>
          <a:off x="0" y="2355169"/>
          <a:ext cx="4307898" cy="2140564"/>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cs-CZ" sz="6500" kern="1200" dirty="0"/>
            <a:t>Vyučující</a:t>
          </a:r>
        </a:p>
      </dsp:txBody>
      <dsp:txXfrm>
        <a:off x="104494" y="2459663"/>
        <a:ext cx="4098910" cy="19315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37121-F29F-448A-BF2E-20B011FC4321}">
      <dsp:nvSpPr>
        <dsp:cNvPr id="0" name=""/>
        <dsp:cNvSpPr/>
      </dsp:nvSpPr>
      <dsp:spPr>
        <a:xfrm>
          <a:off x="5295937" y="2202924"/>
          <a:ext cx="2692462" cy="2692462"/>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cs-CZ" sz="2400" b="1" kern="1200" dirty="0"/>
            <a:t>Vedení univerzit</a:t>
          </a:r>
        </a:p>
      </dsp:txBody>
      <dsp:txXfrm>
        <a:off x="5837242" y="2833620"/>
        <a:ext cx="1609852" cy="1383981"/>
      </dsp:txXfrm>
    </dsp:sp>
    <dsp:sp modelId="{8E77E10A-0E41-452D-AE58-277D25B5ACB4}">
      <dsp:nvSpPr>
        <dsp:cNvPr id="0" name=""/>
        <dsp:cNvSpPr/>
      </dsp:nvSpPr>
      <dsp:spPr>
        <a:xfrm>
          <a:off x="3729413" y="1566523"/>
          <a:ext cx="1958154" cy="1958154"/>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cs-CZ" sz="2400" b="1" kern="1200" dirty="0"/>
            <a:t>Vedení</a:t>
          </a:r>
          <a:r>
            <a:rPr lang="cs-CZ" sz="2400" kern="1200" dirty="0"/>
            <a:t> </a:t>
          </a:r>
          <a:r>
            <a:rPr lang="cs-CZ" sz="2400" b="1" kern="1200" dirty="0"/>
            <a:t>fakult</a:t>
          </a:r>
        </a:p>
      </dsp:txBody>
      <dsp:txXfrm>
        <a:off x="4222384" y="2062474"/>
        <a:ext cx="972212" cy="966252"/>
      </dsp:txXfrm>
    </dsp:sp>
    <dsp:sp modelId="{DC25B43D-973A-48E6-9392-496F54F31CDD}">
      <dsp:nvSpPr>
        <dsp:cNvPr id="0" name=""/>
        <dsp:cNvSpPr/>
      </dsp:nvSpPr>
      <dsp:spPr>
        <a:xfrm rot="20700000">
          <a:off x="4826179" y="215596"/>
          <a:ext cx="1918592" cy="1918592"/>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cs-CZ" sz="4000" b="1" kern="1200" dirty="0"/>
            <a:t>Vyučující</a:t>
          </a:r>
          <a:endParaRPr lang="cs-CZ" sz="3700" b="1" kern="1200" dirty="0"/>
        </a:p>
      </dsp:txBody>
      <dsp:txXfrm rot="-20700000">
        <a:off x="5246983" y="636400"/>
        <a:ext cx="1076985" cy="1076985"/>
      </dsp:txXfrm>
    </dsp:sp>
    <dsp:sp modelId="{CC7E414C-F62A-4867-B8FB-062239EE8873}">
      <dsp:nvSpPr>
        <dsp:cNvPr id="0" name=""/>
        <dsp:cNvSpPr/>
      </dsp:nvSpPr>
      <dsp:spPr>
        <a:xfrm>
          <a:off x="5096676" y="1792202"/>
          <a:ext cx="3446352" cy="3446352"/>
        </a:xfrm>
        <a:prstGeom prst="circularArrow">
          <a:avLst>
            <a:gd name="adj1" fmla="val 4688"/>
            <a:gd name="adj2" fmla="val 299029"/>
            <a:gd name="adj3" fmla="val 2530696"/>
            <a:gd name="adj4" fmla="val 1583032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D2226E-7E3F-4A05-ABD6-F3790DD687F7}">
      <dsp:nvSpPr>
        <dsp:cNvPr id="0" name=""/>
        <dsp:cNvSpPr/>
      </dsp:nvSpPr>
      <dsp:spPr>
        <a:xfrm>
          <a:off x="3382627" y="1130249"/>
          <a:ext cx="2503990" cy="250399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71D2E8-72C4-4A72-BEA7-559F815D6CF6}">
      <dsp:nvSpPr>
        <dsp:cNvPr id="0" name=""/>
        <dsp:cNvSpPr/>
      </dsp:nvSpPr>
      <dsp:spPr>
        <a:xfrm>
          <a:off x="4382389" y="-207655"/>
          <a:ext cx="2699805" cy="269980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B0DD2B-A64F-F443-A20B-9421355FE49E}" type="datetimeFigureOut">
              <a:rPr lang="en-CZ" smtClean="0"/>
              <a:t>11/30/2023</a:t>
            </a:fld>
            <a:endParaRPr lang="en-C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C0CD6-BF07-E64C-88D9-4820986ECBF8}" type="slidenum">
              <a:rPr lang="en-CZ" smtClean="0"/>
              <a:t>‹#›</a:t>
            </a:fld>
            <a:endParaRPr lang="en-CZ"/>
          </a:p>
        </p:txBody>
      </p:sp>
    </p:spTree>
    <p:extLst>
      <p:ext uri="{BB962C8B-B14F-4D97-AF65-F5344CB8AC3E}">
        <p14:creationId xmlns:p14="http://schemas.microsoft.com/office/powerpoint/2010/main" val="187433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Poznámka pod čáru (možná): Nástroje evaluace bývají konkrétnější (dotazník, anketa, deník,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portfolium</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hospitační arch), zatímco metody/způsoby sběru dat a hodnocení bývají obecnější (obsahová analýza dokumentů, pozorování, dotazování); pro účely naší zprávy ale mezi těmito nerozlišujeme</a:t>
            </a:r>
          </a:p>
        </p:txBody>
      </p:sp>
      <p:sp>
        <p:nvSpPr>
          <p:cNvPr id="4" name="Zástupný symbol pro číslo snímku 3"/>
          <p:cNvSpPr>
            <a:spLocks noGrp="1"/>
          </p:cNvSpPr>
          <p:nvPr>
            <p:ph type="sldNum" sz="quarter" idx="5"/>
          </p:nvPr>
        </p:nvSpPr>
        <p:spPr/>
        <p:txBody>
          <a:bodyPr/>
          <a:lstStyle/>
          <a:p>
            <a:fld id="{159C0CD6-BF07-E64C-88D9-4820986ECBF8}" type="slidenum">
              <a:rPr lang="en-CZ" smtClean="0"/>
              <a:t>1</a:t>
            </a:fld>
            <a:endParaRPr lang="en-CZ"/>
          </a:p>
        </p:txBody>
      </p:sp>
    </p:spTree>
    <p:extLst>
      <p:ext uri="{BB962C8B-B14F-4D97-AF65-F5344CB8AC3E}">
        <p14:creationId xmlns:p14="http://schemas.microsoft.com/office/powerpoint/2010/main" val="96683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Provedené dotazníkové šetření není reprezentativní výzkumem, přesto se nicméně podařilo shromáždit dost odpovědí na to, aby nám poskytly relativně plastický obraz současné situace</a:t>
            </a:r>
          </a:p>
          <a:p>
            <a:endParaRPr lang="cs-CZ" dirty="0"/>
          </a:p>
        </p:txBody>
      </p:sp>
      <p:sp>
        <p:nvSpPr>
          <p:cNvPr id="4" name="Zástupný symbol pro číslo snímku 3"/>
          <p:cNvSpPr>
            <a:spLocks noGrp="1"/>
          </p:cNvSpPr>
          <p:nvPr>
            <p:ph type="sldNum" sz="quarter" idx="5"/>
          </p:nvPr>
        </p:nvSpPr>
        <p:spPr/>
        <p:txBody>
          <a:bodyPr/>
          <a:lstStyle/>
          <a:p>
            <a:fld id="{159C0CD6-BF07-E64C-88D9-4820986ECBF8}" type="slidenum">
              <a:rPr lang="en-CZ" smtClean="0"/>
              <a:t>2</a:t>
            </a:fld>
            <a:endParaRPr lang="en-CZ"/>
          </a:p>
        </p:txBody>
      </p:sp>
    </p:spTree>
    <p:extLst>
      <p:ext uri="{BB962C8B-B14F-4D97-AF65-F5344CB8AC3E}">
        <p14:creationId xmlns:p14="http://schemas.microsoft.com/office/powerpoint/2010/main" val="895804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342900" lvl="0" indent="-342900">
              <a:lnSpc>
                <a:spcPct val="107000"/>
              </a:lnSpc>
              <a:buFont typeface="Symbol" panose="05050102010706020507" pitchFamily="18" charset="2"/>
              <a:buChar char=""/>
            </a:pPr>
            <a:r>
              <a:rPr lang="cs-CZ" sz="1100" kern="100" dirty="0">
                <a:effectLst/>
                <a:latin typeface="Calibri" panose="020F0502020204030204" pitchFamily="34" charset="0"/>
                <a:ea typeface="Calibri" panose="020F0502020204030204" pitchFamily="34" charset="0"/>
                <a:cs typeface="Times New Roman" panose="02020603050405020304" pitchFamily="18" charset="0"/>
              </a:rPr>
              <a:t>Podstatné je vnímat, že existuje – a je využíváno – celé spektrum různých nástrojů. Důležitou otázkou je, kdo dává data z různých nástrojů dohromady. Studijní proděkan/</a:t>
            </a:r>
            <a:r>
              <a:rPr lang="cs-CZ" sz="1100" kern="100" dirty="0" err="1">
                <a:effectLst/>
                <a:latin typeface="Calibri" panose="020F0502020204030204" pitchFamily="34" charset="0"/>
                <a:ea typeface="Calibri" panose="020F0502020204030204" pitchFamily="34" charset="0"/>
                <a:cs typeface="Times New Roman" panose="02020603050405020304" pitchFamily="18" charset="0"/>
              </a:rPr>
              <a:t>ka</a:t>
            </a:r>
            <a:r>
              <a:rPr lang="cs-CZ" sz="1100" kern="100" dirty="0">
                <a:effectLst/>
                <a:latin typeface="Calibri" panose="020F0502020204030204" pitchFamily="34" charset="0"/>
                <a:ea typeface="Calibri" panose="020F0502020204030204" pitchFamily="34" charset="0"/>
                <a:cs typeface="Times New Roman" panose="02020603050405020304" pitchFamily="18" charset="0"/>
              </a:rPr>
              <a:t>/prorektor/</a:t>
            </a:r>
            <a:r>
              <a:rPr lang="cs-CZ" sz="1100" kern="100" dirty="0" err="1">
                <a:effectLst/>
                <a:latin typeface="Calibri" panose="020F0502020204030204" pitchFamily="34" charset="0"/>
                <a:ea typeface="Calibri" panose="020F0502020204030204" pitchFamily="34" charset="0"/>
                <a:cs typeface="Times New Roman" panose="02020603050405020304" pitchFamily="18" charset="0"/>
              </a:rPr>
              <a:t>ka</a:t>
            </a:r>
            <a:r>
              <a:rPr lang="cs-CZ" sz="1100" kern="100" dirty="0">
                <a:effectLst/>
                <a:latin typeface="Calibri" panose="020F0502020204030204" pitchFamily="34" charset="0"/>
                <a:ea typeface="Calibri" panose="020F0502020204030204" pitchFamily="34" charset="0"/>
                <a:cs typeface="Times New Roman" panose="02020603050405020304" pitchFamily="18" charset="0"/>
              </a:rPr>
              <a:t>? Koordinátor kvality? </a:t>
            </a:r>
          </a:p>
          <a:p>
            <a:pPr marL="742950" lvl="1" indent="-285750">
              <a:lnSpc>
                <a:spcPct val="107000"/>
              </a:lnSpc>
              <a:spcAft>
                <a:spcPts val="800"/>
              </a:spcAft>
              <a:buFont typeface="Courier New" panose="02070309020205020404" pitchFamily="49" charset="0"/>
              <a:buChar char="o"/>
            </a:pPr>
            <a:r>
              <a:rPr lang="cs-CZ" sz="1100" kern="100" dirty="0">
                <a:effectLst/>
                <a:latin typeface="Calibri" panose="020F0502020204030204" pitchFamily="34" charset="0"/>
                <a:ea typeface="Calibri" panose="020F0502020204030204" pitchFamily="34" charset="0"/>
                <a:cs typeface="Times New Roman" panose="02020603050405020304" pitchFamily="18" charset="0"/>
              </a:rPr>
              <a:t>Doporučení: mít kvalitu výuky explicitně pod konkrétním proděkanem, aby bylo zřejmé, za kým tato důležitá a náročná agenda míří + vyčlenit mu na to administrativní a jinou podporu</a:t>
            </a:r>
          </a:p>
          <a:p>
            <a:endParaRPr lang="cs-CZ" dirty="0"/>
          </a:p>
        </p:txBody>
      </p:sp>
      <p:sp>
        <p:nvSpPr>
          <p:cNvPr id="4" name="Zástupný symbol pro číslo snímku 3"/>
          <p:cNvSpPr>
            <a:spLocks noGrp="1"/>
          </p:cNvSpPr>
          <p:nvPr>
            <p:ph type="sldNum" sz="quarter" idx="5"/>
          </p:nvPr>
        </p:nvSpPr>
        <p:spPr/>
        <p:txBody>
          <a:bodyPr/>
          <a:lstStyle/>
          <a:p>
            <a:fld id="{159C0CD6-BF07-E64C-88D9-4820986ECBF8}" type="slidenum">
              <a:rPr lang="en-CZ" smtClean="0"/>
              <a:t>4</a:t>
            </a:fld>
            <a:endParaRPr lang="en-CZ"/>
          </a:p>
        </p:txBody>
      </p:sp>
    </p:spTree>
    <p:extLst>
      <p:ext uri="{BB962C8B-B14F-4D97-AF65-F5344CB8AC3E}">
        <p14:creationId xmlns:p14="http://schemas.microsoft.com/office/powerpoint/2010/main" val="3817577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Vypsal bych jen ty nejdůležitější (ty zažlucené)</a:t>
            </a:r>
          </a:p>
        </p:txBody>
      </p:sp>
      <p:sp>
        <p:nvSpPr>
          <p:cNvPr id="4" name="Zástupný symbol pro číslo snímku 3"/>
          <p:cNvSpPr>
            <a:spLocks noGrp="1"/>
          </p:cNvSpPr>
          <p:nvPr>
            <p:ph type="sldNum" sz="quarter" idx="5"/>
          </p:nvPr>
        </p:nvSpPr>
        <p:spPr/>
        <p:txBody>
          <a:bodyPr/>
          <a:lstStyle/>
          <a:p>
            <a:fld id="{159C0CD6-BF07-E64C-88D9-4820986ECBF8}" type="slidenum">
              <a:rPr lang="en-CZ" smtClean="0"/>
              <a:t>6</a:t>
            </a:fld>
            <a:endParaRPr lang="en-CZ"/>
          </a:p>
        </p:txBody>
      </p:sp>
    </p:spTree>
    <p:extLst>
      <p:ext uri="{BB962C8B-B14F-4D97-AF65-F5344CB8AC3E}">
        <p14:creationId xmlns:p14="http://schemas.microsoft.com/office/powerpoint/2010/main" val="1929357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Instituce většinou používají víc nástrojů, než které mají stanoveny jako povinné</a:t>
            </a:r>
          </a:p>
          <a:p>
            <a:endParaRPr lang="cs-CZ" dirty="0"/>
          </a:p>
        </p:txBody>
      </p:sp>
      <p:sp>
        <p:nvSpPr>
          <p:cNvPr id="4" name="Zástupný symbol pro číslo snímku 3"/>
          <p:cNvSpPr>
            <a:spLocks noGrp="1"/>
          </p:cNvSpPr>
          <p:nvPr>
            <p:ph type="sldNum" sz="quarter" idx="5"/>
          </p:nvPr>
        </p:nvSpPr>
        <p:spPr/>
        <p:txBody>
          <a:bodyPr/>
          <a:lstStyle/>
          <a:p>
            <a:fld id="{159C0CD6-BF07-E64C-88D9-4820986ECBF8}" type="slidenum">
              <a:rPr lang="en-CZ" smtClean="0"/>
              <a:t>7</a:t>
            </a:fld>
            <a:endParaRPr lang="en-CZ"/>
          </a:p>
        </p:txBody>
      </p:sp>
    </p:spTree>
    <p:extLst>
      <p:ext uri="{BB962C8B-B14F-4D97-AF65-F5344CB8AC3E}">
        <p14:creationId xmlns:p14="http://schemas.microsoft.com/office/powerpoint/2010/main" val="3806454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Udělal bych z toho sloupcový graf</a:t>
            </a:r>
          </a:p>
        </p:txBody>
      </p:sp>
      <p:sp>
        <p:nvSpPr>
          <p:cNvPr id="4" name="Zástupný symbol pro číslo snímku 3"/>
          <p:cNvSpPr>
            <a:spLocks noGrp="1"/>
          </p:cNvSpPr>
          <p:nvPr>
            <p:ph type="sldNum" sz="quarter" idx="5"/>
          </p:nvPr>
        </p:nvSpPr>
        <p:spPr/>
        <p:txBody>
          <a:bodyPr/>
          <a:lstStyle/>
          <a:p>
            <a:fld id="{159C0CD6-BF07-E64C-88D9-4820986ECBF8}" type="slidenum">
              <a:rPr lang="en-CZ" smtClean="0"/>
              <a:t>12</a:t>
            </a:fld>
            <a:endParaRPr lang="en-CZ"/>
          </a:p>
        </p:txBody>
      </p:sp>
    </p:spTree>
    <p:extLst>
      <p:ext uri="{BB962C8B-B14F-4D97-AF65-F5344CB8AC3E}">
        <p14:creationId xmlns:p14="http://schemas.microsoft.com/office/powerpoint/2010/main" val="761709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59C0CD6-BF07-E64C-88D9-4820986ECBF8}" type="slidenum">
              <a:rPr lang="en-CZ" smtClean="0"/>
              <a:t>14</a:t>
            </a:fld>
            <a:endParaRPr lang="en-CZ"/>
          </a:p>
        </p:txBody>
      </p:sp>
    </p:spTree>
    <p:extLst>
      <p:ext uri="{BB962C8B-B14F-4D97-AF65-F5344CB8AC3E}">
        <p14:creationId xmlns:p14="http://schemas.microsoft.com/office/powerpoint/2010/main" val="2909428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91ECE-F025-5D9C-A845-7F9C3BE22CA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Z"/>
          </a:p>
        </p:txBody>
      </p:sp>
      <p:sp>
        <p:nvSpPr>
          <p:cNvPr id="3" name="Subtitle 2">
            <a:extLst>
              <a:ext uri="{FF2B5EF4-FFF2-40B4-BE49-F238E27FC236}">
                <a16:creationId xmlns:a16="http://schemas.microsoft.com/office/drawing/2014/main" id="{05BB3E64-216B-A817-145B-7467243163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Z"/>
          </a:p>
        </p:txBody>
      </p:sp>
      <p:sp>
        <p:nvSpPr>
          <p:cNvPr id="4" name="Date Placeholder 3">
            <a:extLst>
              <a:ext uri="{FF2B5EF4-FFF2-40B4-BE49-F238E27FC236}">
                <a16:creationId xmlns:a16="http://schemas.microsoft.com/office/drawing/2014/main" id="{8090D115-3643-F2FE-6ABB-D87C3A2DB474}"/>
              </a:ext>
            </a:extLst>
          </p:cNvPr>
          <p:cNvSpPr>
            <a:spLocks noGrp="1"/>
          </p:cNvSpPr>
          <p:nvPr>
            <p:ph type="dt" sz="half" idx="10"/>
          </p:nvPr>
        </p:nvSpPr>
        <p:spPr/>
        <p:txBody>
          <a:bodyPr/>
          <a:lstStyle/>
          <a:p>
            <a:fld id="{B8BD3C93-3E51-B44B-B61C-502EAF9F7ACE}" type="datetimeFigureOut">
              <a:rPr lang="en-CZ" smtClean="0"/>
              <a:t>11/30/2023</a:t>
            </a:fld>
            <a:endParaRPr lang="en-CZ"/>
          </a:p>
        </p:txBody>
      </p:sp>
      <p:sp>
        <p:nvSpPr>
          <p:cNvPr id="5" name="Footer Placeholder 4">
            <a:extLst>
              <a:ext uri="{FF2B5EF4-FFF2-40B4-BE49-F238E27FC236}">
                <a16:creationId xmlns:a16="http://schemas.microsoft.com/office/drawing/2014/main" id="{CF2EAFDF-A221-FC2F-1C3B-85AD9552D3BF}"/>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BAA084F5-20E0-3DCB-9A6D-C30448EB48F8}"/>
              </a:ext>
            </a:extLst>
          </p:cNvPr>
          <p:cNvSpPr>
            <a:spLocks noGrp="1"/>
          </p:cNvSpPr>
          <p:nvPr>
            <p:ph type="sldNum" sz="quarter" idx="12"/>
          </p:nvPr>
        </p:nvSpPr>
        <p:spPr/>
        <p:txBody>
          <a:bodyPr/>
          <a:lstStyle/>
          <a:p>
            <a:fld id="{8D78EA18-B18D-7F40-8454-ECA45D8E43C5}" type="slidenum">
              <a:rPr lang="en-CZ" smtClean="0"/>
              <a:t>‹#›</a:t>
            </a:fld>
            <a:endParaRPr lang="en-CZ"/>
          </a:p>
        </p:txBody>
      </p:sp>
    </p:spTree>
    <p:extLst>
      <p:ext uri="{BB962C8B-B14F-4D97-AF65-F5344CB8AC3E}">
        <p14:creationId xmlns:p14="http://schemas.microsoft.com/office/powerpoint/2010/main" val="2009669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60F72-7005-0203-16E9-51617F4D203A}"/>
              </a:ext>
            </a:extLst>
          </p:cNvPr>
          <p:cNvSpPr>
            <a:spLocks noGrp="1"/>
          </p:cNvSpPr>
          <p:nvPr>
            <p:ph type="title"/>
          </p:nvPr>
        </p:nvSpPr>
        <p:spPr/>
        <p:txBody>
          <a:bodyPr/>
          <a:lstStyle/>
          <a:p>
            <a:r>
              <a:rPr lang="en-GB"/>
              <a:t>Click to edit Master title style</a:t>
            </a:r>
            <a:endParaRPr lang="en-CZ"/>
          </a:p>
        </p:txBody>
      </p:sp>
      <p:sp>
        <p:nvSpPr>
          <p:cNvPr id="3" name="Vertical Text Placeholder 2">
            <a:extLst>
              <a:ext uri="{FF2B5EF4-FFF2-40B4-BE49-F238E27FC236}">
                <a16:creationId xmlns:a16="http://schemas.microsoft.com/office/drawing/2014/main" id="{7387FF9C-36A0-4253-B04C-2D9A39158ED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B1258746-CEA7-4446-E3A5-D8C8978B322F}"/>
              </a:ext>
            </a:extLst>
          </p:cNvPr>
          <p:cNvSpPr>
            <a:spLocks noGrp="1"/>
          </p:cNvSpPr>
          <p:nvPr>
            <p:ph type="dt" sz="half" idx="10"/>
          </p:nvPr>
        </p:nvSpPr>
        <p:spPr/>
        <p:txBody>
          <a:bodyPr/>
          <a:lstStyle/>
          <a:p>
            <a:fld id="{B8BD3C93-3E51-B44B-B61C-502EAF9F7ACE}" type="datetimeFigureOut">
              <a:rPr lang="en-CZ" smtClean="0"/>
              <a:t>11/30/2023</a:t>
            </a:fld>
            <a:endParaRPr lang="en-CZ"/>
          </a:p>
        </p:txBody>
      </p:sp>
      <p:sp>
        <p:nvSpPr>
          <p:cNvPr id="5" name="Footer Placeholder 4">
            <a:extLst>
              <a:ext uri="{FF2B5EF4-FFF2-40B4-BE49-F238E27FC236}">
                <a16:creationId xmlns:a16="http://schemas.microsoft.com/office/drawing/2014/main" id="{95674707-E7CD-CDFA-314E-BF58640B9C54}"/>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1542B525-B6CF-3CFE-7F99-5E3EC7E30C3B}"/>
              </a:ext>
            </a:extLst>
          </p:cNvPr>
          <p:cNvSpPr>
            <a:spLocks noGrp="1"/>
          </p:cNvSpPr>
          <p:nvPr>
            <p:ph type="sldNum" sz="quarter" idx="12"/>
          </p:nvPr>
        </p:nvSpPr>
        <p:spPr/>
        <p:txBody>
          <a:bodyPr/>
          <a:lstStyle/>
          <a:p>
            <a:fld id="{8D78EA18-B18D-7F40-8454-ECA45D8E43C5}" type="slidenum">
              <a:rPr lang="en-CZ" smtClean="0"/>
              <a:t>‹#›</a:t>
            </a:fld>
            <a:endParaRPr lang="en-CZ"/>
          </a:p>
        </p:txBody>
      </p:sp>
    </p:spTree>
    <p:extLst>
      <p:ext uri="{BB962C8B-B14F-4D97-AF65-F5344CB8AC3E}">
        <p14:creationId xmlns:p14="http://schemas.microsoft.com/office/powerpoint/2010/main" val="1445559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75CBAF-7FE1-1C22-8BB3-3564C7DE584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CZ"/>
          </a:p>
        </p:txBody>
      </p:sp>
      <p:sp>
        <p:nvSpPr>
          <p:cNvPr id="3" name="Vertical Text Placeholder 2">
            <a:extLst>
              <a:ext uri="{FF2B5EF4-FFF2-40B4-BE49-F238E27FC236}">
                <a16:creationId xmlns:a16="http://schemas.microsoft.com/office/drawing/2014/main" id="{D03F031D-48BE-8963-FD37-CB1B865D8D6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C6888543-EC23-65C5-E303-EDF6FEDC227F}"/>
              </a:ext>
            </a:extLst>
          </p:cNvPr>
          <p:cNvSpPr>
            <a:spLocks noGrp="1"/>
          </p:cNvSpPr>
          <p:nvPr>
            <p:ph type="dt" sz="half" idx="10"/>
          </p:nvPr>
        </p:nvSpPr>
        <p:spPr/>
        <p:txBody>
          <a:bodyPr/>
          <a:lstStyle/>
          <a:p>
            <a:fld id="{B8BD3C93-3E51-B44B-B61C-502EAF9F7ACE}" type="datetimeFigureOut">
              <a:rPr lang="en-CZ" smtClean="0"/>
              <a:t>11/30/2023</a:t>
            </a:fld>
            <a:endParaRPr lang="en-CZ"/>
          </a:p>
        </p:txBody>
      </p:sp>
      <p:sp>
        <p:nvSpPr>
          <p:cNvPr id="5" name="Footer Placeholder 4">
            <a:extLst>
              <a:ext uri="{FF2B5EF4-FFF2-40B4-BE49-F238E27FC236}">
                <a16:creationId xmlns:a16="http://schemas.microsoft.com/office/drawing/2014/main" id="{6D39D8AF-2B10-0BB7-C540-D036FD7B68CF}"/>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8D2B052B-5971-7633-5650-0727D0AB8111}"/>
              </a:ext>
            </a:extLst>
          </p:cNvPr>
          <p:cNvSpPr>
            <a:spLocks noGrp="1"/>
          </p:cNvSpPr>
          <p:nvPr>
            <p:ph type="sldNum" sz="quarter" idx="12"/>
          </p:nvPr>
        </p:nvSpPr>
        <p:spPr/>
        <p:txBody>
          <a:bodyPr/>
          <a:lstStyle/>
          <a:p>
            <a:fld id="{8D78EA18-B18D-7F40-8454-ECA45D8E43C5}" type="slidenum">
              <a:rPr lang="en-CZ" smtClean="0"/>
              <a:t>‹#›</a:t>
            </a:fld>
            <a:endParaRPr lang="en-CZ"/>
          </a:p>
        </p:txBody>
      </p:sp>
    </p:spTree>
    <p:extLst>
      <p:ext uri="{BB962C8B-B14F-4D97-AF65-F5344CB8AC3E}">
        <p14:creationId xmlns:p14="http://schemas.microsoft.com/office/powerpoint/2010/main" val="111750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1D5F8-3E0A-17C6-4F5F-0F532C512988}"/>
              </a:ext>
            </a:extLst>
          </p:cNvPr>
          <p:cNvSpPr>
            <a:spLocks noGrp="1"/>
          </p:cNvSpPr>
          <p:nvPr>
            <p:ph type="title"/>
          </p:nvPr>
        </p:nvSpPr>
        <p:spPr/>
        <p:txBody>
          <a:bodyPr/>
          <a:lstStyle/>
          <a:p>
            <a:r>
              <a:rPr lang="en-GB"/>
              <a:t>Click to edit Master title style</a:t>
            </a:r>
            <a:endParaRPr lang="en-CZ"/>
          </a:p>
        </p:txBody>
      </p:sp>
      <p:sp>
        <p:nvSpPr>
          <p:cNvPr id="3" name="Content Placeholder 2">
            <a:extLst>
              <a:ext uri="{FF2B5EF4-FFF2-40B4-BE49-F238E27FC236}">
                <a16:creationId xmlns:a16="http://schemas.microsoft.com/office/drawing/2014/main" id="{7E9B89C5-D640-D904-5B96-100914EFAD9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4DB5173D-317A-2642-F0A3-241917EE4CC5}"/>
              </a:ext>
            </a:extLst>
          </p:cNvPr>
          <p:cNvSpPr>
            <a:spLocks noGrp="1"/>
          </p:cNvSpPr>
          <p:nvPr>
            <p:ph type="dt" sz="half" idx="10"/>
          </p:nvPr>
        </p:nvSpPr>
        <p:spPr/>
        <p:txBody>
          <a:bodyPr/>
          <a:lstStyle/>
          <a:p>
            <a:fld id="{B8BD3C93-3E51-B44B-B61C-502EAF9F7ACE}" type="datetimeFigureOut">
              <a:rPr lang="en-CZ" smtClean="0"/>
              <a:t>11/30/2023</a:t>
            </a:fld>
            <a:endParaRPr lang="en-CZ"/>
          </a:p>
        </p:txBody>
      </p:sp>
      <p:sp>
        <p:nvSpPr>
          <p:cNvPr id="5" name="Footer Placeholder 4">
            <a:extLst>
              <a:ext uri="{FF2B5EF4-FFF2-40B4-BE49-F238E27FC236}">
                <a16:creationId xmlns:a16="http://schemas.microsoft.com/office/drawing/2014/main" id="{CFA56861-BF8E-DC94-7243-62B7ACC13452}"/>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266D2DDA-3D4F-B70E-349B-9BA552083581}"/>
              </a:ext>
            </a:extLst>
          </p:cNvPr>
          <p:cNvSpPr>
            <a:spLocks noGrp="1"/>
          </p:cNvSpPr>
          <p:nvPr>
            <p:ph type="sldNum" sz="quarter" idx="12"/>
          </p:nvPr>
        </p:nvSpPr>
        <p:spPr/>
        <p:txBody>
          <a:bodyPr/>
          <a:lstStyle/>
          <a:p>
            <a:fld id="{8D78EA18-B18D-7F40-8454-ECA45D8E43C5}" type="slidenum">
              <a:rPr lang="en-CZ" smtClean="0"/>
              <a:t>‹#›</a:t>
            </a:fld>
            <a:endParaRPr lang="en-CZ"/>
          </a:p>
        </p:txBody>
      </p:sp>
    </p:spTree>
    <p:extLst>
      <p:ext uri="{BB962C8B-B14F-4D97-AF65-F5344CB8AC3E}">
        <p14:creationId xmlns:p14="http://schemas.microsoft.com/office/powerpoint/2010/main" val="1637171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DE4-714E-811E-0F57-CA981D0A654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CZ"/>
          </a:p>
        </p:txBody>
      </p:sp>
      <p:sp>
        <p:nvSpPr>
          <p:cNvPr id="3" name="Text Placeholder 2">
            <a:extLst>
              <a:ext uri="{FF2B5EF4-FFF2-40B4-BE49-F238E27FC236}">
                <a16:creationId xmlns:a16="http://schemas.microsoft.com/office/drawing/2014/main" id="{2BD6F00C-03A4-CE5F-55EC-52029C0AFA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AC95D7F-8A62-2DF5-9146-F0B13DBC26A5}"/>
              </a:ext>
            </a:extLst>
          </p:cNvPr>
          <p:cNvSpPr>
            <a:spLocks noGrp="1"/>
          </p:cNvSpPr>
          <p:nvPr>
            <p:ph type="dt" sz="half" idx="10"/>
          </p:nvPr>
        </p:nvSpPr>
        <p:spPr/>
        <p:txBody>
          <a:bodyPr/>
          <a:lstStyle/>
          <a:p>
            <a:fld id="{B8BD3C93-3E51-B44B-B61C-502EAF9F7ACE}" type="datetimeFigureOut">
              <a:rPr lang="en-CZ" smtClean="0"/>
              <a:t>11/30/2023</a:t>
            </a:fld>
            <a:endParaRPr lang="en-CZ"/>
          </a:p>
        </p:txBody>
      </p:sp>
      <p:sp>
        <p:nvSpPr>
          <p:cNvPr id="5" name="Footer Placeholder 4">
            <a:extLst>
              <a:ext uri="{FF2B5EF4-FFF2-40B4-BE49-F238E27FC236}">
                <a16:creationId xmlns:a16="http://schemas.microsoft.com/office/drawing/2014/main" id="{AB0CD9A2-4DF5-35C8-4D28-0503F9AB4F8E}"/>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3AC0457E-3D78-B3E0-6C1C-D1DEE6B984BB}"/>
              </a:ext>
            </a:extLst>
          </p:cNvPr>
          <p:cNvSpPr>
            <a:spLocks noGrp="1"/>
          </p:cNvSpPr>
          <p:nvPr>
            <p:ph type="sldNum" sz="quarter" idx="12"/>
          </p:nvPr>
        </p:nvSpPr>
        <p:spPr/>
        <p:txBody>
          <a:bodyPr/>
          <a:lstStyle/>
          <a:p>
            <a:fld id="{8D78EA18-B18D-7F40-8454-ECA45D8E43C5}" type="slidenum">
              <a:rPr lang="en-CZ" smtClean="0"/>
              <a:t>‹#›</a:t>
            </a:fld>
            <a:endParaRPr lang="en-CZ"/>
          </a:p>
        </p:txBody>
      </p:sp>
    </p:spTree>
    <p:extLst>
      <p:ext uri="{BB962C8B-B14F-4D97-AF65-F5344CB8AC3E}">
        <p14:creationId xmlns:p14="http://schemas.microsoft.com/office/powerpoint/2010/main" val="168798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F222C-6610-DC4B-8A89-3BA4A8F10B5C}"/>
              </a:ext>
            </a:extLst>
          </p:cNvPr>
          <p:cNvSpPr>
            <a:spLocks noGrp="1"/>
          </p:cNvSpPr>
          <p:nvPr>
            <p:ph type="title"/>
          </p:nvPr>
        </p:nvSpPr>
        <p:spPr/>
        <p:txBody>
          <a:bodyPr/>
          <a:lstStyle/>
          <a:p>
            <a:r>
              <a:rPr lang="en-GB"/>
              <a:t>Click to edit Master title style</a:t>
            </a:r>
            <a:endParaRPr lang="en-CZ"/>
          </a:p>
        </p:txBody>
      </p:sp>
      <p:sp>
        <p:nvSpPr>
          <p:cNvPr id="3" name="Content Placeholder 2">
            <a:extLst>
              <a:ext uri="{FF2B5EF4-FFF2-40B4-BE49-F238E27FC236}">
                <a16:creationId xmlns:a16="http://schemas.microsoft.com/office/drawing/2014/main" id="{4BA83751-7F39-EE3D-749C-15F7F6050E4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Content Placeholder 3">
            <a:extLst>
              <a:ext uri="{FF2B5EF4-FFF2-40B4-BE49-F238E27FC236}">
                <a16:creationId xmlns:a16="http://schemas.microsoft.com/office/drawing/2014/main" id="{99DCDD5F-290E-1C6B-2774-5C975068CF8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5" name="Date Placeholder 4">
            <a:extLst>
              <a:ext uri="{FF2B5EF4-FFF2-40B4-BE49-F238E27FC236}">
                <a16:creationId xmlns:a16="http://schemas.microsoft.com/office/drawing/2014/main" id="{285E538D-5190-E1CA-D411-97083E1581E8}"/>
              </a:ext>
            </a:extLst>
          </p:cNvPr>
          <p:cNvSpPr>
            <a:spLocks noGrp="1"/>
          </p:cNvSpPr>
          <p:nvPr>
            <p:ph type="dt" sz="half" idx="10"/>
          </p:nvPr>
        </p:nvSpPr>
        <p:spPr/>
        <p:txBody>
          <a:bodyPr/>
          <a:lstStyle/>
          <a:p>
            <a:fld id="{B8BD3C93-3E51-B44B-B61C-502EAF9F7ACE}" type="datetimeFigureOut">
              <a:rPr lang="en-CZ" smtClean="0"/>
              <a:t>11/30/2023</a:t>
            </a:fld>
            <a:endParaRPr lang="en-CZ"/>
          </a:p>
        </p:txBody>
      </p:sp>
      <p:sp>
        <p:nvSpPr>
          <p:cNvPr id="6" name="Footer Placeholder 5">
            <a:extLst>
              <a:ext uri="{FF2B5EF4-FFF2-40B4-BE49-F238E27FC236}">
                <a16:creationId xmlns:a16="http://schemas.microsoft.com/office/drawing/2014/main" id="{3F22008C-372B-0962-0372-89C432A5B9AC}"/>
              </a:ext>
            </a:extLst>
          </p:cNvPr>
          <p:cNvSpPr>
            <a:spLocks noGrp="1"/>
          </p:cNvSpPr>
          <p:nvPr>
            <p:ph type="ftr" sz="quarter" idx="11"/>
          </p:nvPr>
        </p:nvSpPr>
        <p:spPr/>
        <p:txBody>
          <a:bodyPr/>
          <a:lstStyle/>
          <a:p>
            <a:endParaRPr lang="en-CZ"/>
          </a:p>
        </p:txBody>
      </p:sp>
      <p:sp>
        <p:nvSpPr>
          <p:cNvPr id="7" name="Slide Number Placeholder 6">
            <a:extLst>
              <a:ext uri="{FF2B5EF4-FFF2-40B4-BE49-F238E27FC236}">
                <a16:creationId xmlns:a16="http://schemas.microsoft.com/office/drawing/2014/main" id="{50453188-E2CA-3A40-CDF4-0A44601A37DE}"/>
              </a:ext>
            </a:extLst>
          </p:cNvPr>
          <p:cNvSpPr>
            <a:spLocks noGrp="1"/>
          </p:cNvSpPr>
          <p:nvPr>
            <p:ph type="sldNum" sz="quarter" idx="12"/>
          </p:nvPr>
        </p:nvSpPr>
        <p:spPr/>
        <p:txBody>
          <a:bodyPr/>
          <a:lstStyle/>
          <a:p>
            <a:fld id="{8D78EA18-B18D-7F40-8454-ECA45D8E43C5}" type="slidenum">
              <a:rPr lang="en-CZ" smtClean="0"/>
              <a:t>‹#›</a:t>
            </a:fld>
            <a:endParaRPr lang="en-CZ"/>
          </a:p>
        </p:txBody>
      </p:sp>
    </p:spTree>
    <p:extLst>
      <p:ext uri="{BB962C8B-B14F-4D97-AF65-F5344CB8AC3E}">
        <p14:creationId xmlns:p14="http://schemas.microsoft.com/office/powerpoint/2010/main" val="1901556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752A-E253-4B5D-5040-22830AD2830C}"/>
              </a:ext>
            </a:extLst>
          </p:cNvPr>
          <p:cNvSpPr>
            <a:spLocks noGrp="1"/>
          </p:cNvSpPr>
          <p:nvPr>
            <p:ph type="title"/>
          </p:nvPr>
        </p:nvSpPr>
        <p:spPr>
          <a:xfrm>
            <a:off x="839788" y="365125"/>
            <a:ext cx="10515600" cy="1325563"/>
          </a:xfrm>
        </p:spPr>
        <p:txBody>
          <a:bodyPr/>
          <a:lstStyle/>
          <a:p>
            <a:r>
              <a:rPr lang="en-GB"/>
              <a:t>Click to edit Master title style</a:t>
            </a:r>
            <a:endParaRPr lang="en-CZ"/>
          </a:p>
        </p:txBody>
      </p:sp>
      <p:sp>
        <p:nvSpPr>
          <p:cNvPr id="3" name="Text Placeholder 2">
            <a:extLst>
              <a:ext uri="{FF2B5EF4-FFF2-40B4-BE49-F238E27FC236}">
                <a16:creationId xmlns:a16="http://schemas.microsoft.com/office/drawing/2014/main" id="{30F87A2D-F95F-06A4-657A-0DF43F823F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3CCBD58-963D-094B-B977-84175A83C3D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5" name="Text Placeholder 4">
            <a:extLst>
              <a:ext uri="{FF2B5EF4-FFF2-40B4-BE49-F238E27FC236}">
                <a16:creationId xmlns:a16="http://schemas.microsoft.com/office/drawing/2014/main" id="{78E77AC4-106A-49EB-EA85-D3356A7F8C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88A970-5122-E54D-B175-419C70B6132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7" name="Date Placeholder 6">
            <a:extLst>
              <a:ext uri="{FF2B5EF4-FFF2-40B4-BE49-F238E27FC236}">
                <a16:creationId xmlns:a16="http://schemas.microsoft.com/office/drawing/2014/main" id="{F8082DAD-DA09-E0A6-3D09-0CFCFCCA9A66}"/>
              </a:ext>
            </a:extLst>
          </p:cNvPr>
          <p:cNvSpPr>
            <a:spLocks noGrp="1"/>
          </p:cNvSpPr>
          <p:nvPr>
            <p:ph type="dt" sz="half" idx="10"/>
          </p:nvPr>
        </p:nvSpPr>
        <p:spPr/>
        <p:txBody>
          <a:bodyPr/>
          <a:lstStyle/>
          <a:p>
            <a:fld id="{B8BD3C93-3E51-B44B-B61C-502EAF9F7ACE}" type="datetimeFigureOut">
              <a:rPr lang="en-CZ" smtClean="0"/>
              <a:t>11/30/2023</a:t>
            </a:fld>
            <a:endParaRPr lang="en-CZ"/>
          </a:p>
        </p:txBody>
      </p:sp>
      <p:sp>
        <p:nvSpPr>
          <p:cNvPr id="8" name="Footer Placeholder 7">
            <a:extLst>
              <a:ext uri="{FF2B5EF4-FFF2-40B4-BE49-F238E27FC236}">
                <a16:creationId xmlns:a16="http://schemas.microsoft.com/office/drawing/2014/main" id="{8AB0C467-30D5-DBA0-06C2-2F9BEBD3CE00}"/>
              </a:ext>
            </a:extLst>
          </p:cNvPr>
          <p:cNvSpPr>
            <a:spLocks noGrp="1"/>
          </p:cNvSpPr>
          <p:nvPr>
            <p:ph type="ftr" sz="quarter" idx="11"/>
          </p:nvPr>
        </p:nvSpPr>
        <p:spPr/>
        <p:txBody>
          <a:bodyPr/>
          <a:lstStyle/>
          <a:p>
            <a:endParaRPr lang="en-CZ"/>
          </a:p>
        </p:txBody>
      </p:sp>
      <p:sp>
        <p:nvSpPr>
          <p:cNvPr id="9" name="Slide Number Placeholder 8">
            <a:extLst>
              <a:ext uri="{FF2B5EF4-FFF2-40B4-BE49-F238E27FC236}">
                <a16:creationId xmlns:a16="http://schemas.microsoft.com/office/drawing/2014/main" id="{E6C261C3-CBD2-1A7A-DE3A-9D4C04EC7007}"/>
              </a:ext>
            </a:extLst>
          </p:cNvPr>
          <p:cNvSpPr>
            <a:spLocks noGrp="1"/>
          </p:cNvSpPr>
          <p:nvPr>
            <p:ph type="sldNum" sz="quarter" idx="12"/>
          </p:nvPr>
        </p:nvSpPr>
        <p:spPr/>
        <p:txBody>
          <a:bodyPr/>
          <a:lstStyle/>
          <a:p>
            <a:fld id="{8D78EA18-B18D-7F40-8454-ECA45D8E43C5}" type="slidenum">
              <a:rPr lang="en-CZ" smtClean="0"/>
              <a:t>‹#›</a:t>
            </a:fld>
            <a:endParaRPr lang="en-CZ"/>
          </a:p>
        </p:txBody>
      </p:sp>
    </p:spTree>
    <p:extLst>
      <p:ext uri="{BB962C8B-B14F-4D97-AF65-F5344CB8AC3E}">
        <p14:creationId xmlns:p14="http://schemas.microsoft.com/office/powerpoint/2010/main" val="1445572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537DD-6ED4-AE67-2421-733BBAE8A080}"/>
              </a:ext>
            </a:extLst>
          </p:cNvPr>
          <p:cNvSpPr>
            <a:spLocks noGrp="1"/>
          </p:cNvSpPr>
          <p:nvPr>
            <p:ph type="title"/>
          </p:nvPr>
        </p:nvSpPr>
        <p:spPr/>
        <p:txBody>
          <a:bodyPr/>
          <a:lstStyle/>
          <a:p>
            <a:r>
              <a:rPr lang="en-GB"/>
              <a:t>Click to edit Master title style</a:t>
            </a:r>
            <a:endParaRPr lang="en-CZ"/>
          </a:p>
        </p:txBody>
      </p:sp>
      <p:sp>
        <p:nvSpPr>
          <p:cNvPr id="3" name="Date Placeholder 2">
            <a:extLst>
              <a:ext uri="{FF2B5EF4-FFF2-40B4-BE49-F238E27FC236}">
                <a16:creationId xmlns:a16="http://schemas.microsoft.com/office/drawing/2014/main" id="{37110C83-7027-C714-2BE0-456A97FEF744}"/>
              </a:ext>
            </a:extLst>
          </p:cNvPr>
          <p:cNvSpPr>
            <a:spLocks noGrp="1"/>
          </p:cNvSpPr>
          <p:nvPr>
            <p:ph type="dt" sz="half" idx="10"/>
          </p:nvPr>
        </p:nvSpPr>
        <p:spPr/>
        <p:txBody>
          <a:bodyPr/>
          <a:lstStyle/>
          <a:p>
            <a:fld id="{B8BD3C93-3E51-B44B-B61C-502EAF9F7ACE}" type="datetimeFigureOut">
              <a:rPr lang="en-CZ" smtClean="0"/>
              <a:t>11/30/2023</a:t>
            </a:fld>
            <a:endParaRPr lang="en-CZ"/>
          </a:p>
        </p:txBody>
      </p:sp>
      <p:sp>
        <p:nvSpPr>
          <p:cNvPr id="4" name="Footer Placeholder 3">
            <a:extLst>
              <a:ext uri="{FF2B5EF4-FFF2-40B4-BE49-F238E27FC236}">
                <a16:creationId xmlns:a16="http://schemas.microsoft.com/office/drawing/2014/main" id="{26A1B8C2-5A2C-3B98-9592-4BBD5BC740B1}"/>
              </a:ext>
            </a:extLst>
          </p:cNvPr>
          <p:cNvSpPr>
            <a:spLocks noGrp="1"/>
          </p:cNvSpPr>
          <p:nvPr>
            <p:ph type="ftr" sz="quarter" idx="11"/>
          </p:nvPr>
        </p:nvSpPr>
        <p:spPr/>
        <p:txBody>
          <a:bodyPr/>
          <a:lstStyle/>
          <a:p>
            <a:endParaRPr lang="en-CZ"/>
          </a:p>
        </p:txBody>
      </p:sp>
      <p:sp>
        <p:nvSpPr>
          <p:cNvPr id="5" name="Slide Number Placeholder 4">
            <a:extLst>
              <a:ext uri="{FF2B5EF4-FFF2-40B4-BE49-F238E27FC236}">
                <a16:creationId xmlns:a16="http://schemas.microsoft.com/office/drawing/2014/main" id="{A1B76DF3-EB80-D7A8-2D13-3EC2C61ADCC7}"/>
              </a:ext>
            </a:extLst>
          </p:cNvPr>
          <p:cNvSpPr>
            <a:spLocks noGrp="1"/>
          </p:cNvSpPr>
          <p:nvPr>
            <p:ph type="sldNum" sz="quarter" idx="12"/>
          </p:nvPr>
        </p:nvSpPr>
        <p:spPr/>
        <p:txBody>
          <a:bodyPr/>
          <a:lstStyle/>
          <a:p>
            <a:fld id="{8D78EA18-B18D-7F40-8454-ECA45D8E43C5}" type="slidenum">
              <a:rPr lang="en-CZ" smtClean="0"/>
              <a:t>‹#›</a:t>
            </a:fld>
            <a:endParaRPr lang="en-CZ"/>
          </a:p>
        </p:txBody>
      </p:sp>
    </p:spTree>
    <p:extLst>
      <p:ext uri="{BB962C8B-B14F-4D97-AF65-F5344CB8AC3E}">
        <p14:creationId xmlns:p14="http://schemas.microsoft.com/office/powerpoint/2010/main" val="1725235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934887-B420-353D-4EFB-84CC39F59CB0}"/>
              </a:ext>
            </a:extLst>
          </p:cNvPr>
          <p:cNvSpPr>
            <a:spLocks noGrp="1"/>
          </p:cNvSpPr>
          <p:nvPr>
            <p:ph type="dt" sz="half" idx="10"/>
          </p:nvPr>
        </p:nvSpPr>
        <p:spPr/>
        <p:txBody>
          <a:bodyPr/>
          <a:lstStyle/>
          <a:p>
            <a:fld id="{B8BD3C93-3E51-B44B-B61C-502EAF9F7ACE}" type="datetimeFigureOut">
              <a:rPr lang="en-CZ" smtClean="0"/>
              <a:t>11/30/2023</a:t>
            </a:fld>
            <a:endParaRPr lang="en-CZ"/>
          </a:p>
        </p:txBody>
      </p:sp>
      <p:sp>
        <p:nvSpPr>
          <p:cNvPr id="3" name="Footer Placeholder 2">
            <a:extLst>
              <a:ext uri="{FF2B5EF4-FFF2-40B4-BE49-F238E27FC236}">
                <a16:creationId xmlns:a16="http://schemas.microsoft.com/office/drawing/2014/main" id="{405A5546-3068-9CB1-6060-5F0EEA1ECF8C}"/>
              </a:ext>
            </a:extLst>
          </p:cNvPr>
          <p:cNvSpPr>
            <a:spLocks noGrp="1"/>
          </p:cNvSpPr>
          <p:nvPr>
            <p:ph type="ftr" sz="quarter" idx="11"/>
          </p:nvPr>
        </p:nvSpPr>
        <p:spPr/>
        <p:txBody>
          <a:bodyPr/>
          <a:lstStyle/>
          <a:p>
            <a:endParaRPr lang="en-CZ"/>
          </a:p>
        </p:txBody>
      </p:sp>
      <p:sp>
        <p:nvSpPr>
          <p:cNvPr id="4" name="Slide Number Placeholder 3">
            <a:extLst>
              <a:ext uri="{FF2B5EF4-FFF2-40B4-BE49-F238E27FC236}">
                <a16:creationId xmlns:a16="http://schemas.microsoft.com/office/drawing/2014/main" id="{448887FA-E4F9-B88F-CF08-C207AB64911C}"/>
              </a:ext>
            </a:extLst>
          </p:cNvPr>
          <p:cNvSpPr>
            <a:spLocks noGrp="1"/>
          </p:cNvSpPr>
          <p:nvPr>
            <p:ph type="sldNum" sz="quarter" idx="12"/>
          </p:nvPr>
        </p:nvSpPr>
        <p:spPr/>
        <p:txBody>
          <a:bodyPr/>
          <a:lstStyle/>
          <a:p>
            <a:fld id="{8D78EA18-B18D-7F40-8454-ECA45D8E43C5}" type="slidenum">
              <a:rPr lang="en-CZ" smtClean="0"/>
              <a:t>‹#›</a:t>
            </a:fld>
            <a:endParaRPr lang="en-CZ"/>
          </a:p>
        </p:txBody>
      </p:sp>
    </p:spTree>
    <p:extLst>
      <p:ext uri="{BB962C8B-B14F-4D97-AF65-F5344CB8AC3E}">
        <p14:creationId xmlns:p14="http://schemas.microsoft.com/office/powerpoint/2010/main" val="1234849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7B9B6-21D5-80D1-6806-9457829D87A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Z"/>
          </a:p>
        </p:txBody>
      </p:sp>
      <p:sp>
        <p:nvSpPr>
          <p:cNvPr id="3" name="Content Placeholder 2">
            <a:extLst>
              <a:ext uri="{FF2B5EF4-FFF2-40B4-BE49-F238E27FC236}">
                <a16:creationId xmlns:a16="http://schemas.microsoft.com/office/drawing/2014/main" id="{2BFEA92A-CF69-1148-ED12-5A6A9B059C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Text Placeholder 3">
            <a:extLst>
              <a:ext uri="{FF2B5EF4-FFF2-40B4-BE49-F238E27FC236}">
                <a16:creationId xmlns:a16="http://schemas.microsoft.com/office/drawing/2014/main" id="{BE15B2FE-DE05-0B5B-DBD2-845201762B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39E661E-8E09-7F5A-159B-92FFFFEF6623}"/>
              </a:ext>
            </a:extLst>
          </p:cNvPr>
          <p:cNvSpPr>
            <a:spLocks noGrp="1"/>
          </p:cNvSpPr>
          <p:nvPr>
            <p:ph type="dt" sz="half" idx="10"/>
          </p:nvPr>
        </p:nvSpPr>
        <p:spPr/>
        <p:txBody>
          <a:bodyPr/>
          <a:lstStyle/>
          <a:p>
            <a:fld id="{B8BD3C93-3E51-B44B-B61C-502EAF9F7ACE}" type="datetimeFigureOut">
              <a:rPr lang="en-CZ" smtClean="0"/>
              <a:t>11/30/2023</a:t>
            </a:fld>
            <a:endParaRPr lang="en-CZ"/>
          </a:p>
        </p:txBody>
      </p:sp>
      <p:sp>
        <p:nvSpPr>
          <p:cNvPr id="6" name="Footer Placeholder 5">
            <a:extLst>
              <a:ext uri="{FF2B5EF4-FFF2-40B4-BE49-F238E27FC236}">
                <a16:creationId xmlns:a16="http://schemas.microsoft.com/office/drawing/2014/main" id="{78DB569D-9E0E-1763-9293-12D691B5E9D0}"/>
              </a:ext>
            </a:extLst>
          </p:cNvPr>
          <p:cNvSpPr>
            <a:spLocks noGrp="1"/>
          </p:cNvSpPr>
          <p:nvPr>
            <p:ph type="ftr" sz="quarter" idx="11"/>
          </p:nvPr>
        </p:nvSpPr>
        <p:spPr/>
        <p:txBody>
          <a:bodyPr/>
          <a:lstStyle/>
          <a:p>
            <a:endParaRPr lang="en-CZ"/>
          </a:p>
        </p:txBody>
      </p:sp>
      <p:sp>
        <p:nvSpPr>
          <p:cNvPr id="7" name="Slide Number Placeholder 6">
            <a:extLst>
              <a:ext uri="{FF2B5EF4-FFF2-40B4-BE49-F238E27FC236}">
                <a16:creationId xmlns:a16="http://schemas.microsoft.com/office/drawing/2014/main" id="{F60AFF74-DF47-D56C-C7C3-C3C501138B37}"/>
              </a:ext>
            </a:extLst>
          </p:cNvPr>
          <p:cNvSpPr>
            <a:spLocks noGrp="1"/>
          </p:cNvSpPr>
          <p:nvPr>
            <p:ph type="sldNum" sz="quarter" idx="12"/>
          </p:nvPr>
        </p:nvSpPr>
        <p:spPr/>
        <p:txBody>
          <a:bodyPr/>
          <a:lstStyle/>
          <a:p>
            <a:fld id="{8D78EA18-B18D-7F40-8454-ECA45D8E43C5}" type="slidenum">
              <a:rPr lang="en-CZ" smtClean="0"/>
              <a:t>‹#›</a:t>
            </a:fld>
            <a:endParaRPr lang="en-CZ"/>
          </a:p>
        </p:txBody>
      </p:sp>
    </p:spTree>
    <p:extLst>
      <p:ext uri="{BB962C8B-B14F-4D97-AF65-F5344CB8AC3E}">
        <p14:creationId xmlns:p14="http://schemas.microsoft.com/office/powerpoint/2010/main" val="193778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08B8A-2A60-A4D8-CEDD-EA05D9868DF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Z"/>
          </a:p>
        </p:txBody>
      </p:sp>
      <p:sp>
        <p:nvSpPr>
          <p:cNvPr id="3" name="Picture Placeholder 2">
            <a:extLst>
              <a:ext uri="{FF2B5EF4-FFF2-40B4-BE49-F238E27FC236}">
                <a16:creationId xmlns:a16="http://schemas.microsoft.com/office/drawing/2014/main" id="{4D8D59CD-DA00-88A7-77C7-BD9448173A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Z"/>
          </a:p>
        </p:txBody>
      </p:sp>
      <p:sp>
        <p:nvSpPr>
          <p:cNvPr id="4" name="Text Placeholder 3">
            <a:extLst>
              <a:ext uri="{FF2B5EF4-FFF2-40B4-BE49-F238E27FC236}">
                <a16:creationId xmlns:a16="http://schemas.microsoft.com/office/drawing/2014/main" id="{AB36FC5F-1BDD-98AD-D1AE-9011126B11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249544-EF51-5F55-ED1E-E51605122E11}"/>
              </a:ext>
            </a:extLst>
          </p:cNvPr>
          <p:cNvSpPr>
            <a:spLocks noGrp="1"/>
          </p:cNvSpPr>
          <p:nvPr>
            <p:ph type="dt" sz="half" idx="10"/>
          </p:nvPr>
        </p:nvSpPr>
        <p:spPr/>
        <p:txBody>
          <a:bodyPr/>
          <a:lstStyle/>
          <a:p>
            <a:fld id="{B8BD3C93-3E51-B44B-B61C-502EAF9F7ACE}" type="datetimeFigureOut">
              <a:rPr lang="en-CZ" smtClean="0"/>
              <a:t>11/30/2023</a:t>
            </a:fld>
            <a:endParaRPr lang="en-CZ"/>
          </a:p>
        </p:txBody>
      </p:sp>
      <p:sp>
        <p:nvSpPr>
          <p:cNvPr id="6" name="Footer Placeholder 5">
            <a:extLst>
              <a:ext uri="{FF2B5EF4-FFF2-40B4-BE49-F238E27FC236}">
                <a16:creationId xmlns:a16="http://schemas.microsoft.com/office/drawing/2014/main" id="{A3A3F1CB-BC4A-D785-24AD-43FE3754CF91}"/>
              </a:ext>
            </a:extLst>
          </p:cNvPr>
          <p:cNvSpPr>
            <a:spLocks noGrp="1"/>
          </p:cNvSpPr>
          <p:nvPr>
            <p:ph type="ftr" sz="quarter" idx="11"/>
          </p:nvPr>
        </p:nvSpPr>
        <p:spPr/>
        <p:txBody>
          <a:bodyPr/>
          <a:lstStyle/>
          <a:p>
            <a:endParaRPr lang="en-CZ"/>
          </a:p>
        </p:txBody>
      </p:sp>
      <p:sp>
        <p:nvSpPr>
          <p:cNvPr id="7" name="Slide Number Placeholder 6">
            <a:extLst>
              <a:ext uri="{FF2B5EF4-FFF2-40B4-BE49-F238E27FC236}">
                <a16:creationId xmlns:a16="http://schemas.microsoft.com/office/drawing/2014/main" id="{58D49E1D-6EA5-01F5-6189-6F3669DB3E69}"/>
              </a:ext>
            </a:extLst>
          </p:cNvPr>
          <p:cNvSpPr>
            <a:spLocks noGrp="1"/>
          </p:cNvSpPr>
          <p:nvPr>
            <p:ph type="sldNum" sz="quarter" idx="12"/>
          </p:nvPr>
        </p:nvSpPr>
        <p:spPr/>
        <p:txBody>
          <a:bodyPr/>
          <a:lstStyle/>
          <a:p>
            <a:fld id="{8D78EA18-B18D-7F40-8454-ECA45D8E43C5}" type="slidenum">
              <a:rPr lang="en-CZ" smtClean="0"/>
              <a:t>‹#›</a:t>
            </a:fld>
            <a:endParaRPr lang="en-CZ"/>
          </a:p>
        </p:txBody>
      </p:sp>
    </p:spTree>
    <p:extLst>
      <p:ext uri="{BB962C8B-B14F-4D97-AF65-F5344CB8AC3E}">
        <p14:creationId xmlns:p14="http://schemas.microsoft.com/office/powerpoint/2010/main" val="1904550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34CCF9-F3E2-99F6-CB2A-AE959736C8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Z"/>
          </a:p>
        </p:txBody>
      </p:sp>
      <p:sp>
        <p:nvSpPr>
          <p:cNvPr id="3" name="Text Placeholder 2">
            <a:extLst>
              <a:ext uri="{FF2B5EF4-FFF2-40B4-BE49-F238E27FC236}">
                <a16:creationId xmlns:a16="http://schemas.microsoft.com/office/drawing/2014/main" id="{D6770BFB-410B-C8B8-63C2-EB8DE82436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D1D9415A-EA3F-ABE7-9BF3-42BE9F8484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BD3C93-3E51-B44B-B61C-502EAF9F7ACE}" type="datetimeFigureOut">
              <a:rPr lang="en-CZ" smtClean="0"/>
              <a:t>11/30/2023</a:t>
            </a:fld>
            <a:endParaRPr lang="en-CZ"/>
          </a:p>
        </p:txBody>
      </p:sp>
      <p:sp>
        <p:nvSpPr>
          <p:cNvPr id="5" name="Footer Placeholder 4">
            <a:extLst>
              <a:ext uri="{FF2B5EF4-FFF2-40B4-BE49-F238E27FC236}">
                <a16:creationId xmlns:a16="http://schemas.microsoft.com/office/drawing/2014/main" id="{19232B73-DBFF-7EF3-1BA3-BCF5D1E6FB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Z"/>
          </a:p>
        </p:txBody>
      </p:sp>
      <p:sp>
        <p:nvSpPr>
          <p:cNvPr id="6" name="Slide Number Placeholder 5">
            <a:extLst>
              <a:ext uri="{FF2B5EF4-FFF2-40B4-BE49-F238E27FC236}">
                <a16:creationId xmlns:a16="http://schemas.microsoft.com/office/drawing/2014/main" id="{71BC114C-036F-74CE-CA04-EA9AA0B81D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8EA18-B18D-7F40-8454-ECA45D8E43C5}" type="slidenum">
              <a:rPr lang="en-CZ" smtClean="0"/>
              <a:t>‹#›</a:t>
            </a:fld>
            <a:endParaRPr lang="en-CZ"/>
          </a:p>
        </p:txBody>
      </p:sp>
    </p:spTree>
    <p:extLst>
      <p:ext uri="{BB962C8B-B14F-4D97-AF65-F5344CB8AC3E}">
        <p14:creationId xmlns:p14="http://schemas.microsoft.com/office/powerpoint/2010/main" val="1817509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9CA71-D1C8-D4D4-06B7-33DCCCF8F71D}"/>
              </a:ext>
            </a:extLst>
          </p:cNvPr>
          <p:cNvSpPr>
            <a:spLocks noGrp="1"/>
          </p:cNvSpPr>
          <p:nvPr>
            <p:ph type="ctrTitle"/>
          </p:nvPr>
        </p:nvSpPr>
        <p:spPr>
          <a:xfrm>
            <a:off x="530943" y="1122363"/>
            <a:ext cx="11090786" cy="2800708"/>
          </a:xfrm>
        </p:spPr>
        <p:txBody>
          <a:bodyPr>
            <a:noAutofit/>
          </a:bodyPr>
          <a:lstStyle/>
          <a:p>
            <a:pPr>
              <a:lnSpc>
                <a:spcPct val="130000"/>
              </a:lnSpc>
              <a:buClr>
                <a:srgbClr val="D32D3F"/>
              </a:buClr>
            </a:pPr>
            <a:r>
              <a:rPr lang="cs-CZ" sz="4000" b="0" i="0" dirty="0">
                <a:solidFill>
                  <a:srgbClr val="000000"/>
                </a:solidFill>
                <a:effectLst/>
              </a:rPr>
              <a:t>Přehled využívaných </a:t>
            </a:r>
            <a:r>
              <a:rPr lang="cs-CZ" sz="4000" b="0" i="0" u="sng" dirty="0">
                <a:solidFill>
                  <a:srgbClr val="000000"/>
                </a:solidFill>
                <a:effectLst/>
              </a:rPr>
              <a:t>evaluačních nástrojů a metod hodnocení</a:t>
            </a:r>
            <a:r>
              <a:rPr lang="cs-CZ" sz="4000" b="0" i="0" dirty="0">
                <a:solidFill>
                  <a:srgbClr val="000000"/>
                </a:solidFill>
                <a:effectLst/>
              </a:rPr>
              <a:t> kvality výuky na zapojených VŠ s důrazem na jejich výhody a nevýhody.</a:t>
            </a:r>
            <a:endParaRPr lang="en-CZ" sz="4000" dirty="0"/>
          </a:p>
        </p:txBody>
      </p:sp>
    </p:spTree>
    <p:extLst>
      <p:ext uri="{BB962C8B-B14F-4D97-AF65-F5344CB8AC3E}">
        <p14:creationId xmlns:p14="http://schemas.microsoft.com/office/powerpoint/2010/main" val="2964271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47B5DB-AAAF-9118-B90B-824743605191}"/>
              </a:ext>
            </a:extLst>
          </p:cNvPr>
          <p:cNvSpPr>
            <a:spLocks noGrp="1"/>
          </p:cNvSpPr>
          <p:nvPr>
            <p:ph type="title"/>
          </p:nvPr>
        </p:nvSpPr>
        <p:spPr/>
        <p:txBody>
          <a:bodyPr/>
          <a:lstStyle/>
          <a:p>
            <a:r>
              <a:rPr lang="cs-CZ" dirty="0"/>
              <a:t>Příklady dobré praxe</a:t>
            </a:r>
          </a:p>
        </p:txBody>
      </p:sp>
      <p:sp>
        <p:nvSpPr>
          <p:cNvPr id="3" name="Zástupný obsah 2">
            <a:extLst>
              <a:ext uri="{FF2B5EF4-FFF2-40B4-BE49-F238E27FC236}">
                <a16:creationId xmlns:a16="http://schemas.microsoft.com/office/drawing/2014/main" id="{82615418-B200-7F43-4A32-A1939DD4D1E6}"/>
              </a:ext>
            </a:extLst>
          </p:cNvPr>
          <p:cNvSpPr>
            <a:spLocks noGrp="1"/>
          </p:cNvSpPr>
          <p:nvPr>
            <p:ph idx="1"/>
          </p:nvPr>
        </p:nvSpPr>
        <p:spPr>
          <a:xfrm>
            <a:off x="838200" y="1445342"/>
            <a:ext cx="10515600" cy="5211097"/>
          </a:xfrm>
        </p:spPr>
        <p:txBody>
          <a:bodyPr>
            <a:normAutofit/>
          </a:bodyPr>
          <a:lstStyle/>
          <a:p>
            <a:pPr marL="342900" lvl="0" indent="-342900">
              <a:lnSpc>
                <a:spcPct val="107000"/>
              </a:lnSpc>
              <a:spcAft>
                <a:spcPts val="800"/>
              </a:spcAft>
              <a:buFont typeface="+mj-lt"/>
              <a:buAutoNum type="arabicPeriod"/>
            </a:pPr>
            <a:r>
              <a:rPr lang="cs-CZ" sz="2800" kern="100" dirty="0">
                <a:effectLst/>
                <a:latin typeface="Calibri" panose="020F0502020204030204" pitchFamily="34" charset="0"/>
                <a:cs typeface="Times New Roman" panose="02020603050405020304" pitchFamily="18" charset="0"/>
              </a:rPr>
              <a:t>Vyhlašují se inspirativní pedagogové z řad akademický pracovníků i doktorandů. Na úrovní fakult i celých univerzit.</a:t>
            </a:r>
          </a:p>
          <a:p>
            <a:pPr marL="342900" indent="-342900">
              <a:lnSpc>
                <a:spcPct val="107000"/>
              </a:lnSpc>
              <a:spcAft>
                <a:spcPts val="800"/>
              </a:spcAft>
              <a:buFont typeface="+mj-lt"/>
              <a:buAutoNum type="arabicPeriod"/>
            </a:pPr>
            <a:r>
              <a:rPr lang="cs-CZ" sz="2800" kern="100" dirty="0">
                <a:effectLst/>
                <a:latin typeface="Calibri" panose="020F0502020204030204" pitchFamily="34" charset="0"/>
                <a:cs typeface="Times New Roman" panose="02020603050405020304" pitchFamily="18" charset="0"/>
              </a:rPr>
              <a:t>Evaluace pedagoga je předmětem hodnotícího pohovoru vyučujícího s vedoucím katedry. Problematické (velmi kritické) evaluace řeší s vyučujícím garant programu, případně proděkan pro </a:t>
            </a:r>
            <a:r>
              <a:rPr lang="cs-CZ" kern="100" dirty="0">
                <a:latin typeface="Calibri" panose="020F0502020204030204" pitchFamily="34" charset="0"/>
                <a:cs typeface="Times New Roman" panose="02020603050405020304" pitchFamily="18" charset="0"/>
              </a:rPr>
              <a:t>studium.</a:t>
            </a:r>
          </a:p>
          <a:p>
            <a:pPr marL="0" indent="0">
              <a:lnSpc>
                <a:spcPct val="107000"/>
              </a:lnSpc>
              <a:spcAft>
                <a:spcPts val="800"/>
              </a:spcAft>
              <a:buNone/>
            </a:pPr>
            <a:endParaRPr lang="cs-CZ" kern="100" dirty="0">
              <a:latin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endParaRPr lang="cs-CZ" sz="2800" kern="100" dirty="0">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9704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558A-4BB6-E68D-77B7-8A49F1819CD8}"/>
              </a:ext>
            </a:extLst>
          </p:cNvPr>
          <p:cNvSpPr>
            <a:spLocks noGrp="1"/>
          </p:cNvSpPr>
          <p:nvPr>
            <p:ph type="title"/>
          </p:nvPr>
        </p:nvSpPr>
        <p:spPr/>
        <p:txBody>
          <a:bodyPr>
            <a:normAutofit fontScale="90000"/>
          </a:bodyPr>
          <a:lstStyle/>
          <a:p>
            <a:r>
              <a:rPr lang="en-GB" dirty="0" err="1"/>
              <a:t>Nabízí</a:t>
            </a:r>
            <a:r>
              <a:rPr lang="en-GB" dirty="0"/>
              <a:t> </a:t>
            </a:r>
            <a:r>
              <a:rPr lang="en-GB" dirty="0" err="1"/>
              <a:t>vaše</a:t>
            </a:r>
            <a:r>
              <a:rPr lang="en-GB" dirty="0"/>
              <a:t> </a:t>
            </a:r>
            <a:r>
              <a:rPr lang="en-GB" dirty="0" err="1"/>
              <a:t>instituce</a:t>
            </a:r>
            <a:r>
              <a:rPr lang="en-GB" dirty="0"/>
              <a:t> </a:t>
            </a:r>
            <a:r>
              <a:rPr lang="en-GB" dirty="0" err="1"/>
              <a:t>nějakou</a:t>
            </a:r>
            <a:r>
              <a:rPr lang="en-GB" dirty="0"/>
              <a:t> </a:t>
            </a:r>
            <a:r>
              <a:rPr lang="en-GB" dirty="0" err="1"/>
              <a:t>podporu</a:t>
            </a:r>
            <a:r>
              <a:rPr lang="en-GB" dirty="0"/>
              <a:t> </a:t>
            </a:r>
            <a:r>
              <a:rPr lang="en-GB" dirty="0" err="1"/>
              <a:t>vyučujícím</a:t>
            </a:r>
            <a:r>
              <a:rPr lang="en-GB" dirty="0"/>
              <a:t>, </a:t>
            </a:r>
            <a:r>
              <a:rPr lang="en-GB" dirty="0" err="1"/>
              <a:t>kteří</a:t>
            </a:r>
            <a:r>
              <a:rPr lang="en-GB" dirty="0"/>
              <a:t> </a:t>
            </a:r>
            <a:r>
              <a:rPr lang="en-GB" dirty="0" err="1"/>
              <a:t>chtějí</a:t>
            </a:r>
            <a:r>
              <a:rPr lang="en-GB" dirty="0"/>
              <a:t> </a:t>
            </a:r>
            <a:r>
              <a:rPr lang="en-GB" dirty="0" err="1"/>
              <a:t>zlepšovat</a:t>
            </a:r>
            <a:r>
              <a:rPr lang="en-GB" dirty="0"/>
              <a:t> </a:t>
            </a:r>
            <a:r>
              <a:rPr lang="en-GB" dirty="0" err="1"/>
              <a:t>kvalitu</a:t>
            </a:r>
            <a:r>
              <a:rPr lang="en-GB" dirty="0"/>
              <a:t> </a:t>
            </a:r>
            <a:r>
              <a:rPr lang="en-GB" dirty="0" err="1"/>
              <a:t>své</a:t>
            </a:r>
            <a:r>
              <a:rPr lang="en-GB" dirty="0"/>
              <a:t> </a:t>
            </a:r>
            <a:r>
              <a:rPr lang="en-GB" dirty="0" err="1"/>
              <a:t>výuky</a:t>
            </a:r>
            <a:r>
              <a:rPr lang="en-GB" dirty="0"/>
              <a:t>?</a:t>
            </a:r>
            <a:endParaRPr lang="en-CZ" dirty="0"/>
          </a:p>
        </p:txBody>
      </p:sp>
      <p:pic>
        <p:nvPicPr>
          <p:cNvPr id="4" name="Content Placeholder 3">
            <a:extLst>
              <a:ext uri="{FF2B5EF4-FFF2-40B4-BE49-F238E27FC236}">
                <a16:creationId xmlns:a16="http://schemas.microsoft.com/office/drawing/2014/main" id="{B921041D-C658-B9E7-2909-04CBD3BDDA5F}"/>
              </a:ext>
            </a:extLst>
          </p:cNvPr>
          <p:cNvPicPr>
            <a:picLocks noGrp="1" noChangeAspect="1"/>
          </p:cNvPicPr>
          <p:nvPr>
            <p:ph idx="1"/>
          </p:nvPr>
        </p:nvPicPr>
        <p:blipFill>
          <a:blip r:embed="rId2"/>
          <a:stretch>
            <a:fillRect/>
          </a:stretch>
        </p:blipFill>
        <p:spPr>
          <a:xfrm>
            <a:off x="1039368" y="2077847"/>
            <a:ext cx="5410200" cy="3187700"/>
          </a:xfrm>
          <a:prstGeom prst="rect">
            <a:avLst/>
          </a:prstGeom>
        </p:spPr>
      </p:pic>
    </p:spTree>
    <p:extLst>
      <p:ext uri="{BB962C8B-B14F-4D97-AF65-F5344CB8AC3E}">
        <p14:creationId xmlns:p14="http://schemas.microsoft.com/office/powerpoint/2010/main" val="2268872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23DC6-5B99-B084-1148-DCB094D41D8A}"/>
              </a:ext>
            </a:extLst>
          </p:cNvPr>
          <p:cNvSpPr>
            <a:spLocks noGrp="1"/>
          </p:cNvSpPr>
          <p:nvPr>
            <p:ph type="title"/>
          </p:nvPr>
        </p:nvSpPr>
        <p:spPr/>
        <p:txBody>
          <a:bodyPr>
            <a:normAutofit fontScale="90000"/>
          </a:bodyPr>
          <a:lstStyle/>
          <a:p>
            <a:r>
              <a:rPr lang="en-CZ" dirty="0"/>
              <a:t>Jakou konkrétní </a:t>
            </a:r>
            <a:r>
              <a:rPr lang="en-GB" dirty="0" err="1"/>
              <a:t>podporu</a:t>
            </a:r>
            <a:r>
              <a:rPr lang="en-GB" dirty="0"/>
              <a:t> </a:t>
            </a:r>
            <a:r>
              <a:rPr lang="en-GB" dirty="0" err="1"/>
              <a:t>nabízí</a:t>
            </a:r>
            <a:r>
              <a:rPr lang="en-GB" dirty="0"/>
              <a:t> </a:t>
            </a:r>
            <a:r>
              <a:rPr lang="en-GB" dirty="0" err="1"/>
              <a:t>instituce</a:t>
            </a:r>
            <a:r>
              <a:rPr lang="en-GB" dirty="0"/>
              <a:t> </a:t>
            </a:r>
            <a:r>
              <a:rPr lang="en-GB" dirty="0" err="1"/>
              <a:t>vyučujícím</a:t>
            </a:r>
            <a:r>
              <a:rPr lang="en-GB" dirty="0"/>
              <a:t>, </a:t>
            </a:r>
            <a:r>
              <a:rPr lang="en-GB" dirty="0" err="1"/>
              <a:t>kteří</a:t>
            </a:r>
            <a:r>
              <a:rPr lang="en-GB" dirty="0"/>
              <a:t> </a:t>
            </a:r>
            <a:r>
              <a:rPr lang="en-GB" dirty="0" err="1"/>
              <a:t>chtějí</a:t>
            </a:r>
            <a:r>
              <a:rPr lang="en-GB" dirty="0"/>
              <a:t> </a:t>
            </a:r>
            <a:r>
              <a:rPr lang="en-GB" dirty="0" err="1"/>
              <a:t>zlepšovat</a:t>
            </a:r>
            <a:r>
              <a:rPr lang="en-GB" dirty="0"/>
              <a:t> </a:t>
            </a:r>
            <a:r>
              <a:rPr lang="en-GB" dirty="0" err="1"/>
              <a:t>kvalitu</a:t>
            </a:r>
            <a:r>
              <a:rPr lang="en-GB" dirty="0"/>
              <a:t> </a:t>
            </a:r>
            <a:r>
              <a:rPr lang="en-GB" dirty="0" err="1"/>
              <a:t>své</a:t>
            </a:r>
            <a:r>
              <a:rPr lang="en-GB" dirty="0"/>
              <a:t> </a:t>
            </a:r>
            <a:r>
              <a:rPr lang="en-GB" dirty="0" err="1"/>
              <a:t>výuky</a:t>
            </a:r>
            <a:r>
              <a:rPr lang="en-GB" dirty="0"/>
              <a:t>?</a:t>
            </a:r>
            <a:endParaRPr lang="en-CZ" dirty="0"/>
          </a:p>
        </p:txBody>
      </p:sp>
      <p:graphicFrame>
        <p:nvGraphicFramePr>
          <p:cNvPr id="4" name="Content Placeholder 3">
            <a:extLst>
              <a:ext uri="{FF2B5EF4-FFF2-40B4-BE49-F238E27FC236}">
                <a16:creationId xmlns:a16="http://schemas.microsoft.com/office/drawing/2014/main" id="{1637E63B-BBB0-2E5A-0552-8E0EC0539C6A}"/>
              </a:ext>
            </a:extLst>
          </p:cNvPr>
          <p:cNvGraphicFramePr>
            <a:graphicFrameLocks noGrp="1"/>
          </p:cNvGraphicFramePr>
          <p:nvPr>
            <p:ph idx="1"/>
            <p:extLst>
              <p:ext uri="{D42A27DB-BD31-4B8C-83A1-F6EECF244321}">
                <p14:modId xmlns:p14="http://schemas.microsoft.com/office/powerpoint/2010/main" val="3630851638"/>
              </p:ext>
            </p:extLst>
          </p:nvPr>
        </p:nvGraphicFramePr>
        <p:xfrm>
          <a:off x="838200" y="3761327"/>
          <a:ext cx="5734049" cy="2399665"/>
        </p:xfrm>
        <a:graphic>
          <a:graphicData uri="http://schemas.openxmlformats.org/drawingml/2006/table">
            <a:tbl>
              <a:tblPr>
                <a:tableStyleId>{5C22544A-7EE6-4342-B048-85BDC9FD1C3A}</a:tableStyleId>
              </a:tblPr>
              <a:tblGrid>
                <a:gridCol w="1588686">
                  <a:extLst>
                    <a:ext uri="{9D8B030D-6E8A-4147-A177-3AD203B41FA5}">
                      <a16:colId xmlns:a16="http://schemas.microsoft.com/office/drawing/2014/main" val="543091879"/>
                    </a:ext>
                  </a:extLst>
                </a:gridCol>
                <a:gridCol w="1588686">
                  <a:extLst>
                    <a:ext uri="{9D8B030D-6E8A-4147-A177-3AD203B41FA5}">
                      <a16:colId xmlns:a16="http://schemas.microsoft.com/office/drawing/2014/main" val="3124254308"/>
                    </a:ext>
                  </a:extLst>
                </a:gridCol>
                <a:gridCol w="658479">
                  <a:extLst>
                    <a:ext uri="{9D8B030D-6E8A-4147-A177-3AD203B41FA5}">
                      <a16:colId xmlns:a16="http://schemas.microsoft.com/office/drawing/2014/main" val="1879615417"/>
                    </a:ext>
                  </a:extLst>
                </a:gridCol>
                <a:gridCol w="949099">
                  <a:extLst>
                    <a:ext uri="{9D8B030D-6E8A-4147-A177-3AD203B41FA5}">
                      <a16:colId xmlns:a16="http://schemas.microsoft.com/office/drawing/2014/main" val="2512161692"/>
                    </a:ext>
                  </a:extLst>
                </a:gridCol>
                <a:gridCol w="949099">
                  <a:extLst>
                    <a:ext uri="{9D8B030D-6E8A-4147-A177-3AD203B41FA5}">
                      <a16:colId xmlns:a16="http://schemas.microsoft.com/office/drawing/2014/main" val="1525419690"/>
                    </a:ext>
                  </a:extLst>
                </a:gridCol>
              </a:tblGrid>
              <a:tr h="0">
                <a:tc gridSpan="5">
                  <a:txBody>
                    <a:bodyPr/>
                    <a:lstStyle/>
                    <a:p>
                      <a:pPr marL="38100" marR="38100" algn="ctr">
                        <a:lnSpc>
                          <a:spcPts val="1600"/>
                        </a:lnSpc>
                        <a:spcAft>
                          <a:spcPts val="0"/>
                        </a:spcAft>
                      </a:pPr>
                      <a:r>
                        <a:rPr lang="en-GB" sz="1400" kern="100" dirty="0">
                          <a:effectLst/>
                        </a:rPr>
                        <a:t>$V23rec Frequencies</a:t>
                      </a:r>
                      <a:endParaRPr lang="en-CZ" sz="1200" kern="1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CZ"/>
                    </a:p>
                  </a:txBody>
                  <a:tcPr/>
                </a:tc>
                <a:tc hMerge="1">
                  <a:txBody>
                    <a:bodyPr/>
                    <a:lstStyle/>
                    <a:p>
                      <a:endParaRPr lang="en-CZ"/>
                    </a:p>
                  </a:txBody>
                  <a:tcPr/>
                </a:tc>
                <a:tc hMerge="1">
                  <a:txBody>
                    <a:bodyPr/>
                    <a:lstStyle/>
                    <a:p>
                      <a:endParaRPr lang="en-CZ"/>
                    </a:p>
                  </a:txBody>
                  <a:tcPr/>
                </a:tc>
                <a:tc hMerge="1">
                  <a:txBody>
                    <a:bodyPr/>
                    <a:lstStyle/>
                    <a:p>
                      <a:endParaRPr lang="en-CZ"/>
                    </a:p>
                  </a:txBody>
                  <a:tcPr/>
                </a:tc>
                <a:extLst>
                  <a:ext uri="{0D108BD9-81ED-4DB2-BD59-A6C34878D82A}">
                    <a16:rowId xmlns:a16="http://schemas.microsoft.com/office/drawing/2014/main" val="1622891444"/>
                  </a:ext>
                </a:extLst>
              </a:tr>
              <a:tr h="0">
                <a:tc rowSpan="2" gridSpan="2">
                  <a:txBody>
                    <a:bodyPr/>
                    <a:lstStyle/>
                    <a:p>
                      <a:r>
                        <a:rPr lang="en-GB" sz="1200" kern="100">
                          <a:effectLst/>
                        </a:rPr>
                        <a:t> </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b"/>
                </a:tc>
                <a:tc rowSpan="2" hMerge="1">
                  <a:txBody>
                    <a:bodyPr/>
                    <a:lstStyle/>
                    <a:p>
                      <a:endParaRPr lang="en-CZ"/>
                    </a:p>
                  </a:txBody>
                  <a:tcPr/>
                </a:tc>
                <a:tc gridSpan="2">
                  <a:txBody>
                    <a:bodyPr/>
                    <a:lstStyle/>
                    <a:p>
                      <a:pPr marL="38100" marR="38100" algn="ctr">
                        <a:lnSpc>
                          <a:spcPts val="1600"/>
                        </a:lnSpc>
                        <a:spcAft>
                          <a:spcPts val="0"/>
                        </a:spcAft>
                      </a:pPr>
                      <a:r>
                        <a:rPr lang="en-GB" sz="1200" kern="100">
                          <a:effectLst/>
                        </a:rPr>
                        <a:t>Responses</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n-CZ"/>
                    </a:p>
                  </a:txBody>
                  <a:tcPr/>
                </a:tc>
                <a:tc rowSpan="2">
                  <a:txBody>
                    <a:bodyPr/>
                    <a:lstStyle/>
                    <a:p>
                      <a:pPr marL="38100" marR="38100" algn="ctr">
                        <a:lnSpc>
                          <a:spcPts val="1600"/>
                        </a:lnSpc>
                        <a:spcAft>
                          <a:spcPts val="0"/>
                        </a:spcAft>
                      </a:pPr>
                      <a:r>
                        <a:rPr lang="en-GB" sz="1200" kern="100">
                          <a:effectLst/>
                        </a:rPr>
                        <a:t>Percent of Cases</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661070098"/>
                  </a:ext>
                </a:extLst>
              </a:tr>
              <a:tr h="0">
                <a:tc gridSpan="2" vMerge="1">
                  <a:txBody>
                    <a:bodyPr/>
                    <a:lstStyle/>
                    <a:p>
                      <a:endParaRPr lang="en-CZ"/>
                    </a:p>
                  </a:txBody>
                  <a:tcPr/>
                </a:tc>
                <a:tc hMerge="1" vMerge="1">
                  <a:txBody>
                    <a:bodyPr/>
                    <a:lstStyle/>
                    <a:p>
                      <a:endParaRPr lang="en-CZ"/>
                    </a:p>
                  </a:txBody>
                  <a:tcPr/>
                </a:tc>
                <a:tc>
                  <a:txBody>
                    <a:bodyPr/>
                    <a:lstStyle/>
                    <a:p>
                      <a:pPr marL="38100" marR="38100" algn="ctr">
                        <a:lnSpc>
                          <a:spcPts val="1600"/>
                        </a:lnSpc>
                        <a:spcAft>
                          <a:spcPts val="0"/>
                        </a:spcAft>
                      </a:pPr>
                      <a:r>
                        <a:rPr lang="en-GB" sz="1200" kern="100">
                          <a:effectLst/>
                        </a:rPr>
                        <a:t>N</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GB" sz="1200" kern="100">
                          <a:effectLst/>
                        </a:rPr>
                        <a:t>Percent</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b"/>
                </a:tc>
                <a:tc vMerge="1">
                  <a:txBody>
                    <a:bodyPr/>
                    <a:lstStyle/>
                    <a:p>
                      <a:endParaRPr lang="en-CZ"/>
                    </a:p>
                  </a:txBody>
                  <a:tcPr/>
                </a:tc>
                <a:extLst>
                  <a:ext uri="{0D108BD9-81ED-4DB2-BD59-A6C34878D82A}">
                    <a16:rowId xmlns:a16="http://schemas.microsoft.com/office/drawing/2014/main" val="2509095330"/>
                  </a:ext>
                </a:extLst>
              </a:tr>
              <a:tr h="0">
                <a:tc rowSpan="5">
                  <a:txBody>
                    <a:bodyPr/>
                    <a:lstStyle/>
                    <a:p>
                      <a:pPr marL="38100" marR="38100">
                        <a:lnSpc>
                          <a:spcPts val="1600"/>
                        </a:lnSpc>
                        <a:spcAft>
                          <a:spcPts val="0"/>
                        </a:spcAft>
                      </a:pPr>
                      <a:r>
                        <a:rPr lang="en-GB" sz="1200" kern="100">
                          <a:effectLst/>
                        </a:rPr>
                        <a:t>Pokud ano, jakou</a:t>
                      </a:r>
                      <a:r>
                        <a:rPr lang="en-GB" sz="1200" kern="100" baseline="30000">
                          <a:effectLst/>
                        </a:rPr>
                        <a:t>a</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n-GB" sz="1200" kern="100">
                          <a:effectLst/>
                        </a:rPr>
                        <a:t>Jazyková školení</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100">
                          <a:effectLst/>
                        </a:rPr>
                        <a:t>46</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100">
                          <a:effectLst/>
                        </a:rPr>
                        <a:t>26.3%</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100">
                          <a:effectLst/>
                        </a:rPr>
                        <a:t>79.3%</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42988707"/>
                  </a:ext>
                </a:extLst>
              </a:tr>
              <a:tr h="0">
                <a:tc vMerge="1">
                  <a:txBody>
                    <a:bodyPr/>
                    <a:lstStyle/>
                    <a:p>
                      <a:endParaRPr lang="en-CZ"/>
                    </a:p>
                  </a:txBody>
                  <a:tcPr/>
                </a:tc>
                <a:tc>
                  <a:txBody>
                    <a:bodyPr/>
                    <a:lstStyle/>
                    <a:p>
                      <a:pPr marL="38100" marR="38100">
                        <a:lnSpc>
                          <a:spcPts val="1600"/>
                        </a:lnSpc>
                        <a:spcAft>
                          <a:spcPts val="0"/>
                        </a:spcAft>
                      </a:pPr>
                      <a:r>
                        <a:rPr lang="en-GB" sz="1200" kern="100">
                          <a:effectLst/>
                        </a:rPr>
                        <a:t>Jiná (prosím uveďte jaká další)</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100">
                          <a:effectLst/>
                        </a:rPr>
                        <a:t>16</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100">
                          <a:effectLst/>
                        </a:rPr>
                        <a:t>9.1%</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100">
                          <a:effectLst/>
                        </a:rPr>
                        <a:t>27.6%</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71732254"/>
                  </a:ext>
                </a:extLst>
              </a:tr>
              <a:tr h="0">
                <a:tc vMerge="1">
                  <a:txBody>
                    <a:bodyPr/>
                    <a:lstStyle/>
                    <a:p>
                      <a:endParaRPr lang="en-CZ"/>
                    </a:p>
                  </a:txBody>
                  <a:tcPr/>
                </a:tc>
                <a:tc>
                  <a:txBody>
                    <a:bodyPr/>
                    <a:lstStyle/>
                    <a:p>
                      <a:pPr marL="38100" marR="38100">
                        <a:lnSpc>
                          <a:spcPts val="1600"/>
                        </a:lnSpc>
                        <a:spcAft>
                          <a:spcPts val="0"/>
                        </a:spcAft>
                      </a:pPr>
                      <a:r>
                        <a:rPr lang="en-GB" sz="1200" kern="100">
                          <a:effectLst/>
                        </a:rPr>
                        <a:t>Rétorická školení</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100">
                          <a:effectLst/>
                        </a:rPr>
                        <a:t>22</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100">
                          <a:effectLst/>
                        </a:rPr>
                        <a:t>12.6%</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100">
                          <a:effectLst/>
                        </a:rPr>
                        <a:t>37.9%</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68591460"/>
                  </a:ext>
                </a:extLst>
              </a:tr>
              <a:tr h="0">
                <a:tc vMerge="1">
                  <a:txBody>
                    <a:bodyPr/>
                    <a:lstStyle/>
                    <a:p>
                      <a:endParaRPr lang="en-CZ"/>
                    </a:p>
                  </a:txBody>
                  <a:tcPr/>
                </a:tc>
                <a:tc>
                  <a:txBody>
                    <a:bodyPr/>
                    <a:lstStyle/>
                    <a:p>
                      <a:pPr marL="38100" marR="38100">
                        <a:lnSpc>
                          <a:spcPts val="1600"/>
                        </a:lnSpc>
                        <a:spcAft>
                          <a:spcPts val="0"/>
                        </a:spcAft>
                      </a:pPr>
                      <a:r>
                        <a:rPr lang="en-GB" sz="1200" kern="100">
                          <a:effectLst/>
                        </a:rPr>
                        <a:t>Didaktická školení</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100">
                          <a:effectLst/>
                        </a:rPr>
                        <a:t>46</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100">
                          <a:effectLst/>
                        </a:rPr>
                        <a:t>26.3%</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100">
                          <a:effectLst/>
                        </a:rPr>
                        <a:t>79.3%</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11320194"/>
                  </a:ext>
                </a:extLst>
              </a:tr>
              <a:tr h="0">
                <a:tc vMerge="1">
                  <a:txBody>
                    <a:bodyPr/>
                    <a:lstStyle/>
                    <a:p>
                      <a:endParaRPr lang="en-CZ"/>
                    </a:p>
                  </a:txBody>
                  <a:tcPr/>
                </a:tc>
                <a:tc>
                  <a:txBody>
                    <a:bodyPr/>
                    <a:lstStyle/>
                    <a:p>
                      <a:pPr marL="38100" marR="38100">
                        <a:lnSpc>
                          <a:spcPts val="1600"/>
                        </a:lnSpc>
                        <a:spcAft>
                          <a:spcPts val="0"/>
                        </a:spcAft>
                      </a:pPr>
                      <a:r>
                        <a:rPr lang="en-GB" sz="1200" kern="100" dirty="0" err="1">
                          <a:effectLst/>
                        </a:rPr>
                        <a:t>Školení</a:t>
                      </a:r>
                      <a:r>
                        <a:rPr lang="en-GB" sz="1200" kern="100" dirty="0">
                          <a:effectLst/>
                        </a:rPr>
                        <a:t> v </a:t>
                      </a:r>
                      <a:r>
                        <a:rPr lang="en-GB" sz="1200" kern="100" dirty="0" err="1">
                          <a:effectLst/>
                        </a:rPr>
                        <a:t>práci</a:t>
                      </a:r>
                      <a:r>
                        <a:rPr lang="en-GB" sz="1200" kern="100" dirty="0">
                          <a:effectLst/>
                        </a:rPr>
                        <a:t> s </a:t>
                      </a:r>
                      <a:r>
                        <a:rPr lang="en-GB" sz="1200" kern="100" dirty="0" err="1">
                          <a:effectLst/>
                        </a:rPr>
                        <a:t>technikou</a:t>
                      </a:r>
                      <a:endParaRPr lang="en-CZ" sz="1200" kern="1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100">
                          <a:effectLst/>
                        </a:rPr>
                        <a:t>45</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100">
                          <a:effectLst/>
                        </a:rPr>
                        <a:t>25.7%</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100">
                          <a:effectLst/>
                        </a:rPr>
                        <a:t>77.6%</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995585302"/>
                  </a:ext>
                </a:extLst>
              </a:tr>
              <a:tr h="0">
                <a:tc gridSpan="2">
                  <a:txBody>
                    <a:bodyPr/>
                    <a:lstStyle/>
                    <a:p>
                      <a:pPr marL="38100" marR="38100">
                        <a:lnSpc>
                          <a:spcPts val="1600"/>
                        </a:lnSpc>
                        <a:spcAft>
                          <a:spcPts val="0"/>
                        </a:spcAft>
                      </a:pPr>
                      <a:r>
                        <a:rPr lang="en-GB" sz="1200" kern="100">
                          <a:effectLst/>
                        </a:rPr>
                        <a:t>Total</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hMerge="1">
                  <a:txBody>
                    <a:bodyPr/>
                    <a:lstStyle/>
                    <a:p>
                      <a:endParaRPr lang="en-CZ"/>
                    </a:p>
                  </a:txBody>
                  <a:tcPr/>
                </a:tc>
                <a:tc>
                  <a:txBody>
                    <a:bodyPr/>
                    <a:lstStyle/>
                    <a:p>
                      <a:pPr marL="38100" marR="38100" algn="r">
                        <a:lnSpc>
                          <a:spcPts val="1600"/>
                        </a:lnSpc>
                        <a:spcAft>
                          <a:spcPts val="0"/>
                        </a:spcAft>
                      </a:pPr>
                      <a:r>
                        <a:rPr lang="en-GB" sz="1200" kern="100">
                          <a:effectLst/>
                        </a:rPr>
                        <a:t>175</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100">
                          <a:effectLst/>
                        </a:rPr>
                        <a:t>100.0%</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100">
                          <a:effectLst/>
                        </a:rPr>
                        <a:t>301.7%</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62757540"/>
                  </a:ext>
                </a:extLst>
              </a:tr>
              <a:tr h="0">
                <a:tc gridSpan="5">
                  <a:txBody>
                    <a:bodyPr/>
                    <a:lstStyle/>
                    <a:p>
                      <a:pPr marL="38100" marR="38100">
                        <a:lnSpc>
                          <a:spcPts val="1600"/>
                        </a:lnSpc>
                        <a:spcAft>
                          <a:spcPts val="0"/>
                        </a:spcAft>
                      </a:pPr>
                      <a:r>
                        <a:rPr lang="en-GB" sz="1200" kern="100" dirty="0">
                          <a:effectLst/>
                        </a:rPr>
                        <a:t>a. Dichotomy group tabulated at value 1.</a:t>
                      </a:r>
                      <a:endParaRPr lang="en-CZ" sz="1200" kern="1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hMerge="1">
                  <a:txBody>
                    <a:bodyPr/>
                    <a:lstStyle/>
                    <a:p>
                      <a:endParaRPr lang="en-CZ"/>
                    </a:p>
                  </a:txBody>
                  <a:tcPr/>
                </a:tc>
                <a:tc hMerge="1">
                  <a:txBody>
                    <a:bodyPr/>
                    <a:lstStyle/>
                    <a:p>
                      <a:endParaRPr lang="en-CZ"/>
                    </a:p>
                  </a:txBody>
                  <a:tcPr/>
                </a:tc>
                <a:tc hMerge="1">
                  <a:txBody>
                    <a:bodyPr/>
                    <a:lstStyle/>
                    <a:p>
                      <a:endParaRPr lang="en-CZ"/>
                    </a:p>
                  </a:txBody>
                  <a:tcPr/>
                </a:tc>
                <a:tc hMerge="1">
                  <a:txBody>
                    <a:bodyPr/>
                    <a:lstStyle/>
                    <a:p>
                      <a:endParaRPr lang="en-CZ"/>
                    </a:p>
                  </a:txBody>
                  <a:tcPr/>
                </a:tc>
                <a:extLst>
                  <a:ext uri="{0D108BD9-81ED-4DB2-BD59-A6C34878D82A}">
                    <a16:rowId xmlns:a16="http://schemas.microsoft.com/office/drawing/2014/main" val="1035779347"/>
                  </a:ext>
                </a:extLst>
              </a:tr>
            </a:tbl>
          </a:graphicData>
        </a:graphic>
      </p:graphicFrame>
      <p:sp>
        <p:nvSpPr>
          <p:cNvPr id="6" name="TextBox 5">
            <a:extLst>
              <a:ext uri="{FF2B5EF4-FFF2-40B4-BE49-F238E27FC236}">
                <a16:creationId xmlns:a16="http://schemas.microsoft.com/office/drawing/2014/main" id="{B60AFCC9-2407-16F7-7694-E33FE9BB2020}"/>
              </a:ext>
            </a:extLst>
          </p:cNvPr>
          <p:cNvSpPr txBox="1"/>
          <p:nvPr/>
        </p:nvSpPr>
        <p:spPr>
          <a:xfrm>
            <a:off x="6848695" y="5514661"/>
            <a:ext cx="5059770" cy="646331"/>
          </a:xfrm>
          <a:prstGeom prst="rect">
            <a:avLst/>
          </a:prstGeom>
          <a:noFill/>
        </p:spPr>
        <p:txBody>
          <a:bodyPr wrap="square">
            <a:spAutoFit/>
          </a:bodyPr>
          <a:lstStyle/>
          <a:p>
            <a:r>
              <a:rPr lang="en-CZ" dirty="0"/>
              <a:t>Další podpora, kterou instituce nabízí vyučujícím: různá školení, kurzy a p</a:t>
            </a:r>
            <a:r>
              <a:rPr lang="cs-CZ" dirty="0"/>
              <a:t>e</a:t>
            </a:r>
            <a:r>
              <a:rPr lang="en-CZ" dirty="0"/>
              <a:t>dagogické konference</a:t>
            </a:r>
          </a:p>
        </p:txBody>
      </p:sp>
    </p:spTree>
    <p:extLst>
      <p:ext uri="{BB962C8B-B14F-4D97-AF65-F5344CB8AC3E}">
        <p14:creationId xmlns:p14="http://schemas.microsoft.com/office/powerpoint/2010/main" val="3784392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4C155-8FFA-AD47-9254-DD74CCA7A765}"/>
              </a:ext>
            </a:extLst>
          </p:cNvPr>
          <p:cNvSpPr>
            <a:spLocks noGrp="1"/>
          </p:cNvSpPr>
          <p:nvPr>
            <p:ph type="title"/>
          </p:nvPr>
        </p:nvSpPr>
        <p:spPr/>
        <p:txBody>
          <a:bodyPr>
            <a:normAutofit fontScale="90000"/>
          </a:bodyPr>
          <a:lstStyle/>
          <a:p>
            <a:r>
              <a:rPr lang="en-GB" dirty="0" err="1"/>
              <a:t>Máte</a:t>
            </a:r>
            <a:r>
              <a:rPr lang="en-GB" dirty="0"/>
              <a:t> v </a:t>
            </a:r>
            <a:r>
              <a:rPr lang="en-GB" dirty="0" err="1"/>
              <a:t>oblasti</a:t>
            </a:r>
            <a:r>
              <a:rPr lang="en-GB" dirty="0"/>
              <a:t> </a:t>
            </a:r>
            <a:r>
              <a:rPr lang="en-GB" dirty="0" err="1"/>
              <a:t>rozvoje</a:t>
            </a:r>
            <a:r>
              <a:rPr lang="en-GB" dirty="0"/>
              <a:t> </a:t>
            </a:r>
            <a:r>
              <a:rPr lang="en-GB" dirty="0" err="1"/>
              <a:t>kvality</a:t>
            </a:r>
            <a:r>
              <a:rPr lang="en-GB" dirty="0"/>
              <a:t> </a:t>
            </a:r>
            <a:r>
              <a:rPr lang="en-GB" dirty="0" err="1"/>
              <a:t>výuky</a:t>
            </a:r>
            <a:r>
              <a:rPr lang="en-GB" dirty="0"/>
              <a:t> </a:t>
            </a:r>
            <a:r>
              <a:rPr lang="en-GB" dirty="0" err="1"/>
              <a:t>ve</a:t>
            </a:r>
            <a:r>
              <a:rPr lang="en-GB" dirty="0"/>
              <a:t> </a:t>
            </a:r>
            <a:r>
              <a:rPr lang="en-GB" dirty="0" err="1"/>
              <a:t>vaší</a:t>
            </a:r>
            <a:r>
              <a:rPr lang="en-GB" dirty="0"/>
              <a:t> </a:t>
            </a:r>
            <a:r>
              <a:rPr lang="en-GB" dirty="0" err="1"/>
              <a:t>instituci</a:t>
            </a:r>
            <a:r>
              <a:rPr lang="en-GB" dirty="0"/>
              <a:t> </a:t>
            </a:r>
            <a:r>
              <a:rPr lang="en-GB" dirty="0" err="1"/>
              <a:t>vizi</a:t>
            </a:r>
            <a:r>
              <a:rPr lang="en-GB" dirty="0"/>
              <a:t> </a:t>
            </a:r>
            <a:r>
              <a:rPr lang="en-GB" dirty="0" err="1"/>
              <a:t>ve</a:t>
            </a:r>
            <a:r>
              <a:rPr lang="en-GB" dirty="0"/>
              <a:t> </a:t>
            </a:r>
            <a:r>
              <a:rPr lang="en-GB" dirty="0" err="1"/>
              <a:t>vzdělávání</a:t>
            </a:r>
            <a:r>
              <a:rPr lang="en-GB" dirty="0"/>
              <a:t>, </a:t>
            </a:r>
            <a:r>
              <a:rPr lang="en-GB" dirty="0" err="1"/>
              <a:t>ke</a:t>
            </a:r>
            <a:r>
              <a:rPr lang="en-GB" dirty="0"/>
              <a:t> </a:t>
            </a:r>
            <a:r>
              <a:rPr lang="en-GB" dirty="0" err="1"/>
              <a:t>které</a:t>
            </a:r>
            <a:r>
              <a:rPr lang="en-GB" dirty="0"/>
              <a:t> </a:t>
            </a:r>
            <a:r>
              <a:rPr lang="en-GB" dirty="0" err="1"/>
              <a:t>směřujete</a:t>
            </a:r>
            <a:r>
              <a:rPr lang="en-GB" dirty="0"/>
              <a:t>? </a:t>
            </a:r>
            <a:endParaRPr lang="en-CZ" dirty="0"/>
          </a:p>
        </p:txBody>
      </p:sp>
      <p:pic>
        <p:nvPicPr>
          <p:cNvPr id="5" name="Picture 4">
            <a:extLst>
              <a:ext uri="{FF2B5EF4-FFF2-40B4-BE49-F238E27FC236}">
                <a16:creationId xmlns:a16="http://schemas.microsoft.com/office/drawing/2014/main" id="{37776D58-D034-5FED-C549-4C107F5710F6}"/>
              </a:ext>
            </a:extLst>
          </p:cNvPr>
          <p:cNvPicPr>
            <a:picLocks noChangeAspect="1"/>
          </p:cNvPicPr>
          <p:nvPr/>
        </p:nvPicPr>
        <p:blipFill>
          <a:blip r:embed="rId2"/>
          <a:stretch>
            <a:fillRect/>
          </a:stretch>
        </p:blipFill>
        <p:spPr>
          <a:xfrm>
            <a:off x="685800" y="2208212"/>
            <a:ext cx="5410200" cy="3187700"/>
          </a:xfrm>
          <a:prstGeom prst="rect">
            <a:avLst/>
          </a:prstGeom>
        </p:spPr>
      </p:pic>
      <p:sp>
        <p:nvSpPr>
          <p:cNvPr id="3" name="TextovéPole 2">
            <a:extLst>
              <a:ext uri="{FF2B5EF4-FFF2-40B4-BE49-F238E27FC236}">
                <a16:creationId xmlns:a16="http://schemas.microsoft.com/office/drawing/2014/main" id="{3BEA8409-D522-3401-BA8D-7301CB81BD45}"/>
              </a:ext>
            </a:extLst>
          </p:cNvPr>
          <p:cNvSpPr txBox="1"/>
          <p:nvPr/>
        </p:nvSpPr>
        <p:spPr>
          <a:xfrm>
            <a:off x="5257800" y="3318990"/>
            <a:ext cx="6096000" cy="2153731"/>
          </a:xfrm>
          <a:prstGeom prst="rect">
            <a:avLst/>
          </a:prstGeom>
          <a:noFill/>
        </p:spPr>
        <p:txBody>
          <a:bodyPr wrap="square">
            <a:spAutoFit/>
          </a:bodyPr>
          <a:lstStyle/>
          <a:p>
            <a:pPr lvl="0">
              <a:lnSpc>
                <a:spcPct val="107000"/>
              </a:lnSpc>
            </a:pPr>
            <a:r>
              <a:rPr lang="en-GB" dirty="0" err="1"/>
              <a:t>Jaké</a:t>
            </a:r>
            <a:r>
              <a:rPr lang="en-GB" dirty="0"/>
              <a:t> </a:t>
            </a:r>
            <a:r>
              <a:rPr lang="en-GB" dirty="0" err="1"/>
              <a:t>jsou</a:t>
            </a:r>
            <a:r>
              <a:rPr lang="en-GB" dirty="0"/>
              <a:t> v </a:t>
            </a:r>
            <a:r>
              <a:rPr lang="en-GB" dirty="0" err="1"/>
              <a:t>současnosti</a:t>
            </a:r>
            <a:r>
              <a:rPr lang="en-GB" dirty="0"/>
              <a:t> </a:t>
            </a:r>
            <a:r>
              <a:rPr lang="en-GB" dirty="0" err="1"/>
              <a:t>vaše</a:t>
            </a:r>
            <a:r>
              <a:rPr lang="en-GB" dirty="0"/>
              <a:t> 3 </a:t>
            </a:r>
            <a:r>
              <a:rPr lang="en-GB" dirty="0" err="1"/>
              <a:t>hlavní</a:t>
            </a:r>
            <a:r>
              <a:rPr lang="en-GB" dirty="0"/>
              <a:t> priority?</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rozvoj metod evaluace a pedagogických kompetencí (57 %)</a:t>
            </a:r>
          </a:p>
          <a:p>
            <a:pPr marL="342900" lvl="0" indent="-342900">
              <a:lnSpc>
                <a:spcPct val="107000"/>
              </a:lnSpc>
              <a:buFont typeface="+mj-lt"/>
              <a:buAutoNum type="arabicPeriod"/>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zvýšení kvality výuky (43 %)</a:t>
            </a:r>
          </a:p>
          <a:p>
            <a:pPr marL="342900" lvl="0" indent="-342900">
              <a:lnSpc>
                <a:spcPct val="107000"/>
              </a:lnSpc>
              <a:buFont typeface="+mj-lt"/>
              <a:buAutoNum type="arabicPeriod"/>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lepší provázanost s praxí (40.5 %)</a:t>
            </a:r>
          </a:p>
          <a:p>
            <a:pPr marL="342900" lvl="0" indent="-342900">
              <a:lnSpc>
                <a:spcPct val="107000"/>
              </a:lnSpc>
              <a:buFont typeface="+mj-lt"/>
              <a:buAutoNum type="arabicPeriod"/>
            </a:pP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moderní</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trendy a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inovativní</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vzdělávání</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interdisciplinarita</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(38 %)</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dtudent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centred learning (27 %)</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1467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01E64-DE7A-9851-355B-27005F644483}"/>
              </a:ext>
            </a:extLst>
          </p:cNvPr>
          <p:cNvSpPr>
            <a:spLocks noGrp="1"/>
          </p:cNvSpPr>
          <p:nvPr>
            <p:ph type="title"/>
          </p:nvPr>
        </p:nvSpPr>
        <p:spPr/>
        <p:txBody>
          <a:bodyPr/>
          <a:lstStyle/>
          <a:p>
            <a:r>
              <a:rPr lang="en-GB" dirty="0" err="1"/>
              <a:t>Jaké</a:t>
            </a:r>
            <a:r>
              <a:rPr lang="en-GB" dirty="0"/>
              <a:t> </a:t>
            </a:r>
            <a:r>
              <a:rPr lang="en-GB" dirty="0" err="1"/>
              <a:t>jsou</a:t>
            </a:r>
            <a:r>
              <a:rPr lang="en-GB" dirty="0"/>
              <a:t> v </a:t>
            </a:r>
            <a:r>
              <a:rPr lang="en-GB" dirty="0" err="1"/>
              <a:t>současnosti</a:t>
            </a:r>
            <a:r>
              <a:rPr lang="en-GB" dirty="0"/>
              <a:t> </a:t>
            </a:r>
            <a:r>
              <a:rPr lang="en-GB" dirty="0" err="1"/>
              <a:t>vaše</a:t>
            </a:r>
            <a:r>
              <a:rPr lang="en-GB" dirty="0"/>
              <a:t> 3 </a:t>
            </a:r>
            <a:r>
              <a:rPr lang="en-GB" dirty="0" err="1"/>
              <a:t>hlavní</a:t>
            </a:r>
            <a:r>
              <a:rPr lang="en-GB" dirty="0"/>
              <a:t> priority?</a:t>
            </a:r>
            <a:endParaRPr lang="en-CZ" dirty="0"/>
          </a:p>
        </p:txBody>
      </p:sp>
      <p:sp>
        <p:nvSpPr>
          <p:cNvPr id="4" name="Zástupný obsah 3">
            <a:extLst>
              <a:ext uri="{FF2B5EF4-FFF2-40B4-BE49-F238E27FC236}">
                <a16:creationId xmlns:a16="http://schemas.microsoft.com/office/drawing/2014/main" id="{E1E684CD-BC34-3C7B-16FF-DFC4974DBEFF}"/>
              </a:ext>
            </a:extLst>
          </p:cNvPr>
          <p:cNvSpPr>
            <a:spLocks noGrp="1"/>
          </p:cNvSpPr>
          <p:nvPr>
            <p:ph idx="1"/>
          </p:nvPr>
        </p:nvSpPr>
        <p:spPr>
          <a:xfrm>
            <a:off x="513080" y="1874358"/>
            <a:ext cx="10515600" cy="4445162"/>
          </a:xfrm>
        </p:spPr>
        <p:txBody>
          <a:bodyPr>
            <a:normAutofit fontScale="70000" lnSpcReduction="20000"/>
          </a:bodyPr>
          <a:lstStyle/>
          <a:p>
            <a:pPr marL="0" indent="0">
              <a:lnSpc>
                <a:spcPct val="107000"/>
              </a:lnSpc>
              <a:spcAft>
                <a:spcPts val="800"/>
              </a:spcAft>
              <a:buNone/>
            </a:pPr>
            <a:r>
              <a:rPr lang="cs-CZ"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„Naše vize:</a:t>
            </a:r>
            <a:endParaRPr lang="cs-CZ"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cs-CZ"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motivovat vyučující k dalšímu pravidelnému sebevzdělávání v oblasti pedagogických kompetencí</a:t>
            </a:r>
            <a:endParaRPr lang="cs-CZ"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cs-CZ"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pevně zakotvit kvalitu výuku jako jeden z atributů odměňování zaměstnanců</a:t>
            </a:r>
            <a:endParaRPr lang="cs-CZ"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cs-CZ"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tak jako je zohledňována kvalita vědecké práce při habilitačním řízení, měla by být zohledňována i kvalita výuky</a:t>
            </a:r>
            <a:r>
              <a:rPr lang="cs-CZ"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mj-lt"/>
              <a:buAutoNum type="arabicPeriod"/>
            </a:pPr>
            <a:endParaRPr lang="cs-CZ"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cs-CZ"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„Míříme ke Strategii 2030+, chceme mít kvalitní pedagogy, kteří ví, co a proč učí a jak je to důležité pro život. Chceme zapojovat studenty a představit jim různé formy výuky.“</a:t>
            </a:r>
          </a:p>
          <a:p>
            <a:pPr marL="0" indent="0">
              <a:lnSpc>
                <a:spcPct val="107000"/>
              </a:lnSpc>
              <a:spcAft>
                <a:spcPts val="800"/>
              </a:spcAft>
              <a:buNone/>
            </a:pPr>
            <a:endParaRPr lang="cs-CZ"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lnSpc>
                <a:spcPct val="107000"/>
              </a:lnSpc>
              <a:spcAft>
                <a:spcPts val="800"/>
              </a:spcAft>
              <a:buNone/>
            </a:pPr>
            <a:r>
              <a:rPr lang="cs-CZ" kern="0" dirty="0">
                <a:solidFill>
                  <a:srgbClr val="000000"/>
                </a:solidFill>
                <a:latin typeface="Calibri" panose="020F0502020204030204" pitchFamily="34" charset="0"/>
                <a:cs typeface="Calibri" panose="020F0502020204030204" pitchFamily="34" charset="0"/>
              </a:rPr>
              <a:t>„Minimalizace administrativní zátěže pedagogů.“</a:t>
            </a:r>
            <a:endParaRPr lang="cs-CZ" dirty="0"/>
          </a:p>
        </p:txBody>
      </p:sp>
    </p:spTree>
    <p:extLst>
      <p:ext uri="{BB962C8B-B14F-4D97-AF65-F5344CB8AC3E}">
        <p14:creationId xmlns:p14="http://schemas.microsoft.com/office/powerpoint/2010/main" val="1863639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1A9B0-D2D2-8705-9858-5F925E5336A2}"/>
              </a:ext>
            </a:extLst>
          </p:cNvPr>
          <p:cNvSpPr>
            <a:spLocks noGrp="1"/>
          </p:cNvSpPr>
          <p:nvPr>
            <p:ph type="title"/>
          </p:nvPr>
        </p:nvSpPr>
        <p:spPr/>
        <p:txBody>
          <a:bodyPr/>
          <a:lstStyle/>
          <a:p>
            <a:r>
              <a:rPr lang="en-CZ" dirty="0"/>
              <a:t>VYUČUJÍCÍ</a:t>
            </a:r>
          </a:p>
        </p:txBody>
      </p:sp>
      <p:sp>
        <p:nvSpPr>
          <p:cNvPr id="3" name="Text Placeholder 2">
            <a:extLst>
              <a:ext uri="{FF2B5EF4-FFF2-40B4-BE49-F238E27FC236}">
                <a16:creationId xmlns:a16="http://schemas.microsoft.com/office/drawing/2014/main" id="{EC7B56C7-CDD9-6DCA-3B60-AF8F1EFCC154}"/>
              </a:ext>
            </a:extLst>
          </p:cNvPr>
          <p:cNvSpPr>
            <a:spLocks noGrp="1"/>
          </p:cNvSpPr>
          <p:nvPr>
            <p:ph type="body" idx="1"/>
          </p:nvPr>
        </p:nvSpPr>
        <p:spPr/>
        <p:txBody>
          <a:bodyPr/>
          <a:lstStyle/>
          <a:p>
            <a:pPr algn="l" rtl="0" fontAlgn="base">
              <a:spcBef>
                <a:spcPts val="0"/>
              </a:spcBef>
              <a:spcAft>
                <a:spcPts val="0"/>
              </a:spcAft>
              <a:buFont typeface="Arial" panose="020B0604020202020204" pitchFamily="34" charset="0"/>
              <a:buChar char="•"/>
            </a:pPr>
            <a:r>
              <a:rPr lang="en-GB" sz="1800" b="0" i="0" u="none" strike="noStrike" dirty="0" err="1">
                <a:solidFill>
                  <a:srgbClr val="595959"/>
                </a:solidFill>
                <a:effectLst/>
              </a:rPr>
              <a:t>Sběr</a:t>
            </a:r>
            <a:r>
              <a:rPr lang="en-GB" sz="1800" b="0" i="0" u="none" strike="noStrike" dirty="0">
                <a:solidFill>
                  <a:srgbClr val="595959"/>
                </a:solidFill>
                <a:effectLst/>
              </a:rPr>
              <a:t> </a:t>
            </a:r>
            <a:r>
              <a:rPr lang="en-GB" sz="1800" b="0" i="0" u="none" strike="noStrike" dirty="0" err="1">
                <a:solidFill>
                  <a:srgbClr val="595959"/>
                </a:solidFill>
                <a:effectLst/>
              </a:rPr>
              <a:t>dat</a:t>
            </a:r>
            <a:r>
              <a:rPr lang="en-GB" sz="1800" b="0" i="0" u="none" strike="noStrike" dirty="0">
                <a:solidFill>
                  <a:srgbClr val="595959"/>
                </a:solidFill>
                <a:effectLst/>
              </a:rPr>
              <a:t>:</a:t>
            </a:r>
            <a:r>
              <a:rPr lang="cs-CZ" sz="1800" b="0" i="0" u="none" strike="noStrike" dirty="0">
                <a:solidFill>
                  <a:srgbClr val="595959"/>
                </a:solidFill>
                <a:effectLst/>
              </a:rPr>
              <a:t> 10.6.– 31.7. 2023</a:t>
            </a:r>
            <a:endParaRPr lang="en-GB" sz="1800" b="0" i="0" u="none" strike="noStrike" dirty="0">
              <a:solidFill>
                <a:srgbClr val="595959"/>
              </a:solidFill>
              <a:effectLst/>
            </a:endParaRPr>
          </a:p>
          <a:p>
            <a:pPr algn="l" rtl="0" fontAlgn="base">
              <a:spcBef>
                <a:spcPts val="0"/>
              </a:spcBef>
              <a:spcAft>
                <a:spcPts val="0"/>
              </a:spcAft>
              <a:buFont typeface="Arial" panose="020B0604020202020204" pitchFamily="34" charset="0"/>
              <a:buChar char="•"/>
            </a:pPr>
            <a:r>
              <a:rPr lang="en-GB" sz="1800" b="0" i="0" u="none" strike="noStrike" dirty="0">
                <a:solidFill>
                  <a:srgbClr val="595959"/>
                </a:solidFill>
                <a:effectLst/>
              </a:rPr>
              <a:t>N=</a:t>
            </a:r>
            <a:r>
              <a:rPr lang="cs-CZ" sz="1800" b="0" i="0" u="none" strike="noStrike" dirty="0">
                <a:solidFill>
                  <a:srgbClr val="595959"/>
                </a:solidFill>
                <a:effectLst/>
              </a:rPr>
              <a:t> 100</a:t>
            </a:r>
            <a:endParaRPr lang="en-GB" sz="1800" b="0" i="0" u="none" strike="noStrike" dirty="0">
              <a:solidFill>
                <a:srgbClr val="595959"/>
              </a:solidFill>
              <a:effectLst/>
            </a:endParaRPr>
          </a:p>
        </p:txBody>
      </p:sp>
      <p:sp>
        <p:nvSpPr>
          <p:cNvPr id="4" name="TextovéPole 3">
            <a:extLst>
              <a:ext uri="{FF2B5EF4-FFF2-40B4-BE49-F238E27FC236}">
                <a16:creationId xmlns:a16="http://schemas.microsoft.com/office/drawing/2014/main" id="{1012C7C9-D686-0824-EED7-6680F5FB501A}"/>
              </a:ext>
            </a:extLst>
          </p:cNvPr>
          <p:cNvSpPr txBox="1"/>
          <p:nvPr/>
        </p:nvSpPr>
        <p:spPr>
          <a:xfrm>
            <a:off x="957035" y="5339556"/>
            <a:ext cx="10265229" cy="923330"/>
          </a:xfrm>
          <a:prstGeom prst="rect">
            <a:avLst/>
          </a:prstGeom>
          <a:noFill/>
        </p:spPr>
        <p:txBody>
          <a:bodyPr wrap="square" rtlCol="0">
            <a:spAutoFit/>
          </a:bodyPr>
          <a:lstStyle/>
          <a:p>
            <a:r>
              <a:rPr lang="cs-CZ" dirty="0"/>
              <a:t>Respondenti:</a:t>
            </a:r>
          </a:p>
          <a:p>
            <a:pPr marL="285750" indent="-285750">
              <a:buFont typeface="Arial" panose="020B0604020202020204" pitchFamily="34" charset="0"/>
              <a:buChar char="•"/>
            </a:pPr>
            <a:r>
              <a:rPr lang="cs-CZ" dirty="0"/>
              <a:t>25 % všech vyplněných dotazníků tvoří vyučující UK, 23 % vyučující Slezské univerzity v Opavě</a:t>
            </a:r>
          </a:p>
          <a:p>
            <a:pPr marL="285750" indent="-285750">
              <a:buFont typeface="Arial" panose="020B0604020202020204" pitchFamily="34" charset="0"/>
              <a:buChar char="•"/>
            </a:pPr>
            <a:r>
              <a:rPr lang="cs-CZ" dirty="0"/>
              <a:t>Majorita jsou asistenti/</a:t>
            </a:r>
            <a:r>
              <a:rPr lang="cs-CZ" dirty="0" err="1"/>
              <a:t>ky</a:t>
            </a:r>
            <a:r>
              <a:rPr lang="cs-CZ" dirty="0"/>
              <a:t> (N = 58 – 58 %) </a:t>
            </a:r>
          </a:p>
        </p:txBody>
      </p:sp>
    </p:spTree>
    <p:extLst>
      <p:ext uri="{BB962C8B-B14F-4D97-AF65-F5344CB8AC3E}">
        <p14:creationId xmlns:p14="http://schemas.microsoft.com/office/powerpoint/2010/main" val="1009833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obsah 3">
            <a:extLst>
              <a:ext uri="{FF2B5EF4-FFF2-40B4-BE49-F238E27FC236}">
                <a16:creationId xmlns:a16="http://schemas.microsoft.com/office/drawing/2014/main" id="{2F89F6E3-9AB0-ACC1-167D-381B050D6322}"/>
              </a:ext>
            </a:extLst>
          </p:cNvPr>
          <p:cNvGraphicFramePr>
            <a:graphicFrameLocks noGrp="1"/>
          </p:cNvGraphicFramePr>
          <p:nvPr>
            <p:ph idx="1"/>
            <p:extLst>
              <p:ext uri="{D42A27DB-BD31-4B8C-83A1-F6EECF244321}">
                <p14:modId xmlns:p14="http://schemas.microsoft.com/office/powerpoint/2010/main" val="3520635349"/>
              </p:ext>
            </p:extLst>
          </p:nvPr>
        </p:nvGraphicFramePr>
        <p:xfrm>
          <a:off x="1584285" y="668437"/>
          <a:ext cx="9023430" cy="5439405"/>
        </p:xfrm>
        <a:graphic>
          <a:graphicData uri="http://schemas.openxmlformats.org/drawingml/2006/table">
            <a:tbl>
              <a:tblPr>
                <a:tableStyleId>{5C22544A-7EE6-4342-B048-85BDC9FD1C3A}</a:tableStyleId>
              </a:tblPr>
              <a:tblGrid>
                <a:gridCol w="934359">
                  <a:extLst>
                    <a:ext uri="{9D8B030D-6E8A-4147-A177-3AD203B41FA5}">
                      <a16:colId xmlns:a16="http://schemas.microsoft.com/office/drawing/2014/main" val="1141426162"/>
                    </a:ext>
                  </a:extLst>
                </a:gridCol>
                <a:gridCol w="1354713">
                  <a:extLst>
                    <a:ext uri="{9D8B030D-6E8A-4147-A177-3AD203B41FA5}">
                      <a16:colId xmlns:a16="http://schemas.microsoft.com/office/drawing/2014/main" val="2857752554"/>
                    </a:ext>
                  </a:extLst>
                </a:gridCol>
                <a:gridCol w="1354713">
                  <a:extLst>
                    <a:ext uri="{9D8B030D-6E8A-4147-A177-3AD203B41FA5}">
                      <a16:colId xmlns:a16="http://schemas.microsoft.com/office/drawing/2014/main" val="1110026749"/>
                    </a:ext>
                  </a:extLst>
                </a:gridCol>
                <a:gridCol w="1640031">
                  <a:extLst>
                    <a:ext uri="{9D8B030D-6E8A-4147-A177-3AD203B41FA5}">
                      <a16:colId xmlns:a16="http://schemas.microsoft.com/office/drawing/2014/main" val="1006302652"/>
                    </a:ext>
                  </a:extLst>
                </a:gridCol>
                <a:gridCol w="1869807">
                  <a:extLst>
                    <a:ext uri="{9D8B030D-6E8A-4147-A177-3AD203B41FA5}">
                      <a16:colId xmlns:a16="http://schemas.microsoft.com/office/drawing/2014/main" val="3495800029"/>
                    </a:ext>
                  </a:extLst>
                </a:gridCol>
                <a:gridCol w="1869807">
                  <a:extLst>
                    <a:ext uri="{9D8B030D-6E8A-4147-A177-3AD203B41FA5}">
                      <a16:colId xmlns:a16="http://schemas.microsoft.com/office/drawing/2014/main" val="2405923982"/>
                    </a:ext>
                  </a:extLst>
                </a:gridCol>
              </a:tblGrid>
              <a:tr h="1507604">
                <a:tc gridSpan="6">
                  <a:txBody>
                    <a:bodyPr/>
                    <a:lstStyle/>
                    <a:p>
                      <a:pPr marL="38100" marR="38100" algn="ctr">
                        <a:lnSpc>
                          <a:spcPts val="1600"/>
                        </a:lnSpc>
                        <a:spcAft>
                          <a:spcPts val="800"/>
                        </a:spcAft>
                      </a:pPr>
                      <a:r>
                        <a:rPr lang="cs-CZ" sz="1400" kern="0" dirty="0">
                          <a:effectLst/>
                        </a:rPr>
                        <a:t>Má vaše fakulta definovány standardy kvality výuky? </a:t>
                      </a:r>
                      <a:endParaRPr lang="cs-CZ" sz="11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944275646"/>
                  </a:ext>
                </a:extLst>
              </a:tr>
              <a:tr h="1215341">
                <a:tc gridSpan="2">
                  <a:txBody>
                    <a:bodyPr/>
                    <a:lstStyle/>
                    <a:p>
                      <a:pPr>
                        <a:lnSpc>
                          <a:spcPct val="107000"/>
                        </a:lnSpc>
                        <a:spcAft>
                          <a:spcPts val="800"/>
                        </a:spcAft>
                      </a:pPr>
                      <a:r>
                        <a:rPr lang="cs-CZ" sz="1200" kern="0">
                          <a:effectLst/>
                        </a:rPr>
                        <a:t> </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hMerge="1">
                  <a:txBody>
                    <a:bodyPr/>
                    <a:lstStyle/>
                    <a:p>
                      <a:endParaRPr lang="cs-CZ"/>
                    </a:p>
                  </a:txBody>
                  <a:tcPr/>
                </a:tc>
                <a:tc>
                  <a:txBody>
                    <a:bodyPr/>
                    <a:lstStyle/>
                    <a:p>
                      <a:pPr marL="38100" marR="38100" algn="ctr">
                        <a:lnSpc>
                          <a:spcPts val="1600"/>
                        </a:lnSpc>
                        <a:spcAft>
                          <a:spcPts val="800"/>
                        </a:spcAft>
                      </a:pPr>
                      <a:r>
                        <a:rPr lang="cs-CZ" sz="1200" kern="0">
                          <a:effectLst/>
                        </a:rPr>
                        <a:t>Frequency</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38100" marR="38100" algn="ctr">
                        <a:lnSpc>
                          <a:spcPts val="1600"/>
                        </a:lnSpc>
                        <a:spcAft>
                          <a:spcPts val="800"/>
                        </a:spcAft>
                      </a:pPr>
                      <a:r>
                        <a:rPr lang="cs-CZ" sz="1200" kern="0">
                          <a:effectLst/>
                        </a:rPr>
                        <a:t>Percent</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38100" marR="38100" algn="ctr">
                        <a:lnSpc>
                          <a:spcPts val="1600"/>
                        </a:lnSpc>
                        <a:spcAft>
                          <a:spcPts val="800"/>
                        </a:spcAft>
                      </a:pPr>
                      <a:r>
                        <a:rPr lang="cs-CZ" sz="1200" kern="0">
                          <a:effectLst/>
                        </a:rPr>
                        <a:t>Valid Percent</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38100" marR="38100" algn="ctr">
                        <a:lnSpc>
                          <a:spcPts val="1600"/>
                        </a:lnSpc>
                        <a:spcAft>
                          <a:spcPts val="800"/>
                        </a:spcAft>
                      </a:pPr>
                      <a:r>
                        <a:rPr lang="cs-CZ" sz="1200" kern="0">
                          <a:effectLst/>
                        </a:rPr>
                        <a:t>Cumulative Percent</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479462872"/>
                  </a:ext>
                </a:extLst>
              </a:tr>
              <a:tr h="537412">
                <a:tc rowSpan="4">
                  <a:txBody>
                    <a:bodyPr/>
                    <a:lstStyle/>
                    <a:p>
                      <a:pPr marL="38100" marR="38100">
                        <a:lnSpc>
                          <a:spcPts val="1600"/>
                        </a:lnSpc>
                        <a:spcAft>
                          <a:spcPts val="800"/>
                        </a:spcAft>
                      </a:pPr>
                      <a:r>
                        <a:rPr lang="cs-CZ" sz="1200" kern="0">
                          <a:effectLst/>
                        </a:rPr>
                        <a:t>Valid</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nSpc>
                          <a:spcPts val="1600"/>
                        </a:lnSpc>
                        <a:spcAft>
                          <a:spcPts val="800"/>
                        </a:spcAft>
                      </a:pPr>
                      <a:r>
                        <a:rPr lang="cs-CZ" sz="1200" kern="0">
                          <a:effectLst/>
                        </a:rPr>
                        <a:t>Ano</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cs-CZ" sz="1200" kern="0">
                          <a:effectLst/>
                        </a:rPr>
                        <a:t>15</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cs-CZ" sz="1200" kern="0">
                          <a:effectLst/>
                        </a:rPr>
                        <a:t>15,0</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cs-CZ" sz="1200" kern="0">
                          <a:effectLst/>
                        </a:rPr>
                        <a:t>15,0</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cs-CZ" sz="1200" kern="0">
                          <a:effectLst/>
                        </a:rPr>
                        <a:t>15,0</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414435121"/>
                  </a:ext>
                </a:extLst>
              </a:tr>
              <a:tr h="537412">
                <a:tc vMerge="1">
                  <a:txBody>
                    <a:bodyPr/>
                    <a:lstStyle/>
                    <a:p>
                      <a:endParaRPr lang="cs-CZ"/>
                    </a:p>
                  </a:txBody>
                  <a:tcPr/>
                </a:tc>
                <a:tc>
                  <a:txBody>
                    <a:bodyPr/>
                    <a:lstStyle/>
                    <a:p>
                      <a:pPr marL="38100" marR="38100">
                        <a:lnSpc>
                          <a:spcPts val="1600"/>
                        </a:lnSpc>
                        <a:spcAft>
                          <a:spcPts val="800"/>
                        </a:spcAft>
                      </a:pPr>
                      <a:r>
                        <a:rPr lang="cs-CZ" sz="1200" kern="0">
                          <a:effectLst/>
                        </a:rPr>
                        <a:t>Ne</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cs-CZ" sz="1200" kern="0">
                          <a:effectLst/>
                        </a:rPr>
                        <a:t>33</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cs-CZ" sz="1200" kern="0">
                          <a:effectLst/>
                        </a:rPr>
                        <a:t>33,0</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cs-CZ" sz="1200" kern="0">
                          <a:effectLst/>
                        </a:rPr>
                        <a:t>33,0</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cs-CZ" sz="1200" kern="0">
                          <a:effectLst/>
                        </a:rPr>
                        <a:t>48,0</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676638762"/>
                  </a:ext>
                </a:extLst>
              </a:tr>
              <a:tr h="1104224">
                <a:tc vMerge="1">
                  <a:txBody>
                    <a:bodyPr/>
                    <a:lstStyle/>
                    <a:p>
                      <a:endParaRPr lang="cs-CZ"/>
                    </a:p>
                  </a:txBody>
                  <a:tcPr/>
                </a:tc>
                <a:tc>
                  <a:txBody>
                    <a:bodyPr/>
                    <a:lstStyle/>
                    <a:p>
                      <a:pPr marL="38100" marR="38100">
                        <a:lnSpc>
                          <a:spcPts val="1600"/>
                        </a:lnSpc>
                        <a:spcAft>
                          <a:spcPts val="800"/>
                        </a:spcAft>
                      </a:pPr>
                      <a:r>
                        <a:rPr lang="cs-CZ" sz="1200" kern="0">
                          <a:effectLst/>
                        </a:rPr>
                        <a:t>Nevím</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cs-CZ" sz="1200" kern="0" dirty="0">
                          <a:effectLst/>
                          <a:highlight>
                            <a:srgbClr val="FFFF00"/>
                          </a:highlight>
                        </a:rPr>
                        <a:t>52</a:t>
                      </a:r>
                      <a:endParaRPr lang="cs-CZ" sz="11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cs-CZ" sz="1200" kern="0">
                          <a:effectLst/>
                        </a:rPr>
                        <a:t>52,0</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cs-CZ" sz="1200" kern="0">
                          <a:effectLst/>
                        </a:rPr>
                        <a:t>52,0</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cs-CZ" sz="1200" kern="0">
                          <a:effectLst/>
                        </a:rPr>
                        <a:t>100,0</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814352518"/>
                  </a:ext>
                </a:extLst>
              </a:tr>
              <a:tr h="537412">
                <a:tc vMerge="1">
                  <a:txBody>
                    <a:bodyPr/>
                    <a:lstStyle/>
                    <a:p>
                      <a:endParaRPr lang="cs-CZ"/>
                    </a:p>
                  </a:txBody>
                  <a:tcPr/>
                </a:tc>
                <a:tc>
                  <a:txBody>
                    <a:bodyPr/>
                    <a:lstStyle/>
                    <a:p>
                      <a:pPr marL="38100" marR="38100">
                        <a:lnSpc>
                          <a:spcPts val="1600"/>
                        </a:lnSpc>
                        <a:spcAft>
                          <a:spcPts val="800"/>
                        </a:spcAft>
                      </a:pPr>
                      <a:r>
                        <a:rPr lang="cs-CZ" sz="1200" kern="0">
                          <a:effectLst/>
                        </a:rPr>
                        <a:t>Total</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cs-CZ" sz="1200" kern="0">
                          <a:effectLst/>
                        </a:rPr>
                        <a:t>100</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cs-CZ" sz="1200" kern="0">
                          <a:effectLst/>
                        </a:rPr>
                        <a:t>100,0</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cs-CZ" sz="1200" kern="0">
                          <a:effectLst/>
                        </a:rPr>
                        <a:t>100,0</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cs-CZ" sz="1200" kern="0" dirty="0">
                          <a:effectLst/>
                        </a:rPr>
                        <a:t> </a:t>
                      </a:r>
                      <a:endParaRPr lang="cs-CZ" sz="11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591906081"/>
                  </a:ext>
                </a:extLst>
              </a:tr>
            </a:tbl>
          </a:graphicData>
        </a:graphic>
      </p:graphicFrame>
    </p:spTree>
    <p:extLst>
      <p:ext uri="{BB962C8B-B14F-4D97-AF65-F5344CB8AC3E}">
        <p14:creationId xmlns:p14="http://schemas.microsoft.com/office/powerpoint/2010/main" val="478326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obsah 3">
            <a:extLst>
              <a:ext uri="{FF2B5EF4-FFF2-40B4-BE49-F238E27FC236}">
                <a16:creationId xmlns:a16="http://schemas.microsoft.com/office/drawing/2014/main" id="{A54C883E-ED87-8DF4-C552-ED9CC5F85EA9}"/>
              </a:ext>
            </a:extLst>
          </p:cNvPr>
          <p:cNvGraphicFramePr>
            <a:graphicFrameLocks noGrp="1"/>
          </p:cNvGraphicFramePr>
          <p:nvPr>
            <p:ph idx="1"/>
            <p:extLst>
              <p:ext uri="{D42A27DB-BD31-4B8C-83A1-F6EECF244321}">
                <p14:modId xmlns:p14="http://schemas.microsoft.com/office/powerpoint/2010/main" val="1164504987"/>
              </p:ext>
            </p:extLst>
          </p:nvPr>
        </p:nvGraphicFramePr>
        <p:xfrm>
          <a:off x="1694244" y="658531"/>
          <a:ext cx="8803512" cy="5540937"/>
        </p:xfrm>
        <a:graphic>
          <a:graphicData uri="http://schemas.openxmlformats.org/drawingml/2006/table">
            <a:tbl>
              <a:tblPr>
                <a:tableStyleId>{5C22544A-7EE6-4342-B048-85BDC9FD1C3A}</a:tableStyleId>
              </a:tblPr>
              <a:tblGrid>
                <a:gridCol w="911588">
                  <a:extLst>
                    <a:ext uri="{9D8B030D-6E8A-4147-A177-3AD203B41FA5}">
                      <a16:colId xmlns:a16="http://schemas.microsoft.com/office/drawing/2014/main" val="1229662352"/>
                    </a:ext>
                  </a:extLst>
                </a:gridCol>
                <a:gridCol w="1321697">
                  <a:extLst>
                    <a:ext uri="{9D8B030D-6E8A-4147-A177-3AD203B41FA5}">
                      <a16:colId xmlns:a16="http://schemas.microsoft.com/office/drawing/2014/main" val="3423408142"/>
                    </a:ext>
                  </a:extLst>
                </a:gridCol>
                <a:gridCol w="1321697">
                  <a:extLst>
                    <a:ext uri="{9D8B030D-6E8A-4147-A177-3AD203B41FA5}">
                      <a16:colId xmlns:a16="http://schemas.microsoft.com/office/drawing/2014/main" val="2959397295"/>
                    </a:ext>
                  </a:extLst>
                </a:gridCol>
                <a:gridCol w="1600058">
                  <a:extLst>
                    <a:ext uri="{9D8B030D-6E8A-4147-A177-3AD203B41FA5}">
                      <a16:colId xmlns:a16="http://schemas.microsoft.com/office/drawing/2014/main" val="507130757"/>
                    </a:ext>
                  </a:extLst>
                </a:gridCol>
                <a:gridCol w="1824236">
                  <a:extLst>
                    <a:ext uri="{9D8B030D-6E8A-4147-A177-3AD203B41FA5}">
                      <a16:colId xmlns:a16="http://schemas.microsoft.com/office/drawing/2014/main" val="3503145247"/>
                    </a:ext>
                  </a:extLst>
                </a:gridCol>
                <a:gridCol w="1824236">
                  <a:extLst>
                    <a:ext uri="{9D8B030D-6E8A-4147-A177-3AD203B41FA5}">
                      <a16:colId xmlns:a16="http://schemas.microsoft.com/office/drawing/2014/main" val="1725642643"/>
                    </a:ext>
                  </a:extLst>
                </a:gridCol>
              </a:tblGrid>
              <a:tr h="1678515">
                <a:tc gridSpan="6">
                  <a:txBody>
                    <a:bodyPr/>
                    <a:lstStyle/>
                    <a:p>
                      <a:pPr marL="38100" marR="38100" algn="ctr">
                        <a:lnSpc>
                          <a:spcPts val="1600"/>
                        </a:lnSpc>
                        <a:spcAft>
                          <a:spcPts val="800"/>
                        </a:spcAft>
                      </a:pPr>
                      <a:r>
                        <a:rPr lang="cs-CZ" sz="1400" kern="0">
                          <a:effectLst/>
                        </a:rPr>
                        <a:t>Odráží se výsledky evaluace kvality výuky vyučujících v ohodnocení (např. finančním, ocenění nejlepších vyučujících…) na vaší fakultě? </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730600936"/>
                  </a:ext>
                </a:extLst>
              </a:tr>
              <a:tr h="1471057">
                <a:tc gridSpan="2">
                  <a:txBody>
                    <a:bodyPr/>
                    <a:lstStyle/>
                    <a:p>
                      <a:pPr>
                        <a:lnSpc>
                          <a:spcPct val="107000"/>
                        </a:lnSpc>
                        <a:spcAft>
                          <a:spcPts val="800"/>
                        </a:spcAft>
                      </a:pPr>
                      <a:r>
                        <a:rPr lang="cs-CZ" sz="1200" kern="0">
                          <a:effectLst/>
                        </a:rPr>
                        <a:t> </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hMerge="1">
                  <a:txBody>
                    <a:bodyPr/>
                    <a:lstStyle/>
                    <a:p>
                      <a:endParaRPr lang="cs-CZ"/>
                    </a:p>
                  </a:txBody>
                  <a:tcPr/>
                </a:tc>
                <a:tc>
                  <a:txBody>
                    <a:bodyPr/>
                    <a:lstStyle/>
                    <a:p>
                      <a:pPr marL="38100" marR="38100" algn="ctr">
                        <a:lnSpc>
                          <a:spcPts val="1600"/>
                        </a:lnSpc>
                        <a:spcAft>
                          <a:spcPts val="800"/>
                        </a:spcAft>
                      </a:pPr>
                      <a:r>
                        <a:rPr lang="cs-CZ" sz="1200" kern="0">
                          <a:effectLst/>
                        </a:rPr>
                        <a:t>Frequency</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38100" marR="38100" algn="ctr">
                        <a:lnSpc>
                          <a:spcPts val="1600"/>
                        </a:lnSpc>
                        <a:spcAft>
                          <a:spcPts val="800"/>
                        </a:spcAft>
                      </a:pPr>
                      <a:r>
                        <a:rPr lang="cs-CZ" sz="1200" kern="0">
                          <a:effectLst/>
                        </a:rPr>
                        <a:t>Percent</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38100" marR="38100" algn="ctr">
                        <a:lnSpc>
                          <a:spcPts val="1600"/>
                        </a:lnSpc>
                        <a:spcAft>
                          <a:spcPts val="800"/>
                        </a:spcAft>
                      </a:pPr>
                      <a:r>
                        <a:rPr lang="cs-CZ" sz="1200" kern="0">
                          <a:effectLst/>
                        </a:rPr>
                        <a:t>Valid Percent</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38100" marR="38100" algn="ctr">
                        <a:lnSpc>
                          <a:spcPts val="1600"/>
                        </a:lnSpc>
                        <a:spcAft>
                          <a:spcPts val="800"/>
                        </a:spcAft>
                      </a:pPr>
                      <a:r>
                        <a:rPr lang="cs-CZ" sz="1200" kern="0">
                          <a:effectLst/>
                        </a:rPr>
                        <a:t>Cumulative Percent</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4272714532"/>
                  </a:ext>
                </a:extLst>
              </a:tr>
              <a:tr h="473096">
                <a:tc rowSpan="4">
                  <a:txBody>
                    <a:bodyPr/>
                    <a:lstStyle/>
                    <a:p>
                      <a:pPr marL="38100" marR="38100">
                        <a:lnSpc>
                          <a:spcPts val="1600"/>
                        </a:lnSpc>
                        <a:spcAft>
                          <a:spcPts val="800"/>
                        </a:spcAft>
                      </a:pPr>
                      <a:r>
                        <a:rPr lang="cs-CZ" sz="1200" kern="0">
                          <a:effectLst/>
                        </a:rPr>
                        <a:t>Valid</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nSpc>
                          <a:spcPts val="1600"/>
                        </a:lnSpc>
                        <a:spcAft>
                          <a:spcPts val="800"/>
                        </a:spcAft>
                      </a:pPr>
                      <a:r>
                        <a:rPr lang="cs-CZ" sz="1200" kern="0">
                          <a:effectLst/>
                        </a:rPr>
                        <a:t>Ano</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cs-CZ" sz="1200" kern="0">
                          <a:effectLst/>
                        </a:rPr>
                        <a:t>37</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cs-CZ" sz="1200" kern="0">
                          <a:effectLst/>
                        </a:rPr>
                        <a:t>37,0</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cs-CZ" sz="1200" kern="0">
                          <a:effectLst/>
                        </a:rPr>
                        <a:t>37,0</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cs-CZ" sz="1200" kern="0">
                          <a:effectLst/>
                        </a:rPr>
                        <a:t>37,0</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934789817"/>
                  </a:ext>
                </a:extLst>
              </a:tr>
              <a:tr h="473096">
                <a:tc vMerge="1">
                  <a:txBody>
                    <a:bodyPr/>
                    <a:lstStyle/>
                    <a:p>
                      <a:endParaRPr lang="cs-CZ"/>
                    </a:p>
                  </a:txBody>
                  <a:tcPr/>
                </a:tc>
                <a:tc>
                  <a:txBody>
                    <a:bodyPr/>
                    <a:lstStyle/>
                    <a:p>
                      <a:pPr marL="38100" marR="38100">
                        <a:lnSpc>
                          <a:spcPts val="1600"/>
                        </a:lnSpc>
                        <a:spcAft>
                          <a:spcPts val="800"/>
                        </a:spcAft>
                      </a:pPr>
                      <a:r>
                        <a:rPr lang="cs-CZ" sz="1200" kern="0">
                          <a:effectLst/>
                        </a:rPr>
                        <a:t>Ne</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cs-CZ" sz="1200" kern="0" dirty="0">
                          <a:effectLst/>
                          <a:highlight>
                            <a:srgbClr val="FFFF00"/>
                          </a:highlight>
                        </a:rPr>
                        <a:t>42</a:t>
                      </a:r>
                      <a:endParaRPr lang="cs-CZ" sz="11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cs-CZ" sz="1200" kern="0">
                          <a:effectLst/>
                        </a:rPr>
                        <a:t>42,0</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cs-CZ" sz="1200" kern="0">
                          <a:effectLst/>
                        </a:rPr>
                        <a:t>42,0</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cs-CZ" sz="1200" kern="0">
                          <a:effectLst/>
                        </a:rPr>
                        <a:t>79,0</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87306758"/>
                  </a:ext>
                </a:extLst>
              </a:tr>
              <a:tr h="972077">
                <a:tc vMerge="1">
                  <a:txBody>
                    <a:bodyPr/>
                    <a:lstStyle/>
                    <a:p>
                      <a:endParaRPr lang="cs-CZ"/>
                    </a:p>
                  </a:txBody>
                  <a:tcPr/>
                </a:tc>
                <a:tc>
                  <a:txBody>
                    <a:bodyPr/>
                    <a:lstStyle/>
                    <a:p>
                      <a:pPr marL="38100" marR="38100">
                        <a:lnSpc>
                          <a:spcPts val="1600"/>
                        </a:lnSpc>
                        <a:spcAft>
                          <a:spcPts val="800"/>
                        </a:spcAft>
                      </a:pPr>
                      <a:r>
                        <a:rPr lang="cs-CZ" sz="1200" kern="0">
                          <a:effectLst/>
                        </a:rPr>
                        <a:t>Nevím</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cs-CZ" sz="1200" kern="0">
                          <a:effectLst/>
                        </a:rPr>
                        <a:t>21</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cs-CZ" sz="1200" kern="0">
                          <a:effectLst/>
                        </a:rPr>
                        <a:t>21,0</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cs-CZ" sz="1200" kern="0">
                          <a:effectLst/>
                        </a:rPr>
                        <a:t>21,0</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cs-CZ" sz="1200" kern="0">
                          <a:effectLst/>
                        </a:rPr>
                        <a:t>100,0</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03053418"/>
                  </a:ext>
                </a:extLst>
              </a:tr>
              <a:tr h="473096">
                <a:tc vMerge="1">
                  <a:txBody>
                    <a:bodyPr/>
                    <a:lstStyle/>
                    <a:p>
                      <a:endParaRPr lang="cs-CZ"/>
                    </a:p>
                  </a:txBody>
                  <a:tcPr/>
                </a:tc>
                <a:tc>
                  <a:txBody>
                    <a:bodyPr/>
                    <a:lstStyle/>
                    <a:p>
                      <a:pPr marL="38100" marR="38100">
                        <a:lnSpc>
                          <a:spcPts val="1600"/>
                        </a:lnSpc>
                        <a:spcAft>
                          <a:spcPts val="800"/>
                        </a:spcAft>
                      </a:pPr>
                      <a:r>
                        <a:rPr lang="cs-CZ" sz="1200" kern="0">
                          <a:effectLst/>
                        </a:rPr>
                        <a:t>Total</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cs-CZ" sz="1200" kern="0">
                          <a:effectLst/>
                        </a:rPr>
                        <a:t>100</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cs-CZ" sz="1200" kern="0">
                          <a:effectLst/>
                        </a:rPr>
                        <a:t>100,0</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800"/>
                        </a:spcAft>
                      </a:pPr>
                      <a:r>
                        <a:rPr lang="cs-CZ" sz="1200" kern="0">
                          <a:effectLst/>
                        </a:rPr>
                        <a:t>100,0</a:t>
                      </a:r>
                      <a:endParaRPr lang="cs-CZ" sz="11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cs-CZ" sz="1200" kern="0" dirty="0">
                          <a:effectLst/>
                        </a:rPr>
                        <a:t> </a:t>
                      </a:r>
                      <a:endParaRPr lang="cs-CZ" sz="11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841661598"/>
                  </a:ext>
                </a:extLst>
              </a:tr>
            </a:tbl>
          </a:graphicData>
        </a:graphic>
      </p:graphicFrame>
    </p:spTree>
    <p:extLst>
      <p:ext uri="{BB962C8B-B14F-4D97-AF65-F5344CB8AC3E}">
        <p14:creationId xmlns:p14="http://schemas.microsoft.com/office/powerpoint/2010/main" val="2142477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5B9002-3984-2351-A4A9-FC03BAC716CB}"/>
              </a:ext>
            </a:extLst>
          </p:cNvPr>
          <p:cNvSpPr>
            <a:spLocks noGrp="1"/>
          </p:cNvSpPr>
          <p:nvPr>
            <p:ph type="title"/>
          </p:nvPr>
        </p:nvSpPr>
        <p:spPr/>
        <p:txBody>
          <a:bodyPr/>
          <a:lstStyle/>
          <a:p>
            <a:r>
              <a:rPr lang="cs-CZ" dirty="0"/>
              <a:t>Příklady zjištěné praxe</a:t>
            </a:r>
          </a:p>
        </p:txBody>
      </p:sp>
      <p:sp>
        <p:nvSpPr>
          <p:cNvPr id="3" name="Zástupný obsah 2">
            <a:extLst>
              <a:ext uri="{FF2B5EF4-FFF2-40B4-BE49-F238E27FC236}">
                <a16:creationId xmlns:a16="http://schemas.microsoft.com/office/drawing/2014/main" id="{49F0674B-E02D-350F-9330-943E66908921}"/>
              </a:ext>
            </a:extLst>
          </p:cNvPr>
          <p:cNvSpPr>
            <a:spLocks noGrp="1"/>
          </p:cNvSpPr>
          <p:nvPr>
            <p:ph idx="1"/>
          </p:nvPr>
        </p:nvSpPr>
        <p:spPr>
          <a:xfrm>
            <a:off x="838200" y="1490345"/>
            <a:ext cx="10515600" cy="5002530"/>
          </a:xfrm>
        </p:spPr>
        <p:txBody>
          <a:bodyPr>
            <a:normAutofit/>
          </a:bodyPr>
          <a:lstStyle/>
          <a:p>
            <a:pPr marL="342900" lvl="0" indent="-342900">
              <a:lnSpc>
                <a:spcPct val="107000"/>
              </a:lnSpc>
              <a:buFont typeface="+mj-lt"/>
              <a:buAutoNum type="alphaLcParenR"/>
            </a:pPr>
            <a:r>
              <a:rPr lang="cs-CZ" sz="3200" kern="100" dirty="0">
                <a:effectLst/>
                <a:latin typeface="Calibri" panose="020F0502020204030204" pitchFamily="34" charset="0"/>
                <a:ea typeface="Calibri" panose="020F0502020204030204" pitchFamily="34" charset="0"/>
                <a:cs typeface="Times New Roman" panose="02020603050405020304" pitchFamily="18" charset="0"/>
              </a:rPr>
              <a:t>„</a:t>
            </a:r>
            <a:r>
              <a:rPr lang="cs-CZ" sz="2400" kern="100" dirty="0">
                <a:effectLst/>
                <a:latin typeface="Calibri" panose="020F0502020204030204" pitchFamily="34" charset="0"/>
                <a:ea typeface="Calibri" panose="020F0502020204030204" pitchFamily="34" charset="0"/>
                <a:cs typeface="Times New Roman" panose="02020603050405020304" pitchFamily="18" charset="0"/>
              </a:rPr>
              <a:t>Vedoucí pracoviště </a:t>
            </a:r>
            <a:r>
              <a:rPr lang="cs-CZ"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může </a:t>
            </a:r>
            <a:r>
              <a:rPr lang="cs-CZ" sz="2400" kern="100" dirty="0">
                <a:effectLst/>
                <a:latin typeface="Calibri" panose="020F0502020204030204" pitchFamily="34" charset="0"/>
                <a:ea typeface="Calibri" panose="020F0502020204030204" pitchFamily="34" charset="0"/>
                <a:cs typeface="Times New Roman" panose="02020603050405020304" pitchFamily="18" charset="0"/>
              </a:rPr>
              <a:t>zahrnout do osobní odměny.“</a:t>
            </a:r>
          </a:p>
          <a:p>
            <a:pPr marL="342900" lvl="0" indent="-342900">
              <a:lnSpc>
                <a:spcPct val="107000"/>
              </a:lnSpc>
              <a:buFont typeface="+mj-lt"/>
              <a:buAutoNum type="alphaLcParenR"/>
            </a:pPr>
            <a:r>
              <a:rPr lang="cs-CZ" sz="2400" kern="100" dirty="0">
                <a:effectLst/>
                <a:latin typeface="Calibri" panose="020F0502020204030204" pitchFamily="34" charset="0"/>
                <a:ea typeface="Calibri" panose="020F0502020204030204" pitchFamily="34" charset="0"/>
                <a:cs typeface="Times New Roman" panose="02020603050405020304" pitchFamily="18" charset="0"/>
              </a:rPr>
              <a:t>Finanční ohodnocení vyučujícího/pracoviště není zřejmé, zda se děje.</a:t>
            </a:r>
          </a:p>
          <a:p>
            <a:pPr marL="342900" lvl="0" indent="-342900">
              <a:lnSpc>
                <a:spcPct val="107000"/>
              </a:lnSpc>
              <a:buFont typeface="+mj-lt"/>
              <a:buAutoNum type="alphaLcParenR"/>
            </a:pPr>
            <a:r>
              <a:rPr lang="cs-CZ"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Jsou oceňováni nejlepší pedagogové, jak ústně, tak formou drobné finanční odměny v rámci kateder. Bohužel k tomuto nejsou dostatečné finanční prostředky.</a:t>
            </a:r>
          </a:p>
          <a:p>
            <a:pPr marL="342900" lvl="0" indent="-342900">
              <a:lnSpc>
                <a:spcPct val="107000"/>
              </a:lnSpc>
              <a:spcAft>
                <a:spcPts val="800"/>
              </a:spcAft>
              <a:buFont typeface="+mj-lt"/>
              <a:buAutoNum type="alphaLcParenR"/>
            </a:pPr>
            <a:r>
              <a:rPr lang="cs-CZ" sz="2400" kern="100" dirty="0">
                <a:effectLst/>
                <a:latin typeface="Calibri" panose="020F0502020204030204" pitchFamily="34" charset="0"/>
                <a:ea typeface="Calibri" panose="020F0502020204030204" pitchFamily="34" charset="0"/>
                <a:cs typeface="Times New Roman" panose="02020603050405020304" pitchFamily="18" charset="0"/>
              </a:rPr>
              <a:t>Máme cenu děkana za inspirativní pedagogický výkon, ale že by se to promítlo do finančního ohodnocení, tím si nejsem jistá...a vlastně bych to ani nechtěla v tom smyslu, aby se za "špatný výkon" snižovala mzda. Při aktuálních evaluačních nástrojích by to mohlo vést k určité korupci procesu, "podbízení se" na úkor skutečné ověřování kvality výuky. </a:t>
            </a:r>
          </a:p>
          <a:p>
            <a:pPr marL="342900" lvl="0" indent="-342900">
              <a:lnSpc>
                <a:spcPct val="107000"/>
              </a:lnSpc>
              <a:spcAft>
                <a:spcPts val="800"/>
              </a:spcAft>
              <a:buFont typeface="Symbol" panose="05050102010706020507" pitchFamily="18" charset="2"/>
              <a:buChar char=""/>
            </a:pPr>
            <a:endParaRPr lang="cs-CZ"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8717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5B9002-3984-2351-A4A9-FC03BAC716CB}"/>
              </a:ext>
            </a:extLst>
          </p:cNvPr>
          <p:cNvSpPr>
            <a:spLocks noGrp="1"/>
          </p:cNvSpPr>
          <p:nvPr>
            <p:ph type="title"/>
          </p:nvPr>
        </p:nvSpPr>
        <p:spPr/>
        <p:txBody>
          <a:bodyPr/>
          <a:lstStyle/>
          <a:p>
            <a:pPr>
              <a:lnSpc>
                <a:spcPct val="107000"/>
              </a:lnSpc>
              <a:spcAft>
                <a:spcPts val="800"/>
              </a:spcAft>
            </a:pPr>
            <a:r>
              <a:rPr lang="cs-CZ" sz="4400" kern="100" dirty="0">
                <a:latin typeface="Calibri" panose="020F0502020204030204" pitchFamily="34" charset="0"/>
                <a:cs typeface="Times New Roman" panose="02020603050405020304" pitchFamily="18" charset="0"/>
              </a:rPr>
              <a:t>Kdo a jak vás motivuje?</a:t>
            </a:r>
          </a:p>
        </p:txBody>
      </p:sp>
      <p:sp>
        <p:nvSpPr>
          <p:cNvPr id="3" name="Zástupný obsah 2">
            <a:extLst>
              <a:ext uri="{FF2B5EF4-FFF2-40B4-BE49-F238E27FC236}">
                <a16:creationId xmlns:a16="http://schemas.microsoft.com/office/drawing/2014/main" id="{49F0674B-E02D-350F-9330-943E66908921}"/>
              </a:ext>
            </a:extLst>
          </p:cNvPr>
          <p:cNvSpPr>
            <a:spLocks noGrp="1"/>
          </p:cNvSpPr>
          <p:nvPr>
            <p:ph idx="1"/>
          </p:nvPr>
        </p:nvSpPr>
        <p:spPr>
          <a:xfrm>
            <a:off x="838200" y="1490345"/>
            <a:ext cx="10515600" cy="5002530"/>
          </a:xfrm>
        </p:spPr>
        <p:txBody>
          <a:bodyPr>
            <a:normAutofit fontScale="77500" lnSpcReduction="20000"/>
          </a:bodyPr>
          <a:lstStyle/>
          <a:p>
            <a:pPr marL="514350" indent="-514350">
              <a:lnSpc>
                <a:spcPct val="107000"/>
              </a:lnSpc>
              <a:buFont typeface="+mj-lt"/>
              <a:buAutoNum type="arabicPeriod"/>
            </a:pPr>
            <a:r>
              <a:rPr lang="cs-CZ" sz="3200" kern="100" dirty="0">
                <a:solidFill>
                  <a:srgbClr val="FF0000"/>
                </a:solidFill>
                <a:latin typeface="Calibri" panose="020F0502020204030204" pitchFamily="34" charset="0"/>
                <a:cs typeface="Times New Roman" panose="02020603050405020304" pitchFamily="18" charset="0"/>
              </a:rPr>
              <a:t>„Vedoucí katedry docela pečlivě čte studentské evaluace a při každoročním pohovoru se zaměstnanci to docela důsledně řeší. Minulý vedoucí katedry to ovsem nedělal a nic se nestalo.“</a:t>
            </a:r>
          </a:p>
          <a:p>
            <a:pPr marL="514350" indent="-514350">
              <a:lnSpc>
                <a:spcPct val="107000"/>
              </a:lnSpc>
              <a:buFont typeface="+mj-lt"/>
              <a:buAutoNum type="arabicPeriod"/>
            </a:pPr>
            <a:r>
              <a:rPr lang="cs-CZ" sz="3200" kern="100" dirty="0">
                <a:solidFill>
                  <a:srgbClr val="FF0000"/>
                </a:solidFill>
                <a:latin typeface="Calibri" panose="020F0502020204030204" pitchFamily="34" charset="0"/>
                <a:cs typeface="Times New Roman" panose="02020603050405020304" pitchFamily="18" charset="0"/>
              </a:rPr>
              <a:t>„Motivuje mě určitě můj přímý nadřízený. Slovně. Je to profesionál a dobrý akademik. Pracuji na sobě, protože chci, aby byl s mou prací spokojený. Chci být platným členem týmu.“</a:t>
            </a:r>
          </a:p>
          <a:p>
            <a:pPr marL="514350" indent="-514350">
              <a:lnSpc>
                <a:spcPct val="107000"/>
              </a:lnSpc>
              <a:buFont typeface="+mj-lt"/>
              <a:buAutoNum type="arabicPeriod"/>
            </a:pPr>
            <a:r>
              <a:rPr lang="cs-CZ" sz="3200" kern="100" dirty="0">
                <a:solidFill>
                  <a:srgbClr val="FF0000"/>
                </a:solidFill>
                <a:latin typeface="Calibri" panose="020F0502020204030204" pitchFamily="34" charset="0"/>
                <a:cs typeface="Times New Roman" panose="02020603050405020304" pitchFamily="18" charset="0"/>
              </a:rPr>
              <a:t>„Scházíme se a společně vymýšlíme, jak bychom mohli vyučovat ještě jinak, a také zkoumáme, jak kdo vlastně vyučuje. Neiniciuje to oficiální nadřízený, ale kolegyně, kterou vnímáme jako naši </a:t>
            </a:r>
            <a:r>
              <a:rPr lang="cs-CZ" sz="3200" kern="100" dirty="0" err="1">
                <a:solidFill>
                  <a:srgbClr val="FF0000"/>
                </a:solidFill>
                <a:latin typeface="Calibri" panose="020F0502020204030204" pitchFamily="34" charset="0"/>
                <a:cs typeface="Times New Roman" panose="02020603050405020304" pitchFamily="18" charset="0"/>
              </a:rPr>
              <a:t>tahounku</a:t>
            </a:r>
            <a:r>
              <a:rPr lang="cs-CZ" sz="3200" kern="100" dirty="0">
                <a:solidFill>
                  <a:srgbClr val="FF0000"/>
                </a:solidFill>
                <a:latin typeface="Calibri" panose="020F0502020204030204" pitchFamily="34" charset="0"/>
                <a:cs typeface="Times New Roman" panose="02020603050405020304" pitchFamily="18" charset="0"/>
              </a:rPr>
              <a:t>.“</a:t>
            </a:r>
          </a:p>
          <a:p>
            <a:pPr marL="514350" indent="-514350">
              <a:lnSpc>
                <a:spcPct val="107000"/>
              </a:lnSpc>
              <a:spcAft>
                <a:spcPts val="800"/>
              </a:spcAft>
              <a:buFont typeface="+mj-lt"/>
              <a:buAutoNum type="arabicPeriod"/>
            </a:pPr>
            <a:r>
              <a:rPr lang="cs-CZ" sz="3200" kern="100" dirty="0">
                <a:latin typeface="Calibri" panose="020F0502020204030204" pitchFamily="34" charset="0"/>
                <a:cs typeface="Times New Roman" panose="02020603050405020304" pitchFamily="18" charset="0"/>
              </a:rPr>
              <a:t>„Z pohledu blízkých kolegů a nadřízených jde o vzájemnou pozitivní motivaci směřující ke zlepšování celého studijního programu a znalostí a dovedností absolventů. </a:t>
            </a:r>
            <a:r>
              <a:rPr lang="cs-CZ" sz="3200" kern="100" dirty="0">
                <a:solidFill>
                  <a:srgbClr val="FF0000"/>
                </a:solidFill>
                <a:latin typeface="Calibri" panose="020F0502020204030204" pitchFamily="34" charset="0"/>
                <a:cs typeface="Times New Roman" panose="02020603050405020304" pitchFamily="18" charset="0"/>
              </a:rPr>
              <a:t>Z pohledu vedení fakulty a univerzity jde o negativní motivaci s cílem zvyšovat propustnost studia (nejsou studenti = nejsou peníze).“</a:t>
            </a:r>
          </a:p>
          <a:p>
            <a:pPr marL="342900" lvl="0" indent="-342900">
              <a:lnSpc>
                <a:spcPct val="107000"/>
              </a:lnSpc>
              <a:spcAft>
                <a:spcPts val="800"/>
              </a:spcAft>
              <a:buFont typeface="Symbol" panose="05050102010706020507" pitchFamily="18" charset="2"/>
              <a:buChar char=""/>
            </a:pPr>
            <a:endParaRPr lang="cs-CZ"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9041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07A460-D97B-4327-AE14-F8B6F119EB1F}"/>
              </a:ext>
            </a:extLst>
          </p:cNvPr>
          <p:cNvSpPr>
            <a:spLocks noGrp="1"/>
          </p:cNvSpPr>
          <p:nvPr>
            <p:ph type="title"/>
          </p:nvPr>
        </p:nvSpPr>
        <p:spPr/>
        <p:txBody>
          <a:bodyPr>
            <a:normAutofit/>
          </a:bodyPr>
          <a:lstStyle/>
          <a:p>
            <a:pPr algn="ctr"/>
            <a:r>
              <a:rPr lang="cs-CZ" sz="6600" b="1" dirty="0">
                <a:latin typeface="Gill Sans"/>
              </a:rPr>
              <a:t>Dotazníky</a:t>
            </a:r>
          </a:p>
        </p:txBody>
      </p:sp>
      <p:graphicFrame>
        <p:nvGraphicFramePr>
          <p:cNvPr id="6" name="Zástupný symbol pro obsah 5">
            <a:extLst>
              <a:ext uri="{FF2B5EF4-FFF2-40B4-BE49-F238E27FC236}">
                <a16:creationId xmlns:a16="http://schemas.microsoft.com/office/drawing/2014/main" id="{530BC54A-8A03-4D17-9F2C-AB80E8F17F31}"/>
              </a:ext>
            </a:extLst>
          </p:cNvPr>
          <p:cNvGraphicFramePr>
            <a:graphicFrameLocks noGrp="1"/>
          </p:cNvGraphicFramePr>
          <p:nvPr>
            <p:ph idx="1"/>
            <p:extLst>
              <p:ext uri="{D42A27DB-BD31-4B8C-83A1-F6EECF244321}">
                <p14:modId xmlns:p14="http://schemas.microsoft.com/office/powerpoint/2010/main" val="285504819"/>
              </p:ext>
            </p:extLst>
          </p:nvPr>
        </p:nvGraphicFramePr>
        <p:xfrm>
          <a:off x="711127" y="1690688"/>
          <a:ext cx="10769745" cy="4496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3362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5B9002-3984-2351-A4A9-FC03BAC716CB}"/>
              </a:ext>
            </a:extLst>
          </p:cNvPr>
          <p:cNvSpPr>
            <a:spLocks noGrp="1"/>
          </p:cNvSpPr>
          <p:nvPr>
            <p:ph type="title"/>
          </p:nvPr>
        </p:nvSpPr>
        <p:spPr>
          <a:xfrm>
            <a:off x="838200" y="164782"/>
            <a:ext cx="10515600" cy="1325563"/>
          </a:xfrm>
        </p:spPr>
        <p:txBody>
          <a:bodyPr>
            <a:normAutofit fontScale="90000"/>
          </a:bodyPr>
          <a:lstStyle/>
          <a:p>
            <a:pPr>
              <a:lnSpc>
                <a:spcPct val="107000"/>
              </a:lnSpc>
              <a:spcAft>
                <a:spcPts val="800"/>
              </a:spcAft>
            </a:pPr>
            <a:r>
              <a:rPr lang="cs-CZ" sz="4400" kern="100" dirty="0">
                <a:latin typeface="Calibri" panose="020F0502020204030204" pitchFamily="34" charset="0"/>
                <a:cs typeface="Times New Roman" panose="02020603050405020304" pitchFamily="18" charset="0"/>
              </a:rPr>
              <a:t>Co by vám osobně pomohlo kvalitu vaší výuky postoupně zlepšovat?</a:t>
            </a:r>
          </a:p>
        </p:txBody>
      </p:sp>
      <p:sp>
        <p:nvSpPr>
          <p:cNvPr id="3" name="Zástupný obsah 2">
            <a:extLst>
              <a:ext uri="{FF2B5EF4-FFF2-40B4-BE49-F238E27FC236}">
                <a16:creationId xmlns:a16="http://schemas.microsoft.com/office/drawing/2014/main" id="{49F0674B-E02D-350F-9330-943E66908921}"/>
              </a:ext>
            </a:extLst>
          </p:cNvPr>
          <p:cNvSpPr>
            <a:spLocks noGrp="1"/>
          </p:cNvSpPr>
          <p:nvPr>
            <p:ph idx="1"/>
          </p:nvPr>
        </p:nvSpPr>
        <p:spPr>
          <a:xfrm>
            <a:off x="838200" y="1388745"/>
            <a:ext cx="10515600" cy="5002530"/>
          </a:xfrm>
        </p:spPr>
        <p:txBody>
          <a:bodyPr>
            <a:noAutofit/>
          </a:bodyPr>
          <a:lstStyle/>
          <a:p>
            <a:pPr marL="342900" lvl="0" indent="-342900">
              <a:lnSpc>
                <a:spcPct val="107000"/>
              </a:lnSpc>
              <a:spcBef>
                <a:spcPts val="200"/>
              </a:spcBef>
              <a:buFont typeface="+mj-lt"/>
              <a:buAutoNum type="alphaLcPeriod"/>
            </a:pPr>
            <a:r>
              <a:rPr lang="cs-CZ" sz="15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„Více času na výuku místo přebujelé byrokracie.“</a:t>
            </a:r>
          </a:p>
          <a:p>
            <a:pPr marL="342900" lvl="0" indent="-342900">
              <a:lnSpc>
                <a:spcPct val="107000"/>
              </a:lnSpc>
              <a:spcBef>
                <a:spcPts val="200"/>
              </a:spcBef>
              <a:buFont typeface="+mj-lt"/>
              <a:buAutoNum type="alphaLcPeriod"/>
            </a:pPr>
            <a:r>
              <a:rPr lang="cs-CZ" sz="1500" kern="100" dirty="0">
                <a:effectLst/>
                <a:latin typeface="Calibri" panose="020F0502020204030204" pitchFamily="34" charset="0"/>
                <a:ea typeface="Calibri" panose="020F0502020204030204" pitchFamily="34" charset="0"/>
                <a:cs typeface="Times New Roman" panose="02020603050405020304" pitchFamily="18" charset="0"/>
              </a:rPr>
              <a:t>„Důvěra na pracovišti.“</a:t>
            </a:r>
          </a:p>
          <a:p>
            <a:pPr marL="342900" lvl="0" indent="-342900">
              <a:lnSpc>
                <a:spcPct val="107000"/>
              </a:lnSpc>
              <a:spcBef>
                <a:spcPts val="200"/>
              </a:spcBef>
              <a:buFont typeface="+mj-lt"/>
              <a:buAutoNum type="alphaLcPeriod"/>
            </a:pPr>
            <a:r>
              <a:rPr lang="cs-CZ" sz="15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„Pravidelná konfrontace s kolegy a hospitace na hodinách.“</a:t>
            </a:r>
          </a:p>
          <a:p>
            <a:pPr marL="342900" lvl="0" indent="-342900">
              <a:lnSpc>
                <a:spcPct val="107000"/>
              </a:lnSpc>
              <a:spcBef>
                <a:spcPts val="200"/>
              </a:spcBef>
              <a:buFont typeface="+mj-lt"/>
              <a:buAutoNum type="alphaLcPeriod"/>
            </a:pPr>
            <a:r>
              <a:rPr lang="cs-CZ" sz="15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„Mít </a:t>
            </a:r>
            <a:r>
              <a:rPr lang="cs-CZ" sz="1500"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teaching</a:t>
            </a:r>
            <a:r>
              <a:rPr lang="cs-CZ" sz="15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500"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assistants</a:t>
            </a:r>
            <a:r>
              <a:rPr lang="cs-CZ" sz="15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kteří se budou věnovat studentům na cvičení.“</a:t>
            </a:r>
          </a:p>
          <a:p>
            <a:pPr marL="342900" lvl="0" indent="-342900">
              <a:lnSpc>
                <a:spcPct val="107000"/>
              </a:lnSpc>
              <a:spcBef>
                <a:spcPts val="200"/>
              </a:spcBef>
              <a:buFont typeface="+mj-lt"/>
              <a:buAutoNum type="alphaLcPeriod"/>
            </a:pPr>
            <a:r>
              <a:rPr lang="cs-CZ" sz="1500" kern="100" dirty="0">
                <a:effectLst/>
                <a:latin typeface="Calibri" panose="020F0502020204030204" pitchFamily="34" charset="0"/>
                <a:ea typeface="Calibri" panose="020F0502020204030204" pitchFamily="34" charset="0"/>
                <a:cs typeface="Times New Roman" panose="02020603050405020304" pitchFamily="18" charset="0"/>
              </a:rPr>
              <a:t>„Určitě možnost vidět naživo "</a:t>
            </a:r>
            <a:r>
              <a:rPr lang="cs-CZ" sz="1500" kern="100" dirty="0" err="1">
                <a:effectLst/>
                <a:latin typeface="Calibri" panose="020F0502020204030204" pitchFamily="34" charset="0"/>
                <a:ea typeface="Calibri" panose="020F0502020204030204" pitchFamily="34" charset="0"/>
                <a:cs typeface="Times New Roman" panose="02020603050405020304" pitchFamily="18" charset="0"/>
              </a:rPr>
              <a:t>best</a:t>
            </a:r>
            <a:r>
              <a:rPr lang="cs-CZ" sz="15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1500" kern="100" dirty="0" err="1">
                <a:effectLst/>
                <a:latin typeface="Calibri" panose="020F0502020204030204" pitchFamily="34" charset="0"/>
                <a:ea typeface="Calibri" panose="020F0502020204030204" pitchFamily="34" charset="0"/>
                <a:cs typeface="Times New Roman" panose="02020603050405020304" pitchFamily="18" charset="0"/>
              </a:rPr>
              <a:t>practices</a:t>
            </a:r>
            <a:r>
              <a:rPr lang="cs-CZ" sz="1500" kern="100" dirty="0">
                <a:effectLst/>
                <a:latin typeface="Calibri" panose="020F0502020204030204" pitchFamily="34" charset="0"/>
                <a:ea typeface="Calibri" panose="020F0502020204030204" pitchFamily="34" charset="0"/>
                <a:cs typeface="Times New Roman" panose="02020603050405020304" pitchFamily="18" charset="0"/>
              </a:rPr>
              <a:t>" – nejlepší praktické příklady a ukázky toho, jak by to ideálně mělo vypadat v praxi. Určitě i další didaktická školení.“ </a:t>
            </a:r>
          </a:p>
          <a:p>
            <a:pPr marL="342900" lvl="0" indent="-342900">
              <a:lnSpc>
                <a:spcPct val="107000"/>
              </a:lnSpc>
              <a:spcBef>
                <a:spcPts val="200"/>
              </a:spcBef>
              <a:buFont typeface="+mj-lt"/>
              <a:buAutoNum type="alphaLcPeriod"/>
            </a:pPr>
            <a:r>
              <a:rPr lang="cs-CZ" sz="1500" kern="100" dirty="0">
                <a:effectLst/>
                <a:latin typeface="Calibri" panose="020F0502020204030204" pitchFamily="34" charset="0"/>
                <a:ea typeface="Calibri" panose="020F0502020204030204" pitchFamily="34" charset="0"/>
                <a:cs typeface="Times New Roman" panose="02020603050405020304" pitchFamily="18" charset="0"/>
              </a:rPr>
              <a:t>„Čas! Byrokracie, řešení projektů, samotná výuka a vědecká práce zaberou celou pracovní dobu. Všechny toto činnosti je nutné vykonávat pro fungování instituce a jsou sledovány, hodnoceny. Na připravení kvalitních výukových podkladů není dostatek času a jejich vytvoření není nijak oceněno.“</a:t>
            </a:r>
          </a:p>
          <a:p>
            <a:pPr marL="342900" lvl="0" indent="-342900">
              <a:lnSpc>
                <a:spcPct val="107000"/>
              </a:lnSpc>
              <a:spcBef>
                <a:spcPts val="200"/>
              </a:spcBef>
              <a:buFont typeface="+mj-lt"/>
              <a:buAutoNum type="alphaLcPeriod"/>
            </a:pPr>
            <a:r>
              <a:rPr lang="cs-CZ" sz="1500" kern="100" dirty="0">
                <a:effectLst/>
                <a:latin typeface="Calibri" panose="020F0502020204030204" pitchFamily="34" charset="0"/>
                <a:ea typeface="Calibri" panose="020F0502020204030204" pitchFamily="34" charset="0"/>
                <a:cs typeface="Times New Roman" panose="02020603050405020304" pitchFamily="18" charset="0"/>
              </a:rPr>
              <a:t>„Učit na vysoké škole, kde studenti nemají 40 hodin frontální výuky týdně (protože pak nemají žádnou šanci se na předmět připravit) a vyučující učí dva a nikoli pět kurzů.“</a:t>
            </a:r>
          </a:p>
          <a:p>
            <a:pPr marL="342900" lvl="0" indent="-342900">
              <a:lnSpc>
                <a:spcPct val="107000"/>
              </a:lnSpc>
              <a:spcBef>
                <a:spcPts val="200"/>
              </a:spcBef>
              <a:buFont typeface="+mj-lt"/>
              <a:buAutoNum type="alphaLcPeriod"/>
            </a:pPr>
            <a:r>
              <a:rPr lang="cs-CZ" sz="1500" kern="100" dirty="0">
                <a:effectLst/>
                <a:latin typeface="Calibri" panose="020F0502020204030204" pitchFamily="34" charset="0"/>
                <a:ea typeface="Calibri" panose="020F0502020204030204" pitchFamily="34" charset="0"/>
                <a:cs typeface="Times New Roman" panose="02020603050405020304" pitchFamily="18" charset="0"/>
              </a:rPr>
              <a:t>„Na kvalitě své výuky, respektive na jejím zlepšování soustavně pracuji. Byla bych ráda, kdyby to někdo ocenil. To nesporně motivuje k lepším výkonům (ve všech oblastech). Stačí jistě slovní ocenění. Ráda bych měla pocit, že mou práci někdo sleduje a oceňuje, co se mi povedlo. Nejen opakuje, co se ještě nepovedlo, nebo co se ještě musí udělat.“</a:t>
            </a:r>
          </a:p>
          <a:p>
            <a:pPr marL="342900" lvl="0" indent="-342900">
              <a:lnSpc>
                <a:spcPct val="107000"/>
              </a:lnSpc>
              <a:spcBef>
                <a:spcPts val="200"/>
              </a:spcBef>
              <a:buFont typeface="+mj-lt"/>
              <a:buAutoNum type="alphaLcPeriod"/>
            </a:pPr>
            <a:r>
              <a:rPr lang="cs-CZ" sz="1500" kern="100" dirty="0">
                <a:effectLst/>
                <a:latin typeface="Calibri" panose="020F0502020204030204" pitchFamily="34" charset="0"/>
                <a:ea typeface="Calibri" panose="020F0502020204030204" pitchFamily="34" charset="0"/>
                <a:cs typeface="Times New Roman" panose="02020603050405020304" pitchFamily="18" charset="0"/>
              </a:rPr>
              <a:t>„</a:t>
            </a:r>
            <a:r>
              <a:rPr lang="cs-CZ" sz="15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Já osobně bych uvítala:</a:t>
            </a:r>
          </a:p>
          <a:p>
            <a:pPr marL="742950" lvl="1" indent="-285750">
              <a:lnSpc>
                <a:spcPct val="107000"/>
              </a:lnSpc>
              <a:spcBef>
                <a:spcPts val="200"/>
              </a:spcBef>
              <a:buFont typeface="+mj-lt"/>
              <a:buAutoNum type="alphaLcPeriod"/>
            </a:pPr>
            <a:r>
              <a:rPr lang="cs-CZ" sz="15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sepsaná kritéria kvality výuky, abychom všichni věděli, co je preferovaným ideálem.</a:t>
            </a:r>
          </a:p>
          <a:p>
            <a:pPr marL="742950" lvl="1" indent="-285750">
              <a:lnSpc>
                <a:spcPct val="107000"/>
              </a:lnSpc>
              <a:spcBef>
                <a:spcPts val="200"/>
              </a:spcBef>
              <a:buFont typeface="+mj-lt"/>
              <a:buAutoNum type="alphaLcPeriod"/>
            </a:pPr>
            <a:r>
              <a:rPr lang="cs-CZ" sz="15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systém výchovy mladších vyučujících, které já často beru do výuky a často je navštěvuju, ale děláme to ve volných chvílích a bez opory v kritériích kvality, což považuju za velmi přínosné a příjemné, nicméně dlouhodobě neudržitelné. </a:t>
            </a:r>
          </a:p>
          <a:p>
            <a:pPr marL="742950" lvl="1" indent="-285750">
              <a:lnSpc>
                <a:spcPct val="107000"/>
              </a:lnSpc>
              <a:spcBef>
                <a:spcPts val="200"/>
              </a:spcBef>
              <a:spcAft>
                <a:spcPts val="800"/>
              </a:spcAft>
              <a:buFont typeface="+mj-lt"/>
              <a:buAutoNum type="alphaLcPeriod"/>
            </a:pPr>
            <a:r>
              <a:rPr lang="cs-CZ" sz="15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cílenější otázky v naší Předmětové anketě tak, aby skutečně zjišťovaly kvalitu výuky.“</a:t>
            </a:r>
          </a:p>
        </p:txBody>
      </p:sp>
    </p:spTree>
    <p:extLst>
      <p:ext uri="{BB962C8B-B14F-4D97-AF65-F5344CB8AC3E}">
        <p14:creationId xmlns:p14="http://schemas.microsoft.com/office/powerpoint/2010/main" val="606037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5B9002-3984-2351-A4A9-FC03BAC716CB}"/>
              </a:ext>
            </a:extLst>
          </p:cNvPr>
          <p:cNvSpPr>
            <a:spLocks noGrp="1"/>
          </p:cNvSpPr>
          <p:nvPr>
            <p:ph type="title"/>
          </p:nvPr>
        </p:nvSpPr>
        <p:spPr>
          <a:xfrm>
            <a:off x="838200" y="164782"/>
            <a:ext cx="10515600" cy="1325563"/>
          </a:xfrm>
        </p:spPr>
        <p:txBody>
          <a:bodyPr>
            <a:normAutofit fontScale="90000"/>
          </a:bodyPr>
          <a:lstStyle/>
          <a:p>
            <a:pPr>
              <a:lnSpc>
                <a:spcPct val="107000"/>
              </a:lnSpc>
              <a:spcAft>
                <a:spcPts val="800"/>
              </a:spcAft>
            </a:pPr>
            <a:r>
              <a:rPr lang="cs-CZ" sz="4400" kern="100" dirty="0">
                <a:latin typeface="Calibri" panose="020F0502020204030204" pitchFamily="34" charset="0"/>
                <a:cs typeface="Times New Roman" panose="02020603050405020304" pitchFamily="18" charset="0"/>
              </a:rPr>
              <a:t>Co by vám osobně pomohlo kvalitu vaší výuky postoupně zlepšovat? (pokračování)</a:t>
            </a:r>
          </a:p>
        </p:txBody>
      </p:sp>
      <p:sp>
        <p:nvSpPr>
          <p:cNvPr id="3" name="Zástupný obsah 2">
            <a:extLst>
              <a:ext uri="{FF2B5EF4-FFF2-40B4-BE49-F238E27FC236}">
                <a16:creationId xmlns:a16="http://schemas.microsoft.com/office/drawing/2014/main" id="{49F0674B-E02D-350F-9330-943E66908921}"/>
              </a:ext>
            </a:extLst>
          </p:cNvPr>
          <p:cNvSpPr>
            <a:spLocks noGrp="1"/>
          </p:cNvSpPr>
          <p:nvPr>
            <p:ph idx="1"/>
          </p:nvPr>
        </p:nvSpPr>
        <p:spPr>
          <a:xfrm>
            <a:off x="838200" y="1490345"/>
            <a:ext cx="10515600" cy="5002530"/>
          </a:xfrm>
        </p:spPr>
        <p:txBody>
          <a:bodyPr>
            <a:normAutofit lnSpcReduction="10000"/>
          </a:bodyPr>
          <a:lstStyle/>
          <a:p>
            <a:pPr marL="342900" indent="-342900">
              <a:lnSpc>
                <a:spcPct val="117000"/>
              </a:lnSpc>
              <a:spcBef>
                <a:spcPts val="200"/>
              </a:spcBef>
              <a:buFont typeface="+mj-lt"/>
              <a:buAutoNum type="alphaLcPeriod"/>
            </a:pPr>
            <a:r>
              <a:rPr lang="cs-CZ" sz="1600" kern="100" dirty="0">
                <a:effectLst/>
                <a:latin typeface="Calibri" panose="020F0502020204030204" pitchFamily="34" charset="0"/>
                <a:ea typeface="Calibri" panose="020F0502020204030204" pitchFamily="34" charset="0"/>
                <a:cs typeface="Times New Roman" panose="02020603050405020304" pitchFamily="18" charset="0"/>
              </a:rPr>
              <a:t>„</a:t>
            </a:r>
            <a:r>
              <a:rPr lang="cs-CZ" sz="1600" kern="100" dirty="0">
                <a:latin typeface="Calibri" panose="020F0502020204030204" pitchFamily="34" charset="0"/>
                <a:cs typeface="Times New Roman" panose="02020603050405020304" pitchFamily="18" charset="0"/>
              </a:rPr>
              <a:t>Pomohla by změna přístupu k hodnocení práce akademického pracovníka. Kdy nevhodně nastavené byrokratické parametry hodnocení výkonu akademického pracovníka a následně fakult ve společenských vědách vycházející z publikační činnosti jen v prestižních časopisech, dále zatížení účastí v mnoha vědeckých radách, komisích, psaní mnoha různých typů posudků a naplňování mnoha směrnic na vše možné, degraduje naši práci a zcela upozadí důležitou roli akademika v oblasti vzdělávání.“</a:t>
            </a:r>
          </a:p>
          <a:p>
            <a:pPr marL="342900" indent="-342900">
              <a:lnSpc>
                <a:spcPct val="117000"/>
              </a:lnSpc>
              <a:spcBef>
                <a:spcPts val="200"/>
              </a:spcBef>
              <a:buFont typeface="+mj-lt"/>
              <a:buAutoNum type="arabicPeriod"/>
            </a:pPr>
            <a:r>
              <a:rPr lang="cs-CZ" sz="1600" kern="100" dirty="0">
                <a:solidFill>
                  <a:srgbClr val="FF0000"/>
                </a:solidFill>
                <a:latin typeface="Calibri" panose="020F0502020204030204" pitchFamily="34" charset="0"/>
                <a:cs typeface="Times New Roman" panose="02020603050405020304" pitchFamily="18" charset="0"/>
              </a:rPr>
              <a:t>„Odpovídající finanční ohodnocení reflektující nejenom vědeckou činnost. Přístup vedoucích pracovníků, kteří výuku pojímají jako rovnocennou činnosti vědecké a o své zaměstnance se patřičně starají.“</a:t>
            </a:r>
          </a:p>
          <a:p>
            <a:pPr marL="342900" indent="-342900">
              <a:lnSpc>
                <a:spcPct val="117000"/>
              </a:lnSpc>
              <a:spcBef>
                <a:spcPts val="200"/>
              </a:spcBef>
              <a:buFont typeface="+mj-lt"/>
              <a:buAutoNum type="arabicPeriod"/>
            </a:pPr>
            <a:r>
              <a:rPr lang="cs-CZ" sz="1600" kern="100" dirty="0">
                <a:solidFill>
                  <a:srgbClr val="FF0000"/>
                </a:solidFill>
                <a:latin typeface="Calibri" panose="020F0502020204030204" pitchFamily="34" charset="0"/>
                <a:cs typeface="Times New Roman" panose="02020603050405020304" pitchFamily="18" charset="0"/>
              </a:rPr>
              <a:t>„V kariérním růstu (habilitace ...) srovnat váhu energie věnované zlepšení kvality výuky s váhou energie věnovanou vědě a výzkumu.“</a:t>
            </a:r>
          </a:p>
          <a:p>
            <a:pPr marL="342900" indent="-342900">
              <a:lnSpc>
                <a:spcPct val="117000"/>
              </a:lnSpc>
              <a:spcBef>
                <a:spcPts val="200"/>
              </a:spcBef>
              <a:buFont typeface="+mj-lt"/>
              <a:buAutoNum type="arabicPeriod"/>
            </a:pPr>
            <a:r>
              <a:rPr lang="cs-CZ" sz="1600" kern="100" dirty="0">
                <a:latin typeface="Calibri" panose="020F0502020204030204" pitchFamily="34" charset="0"/>
                <a:cs typeface="Times New Roman" panose="02020603050405020304" pitchFamily="18" charset="0"/>
              </a:rPr>
              <a:t>„Nemuset jednou za tři roky do konkursu, kde se mě budou ptat POUZE na počet impaktovaných publikaci a nic jiného.“</a:t>
            </a:r>
          </a:p>
          <a:p>
            <a:pPr marL="342900" indent="-342900">
              <a:lnSpc>
                <a:spcPct val="117000"/>
              </a:lnSpc>
              <a:spcBef>
                <a:spcPts val="200"/>
              </a:spcBef>
              <a:buFont typeface="+mj-lt"/>
              <a:buAutoNum type="arabicPeriod"/>
            </a:pPr>
            <a:r>
              <a:rPr lang="cs-CZ" sz="1600" kern="100" dirty="0">
                <a:latin typeface="Calibri" panose="020F0502020204030204" pitchFamily="34" charset="0"/>
                <a:cs typeface="Times New Roman" panose="02020603050405020304" pitchFamily="18" charset="0"/>
              </a:rPr>
              <a:t>„Nejlepší motivací by přirozeně byly finanční odměny, na které bohužel není dostatek zdrojů v rozpočtech. Namísto všemožných rozvojových a cílených výzkumných dotačních programů by mohl existovat spíše robustní dlouhodobý program na podporu kvalitních pedagogů. … došlo ke značnému vychýlení ve prospěch "vědy" a byrokracie, na úkor samotné výuky. Akademičtí pracovníci jsou tlačeni do publikování "excelentních" výzkumných článků, v zahraničních časopisech, které bohužel téměř nikdo nečte. Naopak kvalitní učební text pro studenty je dnes považován za nulitní.“</a:t>
            </a:r>
          </a:p>
          <a:p>
            <a:pPr marL="342900" indent="-342900">
              <a:lnSpc>
                <a:spcPct val="117000"/>
              </a:lnSpc>
              <a:spcBef>
                <a:spcPts val="200"/>
              </a:spcBef>
              <a:buFont typeface="+mj-lt"/>
              <a:buAutoNum type="arabicPeriod"/>
            </a:pPr>
            <a:r>
              <a:rPr lang="cs-CZ" sz="1600" kern="100" dirty="0">
                <a:latin typeface="Calibri" panose="020F0502020204030204" pitchFamily="34" charset="0"/>
                <a:cs typeface="Times New Roman" panose="02020603050405020304" pitchFamily="18" charset="0"/>
              </a:rPr>
              <a:t> „</a:t>
            </a:r>
            <a:r>
              <a:rPr lang="cs-CZ" sz="1600" kern="100" dirty="0">
                <a:solidFill>
                  <a:srgbClr val="FF0000"/>
                </a:solidFill>
                <a:latin typeface="Calibri" panose="020F0502020204030204" pitchFamily="34" charset="0"/>
                <a:cs typeface="Times New Roman" panose="02020603050405020304" pitchFamily="18" charset="0"/>
              </a:rPr>
              <a:t>Vyvážené rozložení času mezi </a:t>
            </a:r>
            <a:r>
              <a:rPr lang="cs-CZ" sz="1600" kern="100" dirty="0" err="1">
                <a:solidFill>
                  <a:srgbClr val="FF0000"/>
                </a:solidFill>
                <a:latin typeface="Calibri" panose="020F0502020204030204" pitchFamily="34" charset="0"/>
                <a:cs typeface="Times New Roman" panose="02020603050405020304" pitchFamily="18" charset="0"/>
              </a:rPr>
              <a:t>VaV</a:t>
            </a:r>
            <a:r>
              <a:rPr lang="cs-CZ" sz="1600" kern="100" dirty="0">
                <a:solidFill>
                  <a:srgbClr val="FF0000"/>
                </a:solidFill>
                <a:latin typeface="Calibri" panose="020F0502020204030204" pitchFamily="34" charset="0"/>
                <a:cs typeface="Times New Roman" panose="02020603050405020304" pitchFamily="18" charset="0"/>
              </a:rPr>
              <a:t> a rozvoj výuky. Nyní je klade větší důraz na </a:t>
            </a:r>
            <a:r>
              <a:rPr lang="cs-CZ" sz="1600" kern="100" dirty="0" err="1">
                <a:solidFill>
                  <a:srgbClr val="FF0000"/>
                </a:solidFill>
                <a:latin typeface="Calibri" panose="020F0502020204030204" pitchFamily="34" charset="0"/>
                <a:cs typeface="Times New Roman" panose="02020603050405020304" pitchFamily="18" charset="0"/>
              </a:rPr>
              <a:t>VaV</a:t>
            </a:r>
            <a:r>
              <a:rPr lang="cs-CZ" sz="1600" kern="100" dirty="0">
                <a:solidFill>
                  <a:srgbClr val="FF0000"/>
                </a:solidFill>
                <a:latin typeface="Calibri" panose="020F0502020204030204" pitchFamily="34" charset="0"/>
                <a:cs typeface="Times New Roman" panose="02020603050405020304" pitchFamily="18" charset="0"/>
              </a:rPr>
              <a:t>…. Ať po nás </a:t>
            </a:r>
            <a:r>
              <a:rPr lang="cs-CZ" sz="1600" kern="100" dirty="0" err="1">
                <a:solidFill>
                  <a:srgbClr val="FF0000"/>
                </a:solidFill>
                <a:latin typeface="Calibri" panose="020F0502020204030204" pitchFamily="34" charset="0"/>
                <a:cs typeface="Times New Roman" panose="02020603050405020304" pitchFamily="18" charset="0"/>
              </a:rPr>
              <a:t>NAU</a:t>
            </a:r>
            <a:r>
              <a:rPr lang="cs-CZ" sz="1600" kern="100" dirty="0">
                <a:solidFill>
                  <a:srgbClr val="FF0000"/>
                </a:solidFill>
                <a:latin typeface="Calibri" panose="020F0502020204030204" pitchFamily="34" charset="0"/>
                <a:cs typeface="Times New Roman" panose="02020603050405020304" pitchFamily="18" charset="0"/>
              </a:rPr>
              <a:t> přestane (např. u profesních </a:t>
            </a:r>
            <a:r>
              <a:rPr lang="cs-CZ" sz="1600" kern="100" dirty="0" err="1">
                <a:solidFill>
                  <a:srgbClr val="FF0000"/>
                </a:solidFill>
                <a:latin typeface="Calibri" panose="020F0502020204030204" pitchFamily="34" charset="0"/>
                <a:cs typeface="Times New Roman" panose="02020603050405020304" pitchFamily="18" charset="0"/>
              </a:rPr>
              <a:t>SP</a:t>
            </a:r>
            <a:r>
              <a:rPr lang="cs-CZ" sz="1600" kern="100" dirty="0">
                <a:solidFill>
                  <a:srgbClr val="FF0000"/>
                </a:solidFill>
                <a:latin typeface="Calibri" panose="020F0502020204030204" pitchFamily="34" charset="0"/>
                <a:cs typeface="Times New Roman" panose="02020603050405020304" pitchFamily="18" charset="0"/>
              </a:rPr>
              <a:t>) požadovat nesmyslné čárky ve výzkumu, které absolutně nereflektují odbornost a připravenost vyučujících na kvalitu výuky</a:t>
            </a:r>
            <a:r>
              <a:rPr lang="cs-CZ" sz="1600" kern="100" dirty="0">
                <a:latin typeface="Calibri" panose="020F0502020204030204" pitchFamily="34" charset="0"/>
                <a:cs typeface="Times New Roman" panose="02020603050405020304" pitchFamily="18" charset="0"/>
              </a:rPr>
              <a:t> a namísto toho se bere v potaz zapojení akademika do praxe, smluvního výzkumu apod.“ </a:t>
            </a:r>
          </a:p>
        </p:txBody>
      </p:sp>
    </p:spTree>
    <p:extLst>
      <p:ext uri="{BB962C8B-B14F-4D97-AF65-F5344CB8AC3E}">
        <p14:creationId xmlns:p14="http://schemas.microsoft.com/office/powerpoint/2010/main" val="2958608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5B9002-3984-2351-A4A9-FC03BAC716CB}"/>
              </a:ext>
            </a:extLst>
          </p:cNvPr>
          <p:cNvSpPr>
            <a:spLocks noGrp="1"/>
          </p:cNvSpPr>
          <p:nvPr>
            <p:ph type="title"/>
          </p:nvPr>
        </p:nvSpPr>
        <p:spPr>
          <a:xfrm>
            <a:off x="838200" y="164782"/>
            <a:ext cx="10515600" cy="1325563"/>
          </a:xfrm>
        </p:spPr>
        <p:txBody>
          <a:bodyPr>
            <a:normAutofit/>
          </a:bodyPr>
          <a:lstStyle/>
          <a:p>
            <a:pPr>
              <a:lnSpc>
                <a:spcPct val="107000"/>
              </a:lnSpc>
              <a:spcAft>
                <a:spcPts val="800"/>
              </a:spcAft>
            </a:pPr>
            <a:r>
              <a:rPr lang="cs-CZ" sz="4400" kern="100" dirty="0">
                <a:latin typeface="Calibri" panose="020F0502020204030204" pitchFamily="34" charset="0"/>
                <a:cs typeface="Times New Roman" panose="02020603050405020304" pitchFamily="18" charset="0"/>
              </a:rPr>
              <a:t>Doporučení do budoucna</a:t>
            </a:r>
          </a:p>
        </p:txBody>
      </p:sp>
      <p:sp>
        <p:nvSpPr>
          <p:cNvPr id="3" name="Zástupný obsah 2">
            <a:extLst>
              <a:ext uri="{FF2B5EF4-FFF2-40B4-BE49-F238E27FC236}">
                <a16:creationId xmlns:a16="http://schemas.microsoft.com/office/drawing/2014/main" id="{49F0674B-E02D-350F-9330-943E66908921}"/>
              </a:ext>
            </a:extLst>
          </p:cNvPr>
          <p:cNvSpPr>
            <a:spLocks noGrp="1"/>
          </p:cNvSpPr>
          <p:nvPr>
            <p:ph idx="1"/>
          </p:nvPr>
        </p:nvSpPr>
        <p:spPr>
          <a:xfrm>
            <a:off x="838200" y="1490345"/>
            <a:ext cx="10515600" cy="5002530"/>
          </a:xfrm>
        </p:spPr>
        <p:txBody>
          <a:bodyPr>
            <a:normAutofit/>
          </a:bodyPr>
          <a:lstStyle/>
          <a:p>
            <a:pPr marL="342900" lvl="0" indent="-342900">
              <a:lnSpc>
                <a:spcPct val="107000"/>
              </a:lnSpc>
              <a:buFont typeface="+mj-lt"/>
              <a:buAutoNum type="arabicPeriod"/>
            </a:pPr>
            <a:r>
              <a:rPr lang="cs-CZ"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Lépe pracovat se studentskou anketou</a:t>
            </a:r>
            <a:r>
              <a:rPr lang="cs-CZ" sz="16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motivovat k vyplňování, ukazovat studentům, jak se pracuje s výsledky, lépe formulovat otázky, možná umožnit vyučujícím si doplnit do ní otázky vlastní, sbírat výsledky dřív než na samém konci semestru, nebrat ji jako hlavní či dokonce jediný zdroj poznatků o kvalitě výuky, ale jen jeden ze zdrojů, který je důležitý, ale má své limity; </a:t>
            </a:r>
          </a:p>
          <a:p>
            <a:pPr marL="742950" lvl="1" indent="-285750">
              <a:lnSpc>
                <a:spcPct val="107000"/>
              </a:lnSpc>
              <a:buFont typeface="+mj-lt"/>
              <a:buAutoNum type="arabicPeriod"/>
            </a:pPr>
            <a:r>
              <a:rPr lang="cs-CZ" sz="1600" kern="100" dirty="0">
                <a:effectLst/>
                <a:latin typeface="Calibri" panose="020F0502020204030204" pitchFamily="34" charset="0"/>
                <a:ea typeface="Calibri" panose="020F0502020204030204" pitchFamily="34" charset="0"/>
                <a:cs typeface="Times New Roman" panose="02020603050405020304" pitchFamily="18" charset="0"/>
              </a:rPr>
              <a:t>Řada vyučujících zdůrazňovala diskuzi (se studenty i kolegy) jako protiváhu anonymní, formalizované a masové anketě, jejíž výsledky navíc přichází až po konci semestru. Případně používají vlastní zpětnovazebný dotazník, někteří i opakovaně během semestru. </a:t>
            </a:r>
            <a:r>
              <a:rPr lang="cs-CZ" sz="1600" kern="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„Hlavní výhoda oproti oficiální předmětové anketě je v adresnosti, takže se mohu zeptat, co přesně a jak bych měl změnit, což anonymní anketa neumožňuje a tím je naprosto zbytečná.“</a:t>
            </a:r>
            <a:endParaRPr lang="cs-CZ" sz="16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mj-lt"/>
              <a:buAutoNum type="arabicPeriod"/>
            </a:pPr>
            <a:r>
              <a:rPr lang="cs-CZ" sz="1600" kern="100" dirty="0">
                <a:effectLst/>
                <a:latin typeface="Calibri" panose="020F0502020204030204" pitchFamily="34" charset="0"/>
                <a:ea typeface="Calibri" panose="020F0502020204030204" pitchFamily="34" charset="0"/>
                <a:cs typeface="Times New Roman" panose="02020603050405020304" pitchFamily="18" charset="0"/>
              </a:rPr>
              <a:t>„Nejvíce vypovídající jsou diskuze se studenty. Zejména od studentů vyšších ročníků je možné získat zajímavou zpětnou vazbu, se kterou je možné dále pracovat. Oficiální studentskou anketu bere část studentů jako něco, "co musí / by mělo udělat" a to se dost odráží i v hodnocení. Z diskuzí se studenty víme, že "prostě něco </a:t>
            </a:r>
            <a:r>
              <a:rPr lang="cs-CZ" sz="1600" kern="100" dirty="0" err="1">
                <a:effectLst/>
                <a:latin typeface="Calibri" panose="020F0502020204030204" pitchFamily="34" charset="0"/>
                <a:ea typeface="Calibri" panose="020F0502020204030204" pitchFamily="34" charset="0"/>
                <a:cs typeface="Times New Roman" panose="02020603050405020304" pitchFamily="18" charset="0"/>
              </a:rPr>
              <a:t>zaklikají</a:t>
            </a:r>
            <a:r>
              <a:rPr lang="cs-CZ" sz="1600" kern="100" dirty="0">
                <a:effectLst/>
                <a:latin typeface="Calibri" panose="020F0502020204030204" pitchFamily="34" charset="0"/>
                <a:ea typeface="Calibri" panose="020F0502020204030204" pitchFamily="34" charset="0"/>
                <a:cs typeface="Times New Roman" panose="02020603050405020304" pitchFamily="18" charset="0"/>
              </a:rPr>
              <a:t>, jako když jim přijde dotazník z e-shopu" a psát komentáře se jim "moc nechce".</a:t>
            </a:r>
          </a:p>
          <a:p>
            <a:pPr marL="342900" lvl="0" indent="-342900">
              <a:lnSpc>
                <a:spcPct val="107000"/>
              </a:lnSpc>
              <a:buFont typeface="+mj-lt"/>
              <a:buAutoNum type="arabicPeriod"/>
            </a:pPr>
            <a:r>
              <a:rPr lang="cs-CZ" sz="16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Při odměňování kvalitní výuky nestačí přihlížet k výsledkům studentské ankety, ale je třeba mít jasně vyčleněné prostředky na odměňování jen za výuku </a:t>
            </a:r>
            <a:r>
              <a:rPr lang="cs-CZ" sz="1600" kern="100" dirty="0">
                <a:effectLst/>
                <a:latin typeface="Calibri" panose="020F0502020204030204" pitchFamily="34" charset="0"/>
                <a:ea typeface="Calibri" panose="020F0502020204030204" pitchFamily="34" charset="0"/>
                <a:cs typeface="Times New Roman" panose="02020603050405020304" pitchFamily="18" charset="0"/>
              </a:rPr>
              <a:t>(aby to nebylo společně s vědou a dalšími činnostmi a aby to nebyla možnost, ale pravidlo) a vedle studentské ankety vycházet i z jiných evaluačních nástrojů.</a:t>
            </a:r>
          </a:p>
          <a:p>
            <a:pPr marL="342900" lvl="0" indent="-342900">
              <a:lnSpc>
                <a:spcPct val="107000"/>
              </a:lnSpc>
              <a:buFont typeface="+mj-lt"/>
              <a:buAutoNum type="arabicPeriod"/>
            </a:pPr>
            <a:r>
              <a:rPr lang="cs-CZ" sz="1600" kern="100" dirty="0">
                <a:effectLst/>
                <a:latin typeface="Calibri" panose="020F0502020204030204" pitchFamily="34" charset="0"/>
                <a:ea typeface="Calibri" panose="020F0502020204030204" pitchFamily="34" charset="0"/>
                <a:cs typeface="Times New Roman" panose="02020603050405020304" pitchFamily="18" charset="0"/>
              </a:rPr>
              <a:t>Proč máme často tendenci kvalitu výuky odměňovat oceněním „nejlepší pedagog“, zatímco vědu standardně (a někdy i docela štědře) odměňujeme finančně a s vyhlášením „vědce daného roku“ se nespokojíme?</a:t>
            </a:r>
          </a:p>
          <a:p>
            <a:pPr marL="1143000" indent="0">
              <a:lnSpc>
                <a:spcPct val="107000"/>
              </a:lnSpc>
              <a:spcAft>
                <a:spcPts val="800"/>
              </a:spcAft>
              <a:buNone/>
            </a:pPr>
            <a:endParaRPr lang="cs-CZ"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1999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5B9002-3984-2351-A4A9-FC03BAC716CB}"/>
              </a:ext>
            </a:extLst>
          </p:cNvPr>
          <p:cNvSpPr>
            <a:spLocks noGrp="1"/>
          </p:cNvSpPr>
          <p:nvPr>
            <p:ph type="title"/>
          </p:nvPr>
        </p:nvSpPr>
        <p:spPr>
          <a:xfrm>
            <a:off x="838200" y="164782"/>
            <a:ext cx="10515600" cy="1325563"/>
          </a:xfrm>
        </p:spPr>
        <p:txBody>
          <a:bodyPr>
            <a:normAutofit/>
          </a:bodyPr>
          <a:lstStyle/>
          <a:p>
            <a:pPr>
              <a:lnSpc>
                <a:spcPct val="107000"/>
              </a:lnSpc>
              <a:spcAft>
                <a:spcPts val="800"/>
              </a:spcAft>
            </a:pPr>
            <a:r>
              <a:rPr lang="cs-CZ" sz="4400" kern="100" dirty="0">
                <a:latin typeface="Calibri" panose="020F0502020204030204" pitchFamily="34" charset="0"/>
                <a:cs typeface="Times New Roman" panose="02020603050405020304" pitchFamily="18" charset="0"/>
              </a:rPr>
              <a:t>Doporučení do budoucna (pokračování)</a:t>
            </a:r>
          </a:p>
        </p:txBody>
      </p:sp>
      <p:sp>
        <p:nvSpPr>
          <p:cNvPr id="3" name="Zástupný obsah 2">
            <a:extLst>
              <a:ext uri="{FF2B5EF4-FFF2-40B4-BE49-F238E27FC236}">
                <a16:creationId xmlns:a16="http://schemas.microsoft.com/office/drawing/2014/main" id="{49F0674B-E02D-350F-9330-943E66908921}"/>
              </a:ext>
            </a:extLst>
          </p:cNvPr>
          <p:cNvSpPr>
            <a:spLocks noGrp="1"/>
          </p:cNvSpPr>
          <p:nvPr>
            <p:ph idx="1"/>
          </p:nvPr>
        </p:nvSpPr>
        <p:spPr>
          <a:xfrm>
            <a:off x="838200" y="1490345"/>
            <a:ext cx="10515600" cy="5002530"/>
          </a:xfrm>
        </p:spPr>
        <p:txBody>
          <a:bodyPr>
            <a:normAutofit fontScale="92500" lnSpcReduction="10000"/>
          </a:bodyPr>
          <a:lstStyle/>
          <a:p>
            <a:pPr marL="342900" lvl="0" indent="-342900">
              <a:lnSpc>
                <a:spcPct val="107000"/>
              </a:lnSpc>
              <a:buFont typeface="+mj-lt"/>
              <a:buAutoNum type="arabicPeriod"/>
            </a:pPr>
            <a:r>
              <a:rPr lang="cs-CZ" sz="1900" kern="100" dirty="0">
                <a:effectLst/>
                <a:latin typeface="Calibri" panose="020F0502020204030204" pitchFamily="34" charset="0"/>
                <a:ea typeface="Calibri" panose="020F0502020204030204" pitchFamily="34" charset="0"/>
                <a:cs typeface="Times New Roman" panose="02020603050405020304" pitchFamily="18" charset="0"/>
              </a:rPr>
              <a:t>Jako klíčový krok se ukazuje </a:t>
            </a:r>
            <a:r>
              <a:rPr lang="cs-CZ" sz="19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definovat nároky na kvalitu výuky </a:t>
            </a:r>
            <a:r>
              <a:rPr lang="cs-CZ" sz="1900" kern="100" dirty="0">
                <a:effectLst/>
                <a:latin typeface="Calibri" panose="020F0502020204030204" pitchFamily="34" charset="0"/>
                <a:ea typeface="Calibri" panose="020F0502020204030204" pitchFamily="34" charset="0"/>
                <a:cs typeface="Times New Roman" panose="02020603050405020304" pitchFamily="18" charset="0"/>
              </a:rPr>
              <a:t>v jednotlivých institucích. Bez toho ani vyučující, kteří kvalitně chtějí vyučovat a jsou tomu ochotni věnovat svůj čas a energii, vlastně nevědí, jakým směrem se mají ubírat. Samotné definování kvality (např. i s pomocí kompetenčního rámce) k zavedení kvalitní výuky nepovede, je ale důležitým krokem k tomu, aby instituce mohly kvalitní výuku poskytovat.</a:t>
            </a:r>
          </a:p>
          <a:p>
            <a:pPr marL="742950" lvl="1" indent="-285750">
              <a:lnSpc>
                <a:spcPct val="107000"/>
              </a:lnSpc>
              <a:buFont typeface="+mj-lt"/>
              <a:buAutoNum type="arabicPeriod"/>
            </a:pPr>
            <a:r>
              <a:rPr lang="cs-CZ" sz="19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 tam, kde je kvalitní výuka definována, o tom řada vyučujících neví</a:t>
            </a:r>
          </a:p>
          <a:p>
            <a:pPr marL="742950" lvl="1" indent="-285750">
              <a:lnSpc>
                <a:spcPct val="107000"/>
              </a:lnSpc>
              <a:buFont typeface="+mj-lt"/>
              <a:buAutoNum type="arabicPeriod"/>
            </a:pPr>
            <a:r>
              <a:rPr lang="cs-CZ" sz="1900" kern="100" dirty="0">
                <a:effectLst/>
                <a:latin typeface="Calibri" panose="020F0502020204030204" pitchFamily="34" charset="0"/>
                <a:ea typeface="Calibri" panose="020F0502020204030204" pitchFamily="34" charset="0"/>
                <a:cs typeface="Times New Roman" panose="02020603050405020304" pitchFamily="18" charset="0"/>
              </a:rPr>
              <a:t>Je proto tak důležité, že vzniká příkladný kompetenční rámec v rámci tohoto CRP projektu; je samozřejmě důležité šířit o něm povědomí a debatovat o něm.</a:t>
            </a:r>
          </a:p>
          <a:p>
            <a:pPr marL="742950" lvl="1" indent="-285750">
              <a:lnSpc>
                <a:spcPct val="107000"/>
              </a:lnSpc>
              <a:buFont typeface="+mj-lt"/>
              <a:buAutoNum type="arabicPeriod"/>
            </a:pPr>
            <a:r>
              <a:rPr lang="cs-CZ" sz="1900" kern="100" dirty="0">
                <a:effectLst/>
                <a:latin typeface="Calibri" panose="020F0502020204030204" pitchFamily="34" charset="0"/>
                <a:ea typeface="Calibri" panose="020F0502020204030204" pitchFamily="34" charset="0"/>
                <a:cs typeface="Times New Roman" panose="02020603050405020304" pitchFamily="18" charset="0"/>
              </a:rPr>
              <a:t>Souvisí to s tím, že v některých institucích nejsou definovány vize v oblasti kvality výuky, případně o nich nevědí lidé v nich působící.</a:t>
            </a:r>
          </a:p>
          <a:p>
            <a:pPr marL="742950" lvl="1" indent="-285750">
              <a:lnSpc>
                <a:spcPct val="107000"/>
              </a:lnSpc>
              <a:buFont typeface="+mj-lt"/>
              <a:buAutoNum type="arabicPeriod"/>
            </a:pPr>
            <a:r>
              <a:rPr lang="cs-CZ" sz="1900" kern="100" dirty="0">
                <a:effectLst/>
                <a:latin typeface="Calibri" panose="020F0502020204030204" pitchFamily="34" charset="0"/>
                <a:ea typeface="Calibri" panose="020F0502020204030204" pitchFamily="34" charset="0"/>
                <a:cs typeface="Times New Roman" panose="02020603050405020304" pitchFamily="18" charset="0"/>
              </a:rPr>
              <a:t>Projevuje se to i v tom, že je nejednotně používána pedagogická terminologie (např. výsledky učení), někdo termíny používá, někdo volí popis svými slovy.</a:t>
            </a:r>
          </a:p>
          <a:p>
            <a:pPr marL="457200">
              <a:lnSpc>
                <a:spcPct val="107000"/>
              </a:lnSpc>
              <a:buFont typeface="+mj-lt"/>
              <a:buAutoNum type="arabicPeriod"/>
            </a:pPr>
            <a:r>
              <a:rPr lang="cs-CZ" sz="1900" kern="100" dirty="0">
                <a:effectLst/>
                <a:latin typeface="Calibri" panose="020F0502020204030204" pitchFamily="34" charset="0"/>
                <a:ea typeface="Calibri" panose="020F0502020204030204" pitchFamily="34" charset="0"/>
                <a:cs typeface="Times New Roman" panose="02020603050405020304" pitchFamily="18" charset="0"/>
              </a:rPr>
              <a:t> Velmi podstatné je zavést nástroje, které pomáhají </a:t>
            </a:r>
            <a:r>
              <a:rPr lang="cs-CZ" sz="19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zajišťovat shodné nároky u zkoušejících stejného předmětu</a:t>
            </a:r>
            <a:r>
              <a:rPr lang="cs-CZ" sz="1900" kern="100" dirty="0">
                <a:effectLst/>
                <a:latin typeface="Calibri" panose="020F0502020204030204" pitchFamily="34" charset="0"/>
                <a:ea typeface="Calibri" panose="020F0502020204030204" pitchFamily="34" charset="0"/>
                <a:cs typeface="Times New Roman" panose="02020603050405020304" pitchFamily="18" charset="0"/>
              </a:rPr>
              <a:t> – ať už jde o jasně definované výsledky učení, sepsaná a zveřejněná kritéria zkoušení, praxe zkoušení ve více zkoušejících, společně s pravidelným rotováním, nebo pravidelnou debatou o tom, jaké nároky je u které otázky třeba mít na který kvalifikační stupeň. Bez jejich zavedení se snadno u studujících objevuje pocit nespravedlnosti.</a:t>
            </a:r>
          </a:p>
          <a:p>
            <a:pPr marL="342900" lvl="0" indent="-342900">
              <a:lnSpc>
                <a:spcPct val="107000"/>
              </a:lnSpc>
              <a:buFont typeface="+mj-lt"/>
              <a:buAutoNum type="arabicPeriod"/>
            </a:pPr>
            <a:endParaRPr lang="cs-CZ"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5675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5B9002-3984-2351-A4A9-FC03BAC716CB}"/>
              </a:ext>
            </a:extLst>
          </p:cNvPr>
          <p:cNvSpPr>
            <a:spLocks noGrp="1"/>
          </p:cNvSpPr>
          <p:nvPr>
            <p:ph type="title"/>
          </p:nvPr>
        </p:nvSpPr>
        <p:spPr>
          <a:xfrm>
            <a:off x="838200" y="164782"/>
            <a:ext cx="10515600" cy="1325563"/>
          </a:xfrm>
        </p:spPr>
        <p:txBody>
          <a:bodyPr>
            <a:normAutofit/>
          </a:bodyPr>
          <a:lstStyle/>
          <a:p>
            <a:pPr>
              <a:lnSpc>
                <a:spcPct val="107000"/>
              </a:lnSpc>
              <a:spcAft>
                <a:spcPts val="800"/>
              </a:spcAft>
            </a:pPr>
            <a:r>
              <a:rPr lang="cs-CZ" sz="4400" kern="100" dirty="0">
                <a:latin typeface="Calibri" panose="020F0502020204030204" pitchFamily="34" charset="0"/>
                <a:cs typeface="Times New Roman" panose="02020603050405020304" pitchFamily="18" charset="0"/>
              </a:rPr>
              <a:t>Doporučení do budoucna (pokračování)</a:t>
            </a:r>
          </a:p>
        </p:txBody>
      </p:sp>
      <p:sp>
        <p:nvSpPr>
          <p:cNvPr id="3" name="Zástupný obsah 2">
            <a:extLst>
              <a:ext uri="{FF2B5EF4-FFF2-40B4-BE49-F238E27FC236}">
                <a16:creationId xmlns:a16="http://schemas.microsoft.com/office/drawing/2014/main" id="{49F0674B-E02D-350F-9330-943E66908921}"/>
              </a:ext>
            </a:extLst>
          </p:cNvPr>
          <p:cNvSpPr>
            <a:spLocks noGrp="1"/>
          </p:cNvSpPr>
          <p:nvPr>
            <p:ph idx="1"/>
          </p:nvPr>
        </p:nvSpPr>
        <p:spPr>
          <a:xfrm>
            <a:off x="838200" y="1490345"/>
            <a:ext cx="10515600" cy="5002530"/>
          </a:xfrm>
        </p:spPr>
        <p:txBody>
          <a:bodyPr>
            <a:normAutofit lnSpcReduction="10000"/>
          </a:bodyPr>
          <a:lstStyle/>
          <a:p>
            <a:pPr marL="342900" lvl="0" indent="-342900">
              <a:lnSpc>
                <a:spcPct val="107000"/>
              </a:lnSpc>
              <a:buFont typeface="+mj-lt"/>
              <a:buAutoNum type="arabicPeriod"/>
            </a:pPr>
            <a:r>
              <a:rPr lang="cs-CZ"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Evaluačním nástrojem nemusí být jen nástroje formální (studentská anketa, formální pohovory), ale i neformální </a:t>
            </a:r>
            <a:r>
              <a:rPr lang="cs-CZ" sz="2400" kern="100" dirty="0">
                <a:effectLst/>
                <a:latin typeface="Calibri" panose="020F0502020204030204" pitchFamily="34" charset="0"/>
                <a:ea typeface="Calibri" panose="020F0502020204030204" pitchFamily="34" charset="0"/>
                <a:cs typeface="Times New Roman" panose="02020603050405020304" pitchFamily="18" charset="0"/>
              </a:rPr>
              <a:t>(rozhovor s kolegou, rozhovor se skupinou studentů), neboť i ty nám poskytují cenné informace o kvalitě naší výuky (někdy to mohou být právě neformální nástroje, které lépe vystihnou reálný obraz).</a:t>
            </a:r>
          </a:p>
          <a:p>
            <a:pPr marL="342900" lvl="0" indent="-342900">
              <a:lnSpc>
                <a:spcPct val="107000"/>
              </a:lnSpc>
              <a:buFont typeface="+mj-lt"/>
              <a:buAutoNum type="arabicPeriod"/>
            </a:pPr>
            <a:r>
              <a:rPr lang="cs-CZ" sz="2400" kern="100" dirty="0">
                <a:effectLst/>
                <a:latin typeface="Calibri" panose="020F0502020204030204" pitchFamily="34" charset="0"/>
                <a:ea typeface="Calibri" panose="020F0502020204030204" pitchFamily="34" charset="0"/>
                <a:cs typeface="Times New Roman" panose="02020603050405020304" pitchFamily="18" charset="0"/>
              </a:rPr>
              <a:t>Ukazují se limity v tom, jak jsou vyučující obeznámeni s tím, jaké nástroje jsou u nich v instituci dostupné (například zda jejich instituce definuje, jak vypadá kvalitní výuka); je zřejmě potřeba v tomto pracovat na komunikaci dovnitř institucí.</a:t>
            </a:r>
          </a:p>
          <a:p>
            <a:pPr marL="342900" lvl="0" indent="-342900">
              <a:lnSpc>
                <a:spcPct val="107000"/>
              </a:lnSpc>
              <a:buFont typeface="+mj-lt"/>
              <a:buAutoNum type="arabicPeriod"/>
            </a:pPr>
            <a:r>
              <a:rPr lang="cs-CZ" sz="2400" kern="100" dirty="0">
                <a:effectLst/>
                <a:latin typeface="Calibri" panose="020F0502020204030204" pitchFamily="34" charset="0"/>
                <a:ea typeface="Calibri" panose="020F0502020204030204" pitchFamily="34" charset="0"/>
                <a:cs typeface="Times New Roman" panose="02020603050405020304" pitchFamily="18" charset="0"/>
              </a:rPr>
              <a:t>Mezi vyučujícími existuje velké rozdíly. Existují vyučující, kteří používají širokou paletu oficiálních i neoficiálních nástrojů pro získávání zpětné vazby o kvalitě své výuky, stejně jako ti, kteří jsou přesvědčeni, že žádnou zpětnou vazbu nepotřebují.</a:t>
            </a:r>
          </a:p>
          <a:p>
            <a:pPr marL="457200">
              <a:lnSpc>
                <a:spcPct val="107000"/>
              </a:lnSpc>
              <a:spcAft>
                <a:spcPts val="800"/>
              </a:spcAft>
            </a:pP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endParaRPr lang="cs-CZ"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080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5B9002-3984-2351-A4A9-FC03BAC716CB}"/>
              </a:ext>
            </a:extLst>
          </p:cNvPr>
          <p:cNvSpPr>
            <a:spLocks noGrp="1"/>
          </p:cNvSpPr>
          <p:nvPr>
            <p:ph type="title"/>
          </p:nvPr>
        </p:nvSpPr>
        <p:spPr>
          <a:xfrm>
            <a:off x="838200" y="164782"/>
            <a:ext cx="10515600" cy="1325563"/>
          </a:xfrm>
        </p:spPr>
        <p:txBody>
          <a:bodyPr>
            <a:normAutofit/>
          </a:bodyPr>
          <a:lstStyle/>
          <a:p>
            <a:pPr>
              <a:lnSpc>
                <a:spcPct val="107000"/>
              </a:lnSpc>
              <a:spcAft>
                <a:spcPts val="800"/>
              </a:spcAft>
            </a:pPr>
            <a:r>
              <a:rPr lang="cs-CZ" sz="4400" kern="100" dirty="0">
                <a:latin typeface="Calibri" panose="020F0502020204030204" pitchFamily="34" charset="0"/>
                <a:cs typeface="Times New Roman" panose="02020603050405020304" pitchFamily="18" charset="0"/>
              </a:rPr>
              <a:t>Doporučení do budoucna (pokračování)</a:t>
            </a:r>
          </a:p>
        </p:txBody>
      </p:sp>
      <p:sp>
        <p:nvSpPr>
          <p:cNvPr id="3" name="Zástupný obsah 2">
            <a:extLst>
              <a:ext uri="{FF2B5EF4-FFF2-40B4-BE49-F238E27FC236}">
                <a16:creationId xmlns:a16="http://schemas.microsoft.com/office/drawing/2014/main" id="{49F0674B-E02D-350F-9330-943E66908921}"/>
              </a:ext>
            </a:extLst>
          </p:cNvPr>
          <p:cNvSpPr>
            <a:spLocks noGrp="1"/>
          </p:cNvSpPr>
          <p:nvPr>
            <p:ph idx="1"/>
          </p:nvPr>
        </p:nvSpPr>
        <p:spPr>
          <a:xfrm>
            <a:off x="838200" y="1490345"/>
            <a:ext cx="10515600" cy="5002530"/>
          </a:xfrm>
        </p:spPr>
        <p:txBody>
          <a:bodyPr>
            <a:normAutofit/>
          </a:bodyPr>
          <a:lstStyle/>
          <a:p>
            <a:pPr marL="342900" lvl="0" indent="-342900">
              <a:lnSpc>
                <a:spcPct val="107000"/>
              </a:lnSpc>
              <a:buFont typeface="+mj-lt"/>
              <a:buAutoNum type="arabicPeriod"/>
            </a:pPr>
            <a:r>
              <a:rPr lang="cs-CZ" sz="2400" kern="100" dirty="0">
                <a:effectLst/>
                <a:latin typeface="Calibri" panose="020F0502020204030204" pitchFamily="34" charset="0"/>
                <a:ea typeface="Calibri" panose="020F0502020204030204" pitchFamily="34" charset="0"/>
                <a:cs typeface="Times New Roman" panose="02020603050405020304" pitchFamily="18" charset="0"/>
              </a:rPr>
              <a:t>Před institucemi stojí velký úkol: </a:t>
            </a:r>
            <a:r>
              <a:rPr lang="cs-CZ"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definovat kvalitní výuku s postupně zjednávat kvalitě výuky podobnou prestiž a podporu všemožného typu, jakou má kvalitní věda.</a:t>
            </a:r>
            <a:r>
              <a:rPr lang="cs-CZ"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Tím spíš, když většinu rozpočtu veřejných vysokých škol činí peníze na výuku, nikoli vědu.</a:t>
            </a:r>
          </a:p>
          <a:p>
            <a:pPr marL="342900" lvl="0" indent="-342900">
              <a:lnSpc>
                <a:spcPct val="107000"/>
              </a:lnSpc>
              <a:spcAft>
                <a:spcPts val="800"/>
              </a:spcAft>
              <a:buFont typeface="+mj-lt"/>
              <a:buAutoNum type="arabicPeriod"/>
            </a:pPr>
            <a:r>
              <a:rPr lang="cs-CZ"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Nápad na pokračující výzkum: </a:t>
            </a:r>
            <a:r>
              <a:rPr lang="cs-CZ" sz="2400" kern="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když se ukazuje, že studentské ankety jsou velmi používané institucemi i vyučujícími, zajímavé by bylo zjistit pohled studujících. </a:t>
            </a:r>
            <a:r>
              <a:rPr lang="cs-CZ" sz="2400" kern="0" dirty="0">
                <a:effectLst/>
                <a:latin typeface="Calibri" panose="020F0502020204030204" pitchFamily="34" charset="0"/>
                <a:ea typeface="Times New Roman" panose="02020603050405020304" pitchFamily="18" charset="0"/>
                <a:cs typeface="Calibri" panose="020F0502020204030204" pitchFamily="34" charset="0"/>
              </a:rPr>
              <a:t>Vědí o tom? Jak vážně je berou oni? Z jakého důvodu? Mají dost zpětné vazby na to, co do nich napíšou a jak se s jejich výsledky pracuje? Co by je motivovalo ankety brát vážněji?</a:t>
            </a:r>
            <a:r>
              <a:rPr lang="cs-CZ" sz="2400" kern="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endParaRPr lang="cs-CZ"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3086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9E7D76-94AF-4E42-A84B-0DBA26973118}"/>
              </a:ext>
            </a:extLst>
          </p:cNvPr>
          <p:cNvSpPr>
            <a:spLocks noGrp="1"/>
          </p:cNvSpPr>
          <p:nvPr>
            <p:ph type="title"/>
          </p:nvPr>
        </p:nvSpPr>
        <p:spPr/>
        <p:txBody>
          <a:bodyPr/>
          <a:lstStyle/>
          <a:p>
            <a:r>
              <a:rPr lang="cs-CZ" sz="4002" b="1" dirty="0">
                <a:solidFill>
                  <a:schemeClr val="bg1"/>
                </a:solidFill>
                <a:latin typeface="Gill Sans"/>
              </a:rPr>
              <a:t>Doporučení, jak podporovat kvalitu výuky pro:</a:t>
            </a:r>
          </a:p>
        </p:txBody>
      </p:sp>
      <p:graphicFrame>
        <p:nvGraphicFramePr>
          <p:cNvPr id="4" name="Zástupný symbol pro obsah 3">
            <a:extLst>
              <a:ext uri="{FF2B5EF4-FFF2-40B4-BE49-F238E27FC236}">
                <a16:creationId xmlns:a16="http://schemas.microsoft.com/office/drawing/2014/main" id="{99B4D1A1-AAF3-4FC2-BCDA-C5F18BA11395}"/>
              </a:ext>
            </a:extLst>
          </p:cNvPr>
          <p:cNvGraphicFramePr>
            <a:graphicFrameLocks noGrp="1"/>
          </p:cNvGraphicFramePr>
          <p:nvPr>
            <p:ph idx="1"/>
          </p:nvPr>
        </p:nvGraphicFramePr>
        <p:xfrm>
          <a:off x="228579" y="1183111"/>
          <a:ext cx="11081413" cy="4895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5616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52429A-577F-7E3B-AB75-B6712B314727}"/>
              </a:ext>
            </a:extLst>
          </p:cNvPr>
          <p:cNvSpPr>
            <a:spLocks noGrp="1"/>
          </p:cNvSpPr>
          <p:nvPr>
            <p:ph type="title"/>
          </p:nvPr>
        </p:nvSpPr>
        <p:spPr/>
        <p:txBody>
          <a:bodyPr/>
          <a:lstStyle/>
          <a:p>
            <a:r>
              <a:rPr lang="cs-CZ" b="1" dirty="0"/>
              <a:t>3 roviny zpětné vazby na kvalitu výuky</a:t>
            </a:r>
          </a:p>
        </p:txBody>
      </p:sp>
      <p:sp>
        <p:nvSpPr>
          <p:cNvPr id="8" name="Zástupný obsah 7">
            <a:extLst>
              <a:ext uri="{FF2B5EF4-FFF2-40B4-BE49-F238E27FC236}">
                <a16:creationId xmlns:a16="http://schemas.microsoft.com/office/drawing/2014/main" id="{25A6B991-45AA-E60B-5DEA-516E64FA6B9F}"/>
              </a:ext>
            </a:extLst>
          </p:cNvPr>
          <p:cNvSpPr>
            <a:spLocks noGrp="1"/>
          </p:cNvSpPr>
          <p:nvPr>
            <p:ph idx="1"/>
          </p:nvPr>
        </p:nvSpPr>
        <p:spPr/>
        <p:txBody>
          <a:bodyPr/>
          <a:lstStyle/>
          <a:p>
            <a:pPr marL="342900" lvl="0" indent="-342900">
              <a:lnSpc>
                <a:spcPct val="107000"/>
              </a:lnSpc>
              <a:buFont typeface="Symbol" panose="05050102010706020507" pitchFamily="18" charset="2"/>
              <a:buChar char=""/>
            </a:pPr>
            <a:r>
              <a:rPr lang="cs-CZ" sz="3600" kern="100" dirty="0">
                <a:effectLst/>
                <a:latin typeface="Calibri" panose="020F0502020204030204" pitchFamily="34" charset="0"/>
                <a:ea typeface="Calibri" panose="020F0502020204030204" pitchFamily="34" charset="0"/>
                <a:cs typeface="Times New Roman" panose="02020603050405020304" pitchFamily="18" charset="0"/>
              </a:rPr>
              <a:t>Zpětnou vazbu získávají instituce i vyučující ve třech různých rovinách:</a:t>
            </a:r>
          </a:p>
          <a:p>
            <a:pPr marL="800100" lvl="1" indent="-342900">
              <a:lnSpc>
                <a:spcPct val="107000"/>
              </a:lnSpc>
              <a:buFont typeface="Symbol" panose="05050102010706020507" pitchFamily="18" charset="2"/>
              <a:buChar char=""/>
            </a:pPr>
            <a:r>
              <a:rPr lang="cs-CZ" sz="2800" kern="100" dirty="0">
                <a:effectLst/>
                <a:latin typeface="Calibri" panose="020F0502020204030204" pitchFamily="34" charset="0"/>
                <a:ea typeface="Calibri" panose="020F0502020204030204" pitchFamily="34" charset="0"/>
                <a:cs typeface="Times New Roman" panose="02020603050405020304" pitchFamily="18" charset="0"/>
              </a:rPr>
              <a:t>od studentů/absolventů</a:t>
            </a:r>
          </a:p>
          <a:p>
            <a:pPr marL="800100" lvl="1" indent="-342900">
              <a:lnSpc>
                <a:spcPct val="107000"/>
              </a:lnSpc>
              <a:buFont typeface="Symbol" panose="05050102010706020507" pitchFamily="18" charset="2"/>
              <a:buChar char=""/>
            </a:pPr>
            <a:r>
              <a:rPr lang="cs-CZ" sz="2800" kern="100" dirty="0">
                <a:effectLst/>
                <a:latin typeface="Calibri" panose="020F0502020204030204" pitchFamily="34" charset="0"/>
                <a:ea typeface="Calibri" panose="020F0502020204030204" pitchFamily="34" charset="0"/>
                <a:cs typeface="Times New Roman" panose="02020603050405020304" pitchFamily="18" charset="0"/>
              </a:rPr>
              <a:t>ve vztahu nadřízený/podřízený</a:t>
            </a:r>
          </a:p>
          <a:p>
            <a:pPr marL="800100" lvl="1" indent="-342900">
              <a:lnSpc>
                <a:spcPct val="107000"/>
              </a:lnSpc>
              <a:spcAft>
                <a:spcPts val="800"/>
              </a:spcAft>
              <a:buFont typeface="Symbol" panose="05050102010706020507" pitchFamily="18" charset="2"/>
              <a:buChar char=""/>
            </a:pPr>
            <a:r>
              <a:rPr lang="cs-CZ" sz="2800" kern="100" dirty="0">
                <a:effectLst/>
                <a:latin typeface="Calibri" panose="020F0502020204030204" pitchFamily="34" charset="0"/>
                <a:ea typeface="Calibri" panose="020F0502020204030204" pitchFamily="34" charset="0"/>
                <a:cs typeface="Times New Roman" panose="02020603050405020304" pitchFamily="18" charset="0"/>
              </a:rPr>
              <a:t>od kolegů (peer feedback)</a:t>
            </a:r>
          </a:p>
          <a:p>
            <a:pPr marL="457200" lvl="1" indent="0">
              <a:buNone/>
            </a:pPr>
            <a:endParaRPr lang="cs-CZ" dirty="0"/>
          </a:p>
          <a:p>
            <a:pPr lvl="1"/>
            <a:endParaRPr lang="cs-CZ" dirty="0"/>
          </a:p>
        </p:txBody>
      </p:sp>
    </p:spTree>
    <p:extLst>
      <p:ext uri="{BB962C8B-B14F-4D97-AF65-F5344CB8AC3E}">
        <p14:creationId xmlns:p14="http://schemas.microsoft.com/office/powerpoint/2010/main" val="2469164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7FF7E-6F09-353E-FE31-606EBAE0497E}"/>
              </a:ext>
            </a:extLst>
          </p:cNvPr>
          <p:cNvSpPr>
            <a:spLocks noGrp="1"/>
          </p:cNvSpPr>
          <p:nvPr>
            <p:ph type="title"/>
          </p:nvPr>
        </p:nvSpPr>
        <p:spPr/>
        <p:txBody>
          <a:bodyPr>
            <a:noAutofit/>
          </a:bodyPr>
          <a:lstStyle/>
          <a:p>
            <a:r>
              <a:rPr lang="en-GB" sz="3200" dirty="0" err="1"/>
              <a:t>Používá</a:t>
            </a:r>
            <a:r>
              <a:rPr lang="en-GB" sz="3200" dirty="0"/>
              <a:t> </a:t>
            </a:r>
            <a:r>
              <a:rPr lang="en-GB" sz="3200" dirty="0" err="1"/>
              <a:t>vaše</a:t>
            </a:r>
            <a:r>
              <a:rPr lang="en-GB" sz="3200" dirty="0"/>
              <a:t> </a:t>
            </a:r>
            <a:r>
              <a:rPr lang="en-GB" sz="3200" dirty="0" err="1"/>
              <a:t>univerzita</a:t>
            </a:r>
            <a:r>
              <a:rPr lang="en-GB" sz="3200" dirty="0"/>
              <a:t>, resp. </a:t>
            </a:r>
            <a:r>
              <a:rPr lang="en-GB" sz="3200" dirty="0" err="1"/>
              <a:t>fakulta</a:t>
            </a:r>
            <a:r>
              <a:rPr lang="en-GB" sz="3200" dirty="0"/>
              <a:t> </a:t>
            </a:r>
            <a:r>
              <a:rPr lang="en-GB" sz="3200" dirty="0" err="1"/>
              <a:t>nějaké</a:t>
            </a:r>
            <a:r>
              <a:rPr lang="en-GB" sz="3200" dirty="0"/>
              <a:t> </a:t>
            </a:r>
            <a:r>
              <a:rPr lang="en-GB" sz="3200" dirty="0" err="1"/>
              <a:t>evaluační</a:t>
            </a:r>
            <a:r>
              <a:rPr lang="en-GB" sz="3200" dirty="0"/>
              <a:t> </a:t>
            </a:r>
            <a:r>
              <a:rPr lang="en-GB" sz="3200" dirty="0" err="1"/>
              <a:t>nástroje</a:t>
            </a:r>
            <a:r>
              <a:rPr lang="en-GB" sz="3200" dirty="0"/>
              <a:t> </a:t>
            </a:r>
            <a:r>
              <a:rPr lang="en-GB" sz="3200" dirty="0" err="1"/>
              <a:t>ke</a:t>
            </a:r>
            <a:r>
              <a:rPr lang="en-GB" sz="3200" dirty="0"/>
              <a:t> </a:t>
            </a:r>
            <a:r>
              <a:rPr lang="en-GB" sz="3200" dirty="0" err="1"/>
              <a:t>zjištění</a:t>
            </a:r>
            <a:r>
              <a:rPr lang="en-GB" sz="3200" dirty="0"/>
              <a:t> </a:t>
            </a:r>
            <a:r>
              <a:rPr lang="en-GB" sz="3200" dirty="0" err="1"/>
              <a:t>či</a:t>
            </a:r>
            <a:r>
              <a:rPr lang="en-GB" sz="3200" dirty="0"/>
              <a:t> </a:t>
            </a:r>
            <a:r>
              <a:rPr lang="en-GB" sz="3200" dirty="0" err="1"/>
              <a:t>zvýšení</a:t>
            </a:r>
            <a:r>
              <a:rPr lang="en-GB" sz="3200" dirty="0"/>
              <a:t> </a:t>
            </a:r>
            <a:r>
              <a:rPr lang="en-GB" sz="3200" dirty="0" err="1"/>
              <a:t>kvality</a:t>
            </a:r>
            <a:r>
              <a:rPr lang="en-GB" sz="3200" dirty="0"/>
              <a:t> </a:t>
            </a:r>
            <a:r>
              <a:rPr lang="en-GB" sz="3200" dirty="0" err="1"/>
              <a:t>výuky</a:t>
            </a:r>
            <a:r>
              <a:rPr lang="en-GB" sz="3200" dirty="0"/>
              <a:t> </a:t>
            </a:r>
            <a:r>
              <a:rPr lang="en-GB" sz="3200" dirty="0" err="1"/>
              <a:t>ve</a:t>
            </a:r>
            <a:r>
              <a:rPr lang="en-GB" sz="3200" dirty="0"/>
              <a:t> </a:t>
            </a:r>
            <a:r>
              <a:rPr lang="en-GB" sz="3200" dirty="0" err="1"/>
              <a:t>vaší</a:t>
            </a:r>
            <a:r>
              <a:rPr lang="en-GB" sz="3200" dirty="0"/>
              <a:t> </a:t>
            </a:r>
            <a:r>
              <a:rPr lang="en-GB" sz="3200" dirty="0" err="1"/>
              <a:t>instituci</a:t>
            </a:r>
            <a:r>
              <a:rPr lang="en-GB" sz="3200" dirty="0"/>
              <a:t>? </a:t>
            </a:r>
            <a:r>
              <a:rPr lang="en-GB" sz="3200" dirty="0" err="1"/>
              <a:t>Pokud</a:t>
            </a:r>
            <a:r>
              <a:rPr lang="en-GB" sz="3200" dirty="0"/>
              <a:t> </a:t>
            </a:r>
            <a:r>
              <a:rPr lang="en-GB" sz="3200" dirty="0" err="1"/>
              <a:t>ano</a:t>
            </a:r>
            <a:r>
              <a:rPr lang="en-GB" sz="3200" dirty="0"/>
              <a:t>, </a:t>
            </a:r>
            <a:r>
              <a:rPr lang="en-GB" sz="3200" dirty="0" err="1"/>
              <a:t>jaké</a:t>
            </a:r>
            <a:r>
              <a:rPr lang="en-GB" sz="3200" dirty="0"/>
              <a:t>?</a:t>
            </a:r>
            <a:endParaRPr lang="en-CZ" sz="3200" dirty="0"/>
          </a:p>
        </p:txBody>
      </p:sp>
      <p:sp>
        <p:nvSpPr>
          <p:cNvPr id="7" name="TextBox 6">
            <a:extLst>
              <a:ext uri="{FF2B5EF4-FFF2-40B4-BE49-F238E27FC236}">
                <a16:creationId xmlns:a16="http://schemas.microsoft.com/office/drawing/2014/main" id="{879F6E04-B16A-56BB-CA0F-D6A22F96398F}"/>
              </a:ext>
            </a:extLst>
          </p:cNvPr>
          <p:cNvSpPr txBox="1"/>
          <p:nvPr/>
        </p:nvSpPr>
        <p:spPr>
          <a:xfrm>
            <a:off x="818707" y="2137144"/>
            <a:ext cx="4061636" cy="3416320"/>
          </a:xfrm>
          <a:prstGeom prst="rect">
            <a:avLst/>
          </a:prstGeom>
          <a:noFill/>
        </p:spPr>
        <p:txBody>
          <a:bodyPr wrap="square" rtlCol="0">
            <a:spAutoFit/>
          </a:bodyPr>
          <a:lstStyle/>
          <a:p>
            <a:pPr marL="285750" indent="-285750">
              <a:buFont typeface="Arial" panose="020B0604020202020204" pitchFamily="34" charset="0"/>
              <a:buChar char="•"/>
            </a:pPr>
            <a:r>
              <a:rPr lang="en-CZ" dirty="0"/>
              <a:t>Nejčastěji používané</a:t>
            </a:r>
          </a:p>
          <a:p>
            <a:pPr marL="742950" lvl="1" indent="-285750">
              <a:buFont typeface="Arial" panose="020B0604020202020204" pitchFamily="34" charset="0"/>
              <a:buChar char="•"/>
            </a:pPr>
            <a:r>
              <a:rPr lang="en-GB" dirty="0"/>
              <a:t>S</a:t>
            </a:r>
            <a:r>
              <a:rPr lang="en-CZ" dirty="0"/>
              <a:t>tudentská anketa</a:t>
            </a:r>
          </a:p>
          <a:p>
            <a:pPr marL="742950" lvl="1" indent="-285750">
              <a:buFont typeface="Arial" panose="020B0604020202020204" pitchFamily="34" charset="0"/>
              <a:buChar char="•"/>
            </a:pPr>
            <a:r>
              <a:rPr lang="en-GB" dirty="0" err="1"/>
              <a:t>Diskuze</a:t>
            </a:r>
            <a:r>
              <a:rPr lang="en-GB" dirty="0"/>
              <a:t> se </a:t>
            </a:r>
            <a:r>
              <a:rPr lang="en-GB" dirty="0" err="1"/>
              <a:t>studenty</a:t>
            </a:r>
            <a:endParaRPr lang="en-GB" dirty="0"/>
          </a:p>
          <a:p>
            <a:pPr marL="742950" lvl="1" indent="-285750">
              <a:buFont typeface="Arial" panose="020B0604020202020204" pitchFamily="34" charset="0"/>
              <a:buChar char="•"/>
            </a:pPr>
            <a:r>
              <a:rPr lang="en-GB" dirty="0"/>
              <a:t>D</a:t>
            </a:r>
            <a:r>
              <a:rPr lang="en-CZ" dirty="0"/>
              <a:t>otazník pro absolventy</a:t>
            </a:r>
          </a:p>
          <a:p>
            <a:pPr marL="285750" indent="-285750">
              <a:buFont typeface="Arial" panose="020B0604020202020204" pitchFamily="34" charset="0"/>
              <a:buChar char="•"/>
            </a:pPr>
            <a:r>
              <a:rPr lang="en-GB" kern="0" dirty="0" err="1"/>
              <a:t>Nejméně</a:t>
            </a:r>
            <a:r>
              <a:rPr lang="en-GB" kern="0" dirty="0"/>
              <a:t> </a:t>
            </a:r>
            <a:r>
              <a:rPr lang="en-GB" kern="0" dirty="0" err="1"/>
              <a:t>používané</a:t>
            </a:r>
            <a:endParaRPr lang="en-GB" kern="0" dirty="0"/>
          </a:p>
          <a:p>
            <a:pPr marL="742950" lvl="1" indent="-285750">
              <a:buFont typeface="Arial" panose="020B0604020202020204" pitchFamily="34" charset="0"/>
              <a:buChar char="•"/>
            </a:pPr>
            <a:r>
              <a:rPr lang="en-GB" sz="1800" kern="0" dirty="0" err="1">
                <a:effectLst/>
              </a:rPr>
              <a:t>Návštěvy</a:t>
            </a:r>
            <a:r>
              <a:rPr lang="en-GB" sz="1800" kern="0" dirty="0">
                <a:effectLst/>
              </a:rPr>
              <a:t> </a:t>
            </a:r>
            <a:r>
              <a:rPr lang="en-GB" sz="1800" kern="0" dirty="0" err="1">
                <a:effectLst/>
              </a:rPr>
              <a:t>odborníka</a:t>
            </a:r>
            <a:r>
              <a:rPr lang="en-GB" sz="1800" kern="0" dirty="0">
                <a:effectLst/>
              </a:rPr>
              <a:t> </a:t>
            </a:r>
            <a:r>
              <a:rPr lang="en-GB" sz="1800" kern="0" dirty="0" err="1">
                <a:effectLst/>
              </a:rPr>
              <a:t>na</a:t>
            </a:r>
            <a:r>
              <a:rPr lang="en-GB" sz="1800" kern="0" dirty="0">
                <a:effectLst/>
              </a:rPr>
              <a:t> </a:t>
            </a:r>
            <a:r>
              <a:rPr lang="en-GB" sz="1800" kern="0" dirty="0" err="1">
                <a:effectLst/>
              </a:rPr>
              <a:t>didaktiku</a:t>
            </a:r>
            <a:r>
              <a:rPr lang="en-GB" sz="1800" kern="0" dirty="0">
                <a:effectLst/>
              </a:rPr>
              <a:t> </a:t>
            </a:r>
          </a:p>
          <a:p>
            <a:pPr marL="742950" lvl="1" indent="-285750">
              <a:buFont typeface="Arial" panose="020B0604020202020204" pitchFamily="34" charset="0"/>
              <a:buChar char="•"/>
            </a:pPr>
            <a:r>
              <a:rPr lang="en-GB" sz="1800" kern="0" dirty="0" err="1">
                <a:effectLst/>
              </a:rPr>
              <a:t>Kolegiální</a:t>
            </a:r>
            <a:r>
              <a:rPr lang="en-GB" sz="1800" kern="0" dirty="0">
                <a:effectLst/>
              </a:rPr>
              <a:t> </a:t>
            </a:r>
            <a:r>
              <a:rPr lang="en-GB" sz="1800" kern="0" dirty="0" err="1">
                <a:effectLst/>
              </a:rPr>
              <a:t>návštěvy</a:t>
            </a:r>
            <a:r>
              <a:rPr lang="en-GB" sz="1800" kern="0" dirty="0">
                <a:effectLst/>
              </a:rPr>
              <a:t> </a:t>
            </a:r>
            <a:endParaRPr lang="en-GB" kern="0" dirty="0"/>
          </a:p>
          <a:p>
            <a:pPr marL="742950" lvl="1" indent="-285750">
              <a:buFont typeface="Arial" panose="020B0604020202020204" pitchFamily="34" charset="0"/>
              <a:buChar char="•"/>
            </a:pPr>
            <a:endParaRPr lang="en-GB" kern="0" dirty="0"/>
          </a:p>
          <a:p>
            <a:pPr marL="742950" lvl="1" indent="-285750">
              <a:buFont typeface="Arial" panose="020B0604020202020204" pitchFamily="34" charset="0"/>
              <a:buChar char="•"/>
            </a:pPr>
            <a:endParaRPr lang="en-GB" kern="0" dirty="0"/>
          </a:p>
          <a:p>
            <a:pPr marL="742950" lvl="1" indent="-285750">
              <a:buFont typeface="Arial" panose="020B0604020202020204" pitchFamily="34" charset="0"/>
              <a:buChar char="•"/>
            </a:pPr>
            <a:endParaRPr lang="en-CZ" dirty="0"/>
          </a:p>
          <a:p>
            <a:pPr marL="742950" lvl="1" indent="-285750">
              <a:buFont typeface="Arial" panose="020B0604020202020204" pitchFamily="34" charset="0"/>
              <a:buChar char="•"/>
            </a:pPr>
            <a:endParaRPr lang="en-CZ" dirty="0"/>
          </a:p>
          <a:p>
            <a:pPr marL="742950" lvl="1" indent="-285750">
              <a:buFont typeface="Arial" panose="020B0604020202020204" pitchFamily="34" charset="0"/>
              <a:buChar char="•"/>
            </a:pPr>
            <a:endParaRPr lang="en-CZ" dirty="0"/>
          </a:p>
        </p:txBody>
      </p:sp>
      <p:graphicFrame>
        <p:nvGraphicFramePr>
          <p:cNvPr id="10" name="Content Placeholder 9">
            <a:extLst>
              <a:ext uri="{FF2B5EF4-FFF2-40B4-BE49-F238E27FC236}">
                <a16:creationId xmlns:a16="http://schemas.microsoft.com/office/drawing/2014/main" id="{F16379AD-3DB4-C8D5-24D0-777A4EAA0BE3}"/>
              </a:ext>
            </a:extLst>
          </p:cNvPr>
          <p:cNvGraphicFramePr>
            <a:graphicFrameLocks noGrp="1"/>
          </p:cNvGraphicFramePr>
          <p:nvPr>
            <p:ph idx="1"/>
            <p:extLst>
              <p:ext uri="{D42A27DB-BD31-4B8C-83A1-F6EECF244321}">
                <p14:modId xmlns:p14="http://schemas.microsoft.com/office/powerpoint/2010/main" val="1731494712"/>
              </p:ext>
            </p:extLst>
          </p:nvPr>
        </p:nvGraphicFramePr>
        <p:xfrm>
          <a:off x="4880343" y="1396642"/>
          <a:ext cx="7155713" cy="5122702"/>
        </p:xfrm>
        <a:graphic>
          <a:graphicData uri="http://schemas.openxmlformats.org/drawingml/2006/table">
            <a:tbl>
              <a:tblPr>
                <a:tableStyleId>{5C22544A-7EE6-4342-B048-85BDC9FD1C3A}</a:tableStyleId>
              </a:tblPr>
              <a:tblGrid>
                <a:gridCol w="925034">
                  <a:extLst>
                    <a:ext uri="{9D8B030D-6E8A-4147-A177-3AD203B41FA5}">
                      <a16:colId xmlns:a16="http://schemas.microsoft.com/office/drawing/2014/main" val="1766925149"/>
                    </a:ext>
                  </a:extLst>
                </a:gridCol>
                <a:gridCol w="3039714">
                  <a:extLst>
                    <a:ext uri="{9D8B030D-6E8A-4147-A177-3AD203B41FA5}">
                      <a16:colId xmlns:a16="http://schemas.microsoft.com/office/drawing/2014/main" val="905179209"/>
                    </a:ext>
                  </a:extLst>
                </a:gridCol>
                <a:gridCol w="821695">
                  <a:extLst>
                    <a:ext uri="{9D8B030D-6E8A-4147-A177-3AD203B41FA5}">
                      <a16:colId xmlns:a16="http://schemas.microsoft.com/office/drawing/2014/main" val="2355917424"/>
                    </a:ext>
                  </a:extLst>
                </a:gridCol>
                <a:gridCol w="1184635">
                  <a:extLst>
                    <a:ext uri="{9D8B030D-6E8A-4147-A177-3AD203B41FA5}">
                      <a16:colId xmlns:a16="http://schemas.microsoft.com/office/drawing/2014/main" val="2324440100"/>
                    </a:ext>
                  </a:extLst>
                </a:gridCol>
                <a:gridCol w="1184635">
                  <a:extLst>
                    <a:ext uri="{9D8B030D-6E8A-4147-A177-3AD203B41FA5}">
                      <a16:colId xmlns:a16="http://schemas.microsoft.com/office/drawing/2014/main" val="1935396099"/>
                    </a:ext>
                  </a:extLst>
                </a:gridCol>
              </a:tblGrid>
              <a:tr h="160097">
                <a:tc gridSpan="5">
                  <a:txBody>
                    <a:bodyPr/>
                    <a:lstStyle/>
                    <a:p>
                      <a:pPr marL="38100" marR="38100" algn="ctr">
                        <a:lnSpc>
                          <a:spcPts val="1600"/>
                        </a:lnSpc>
                        <a:spcAft>
                          <a:spcPts val="0"/>
                        </a:spcAft>
                      </a:pPr>
                      <a:r>
                        <a:rPr lang="en-GB" sz="1000" kern="0">
                          <a:effectLst/>
                        </a:rPr>
                        <a:t>$V8.rec Frequencies</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CZ"/>
                    </a:p>
                  </a:txBody>
                  <a:tcPr/>
                </a:tc>
                <a:tc hMerge="1">
                  <a:txBody>
                    <a:bodyPr/>
                    <a:lstStyle/>
                    <a:p>
                      <a:endParaRPr lang="en-CZ"/>
                    </a:p>
                  </a:txBody>
                  <a:tcPr/>
                </a:tc>
                <a:tc hMerge="1">
                  <a:txBody>
                    <a:bodyPr/>
                    <a:lstStyle/>
                    <a:p>
                      <a:endParaRPr lang="en-CZ"/>
                    </a:p>
                  </a:txBody>
                  <a:tcPr/>
                </a:tc>
                <a:tc hMerge="1">
                  <a:txBody>
                    <a:bodyPr/>
                    <a:lstStyle/>
                    <a:p>
                      <a:endParaRPr lang="en-CZ"/>
                    </a:p>
                  </a:txBody>
                  <a:tcPr/>
                </a:tc>
                <a:extLst>
                  <a:ext uri="{0D108BD9-81ED-4DB2-BD59-A6C34878D82A}">
                    <a16:rowId xmlns:a16="http://schemas.microsoft.com/office/drawing/2014/main" val="3679455049"/>
                  </a:ext>
                </a:extLst>
              </a:tr>
              <a:tr h="160097">
                <a:tc rowSpan="2" gridSpan="2">
                  <a:txBody>
                    <a:bodyPr/>
                    <a:lstStyle/>
                    <a:p>
                      <a:r>
                        <a:rPr lang="en-GB" sz="1000" kern="0" dirty="0">
                          <a:effectLst/>
                        </a:rPr>
                        <a:t> </a:t>
                      </a:r>
                      <a:endParaRPr lang="en-CZ"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hMerge="1">
                  <a:txBody>
                    <a:bodyPr/>
                    <a:lstStyle/>
                    <a:p>
                      <a:endParaRPr lang="en-CZ"/>
                    </a:p>
                  </a:txBody>
                  <a:tcPr/>
                </a:tc>
                <a:tc gridSpan="2">
                  <a:txBody>
                    <a:bodyPr/>
                    <a:lstStyle/>
                    <a:p>
                      <a:pPr marL="38100" marR="38100" algn="ctr">
                        <a:lnSpc>
                          <a:spcPts val="1600"/>
                        </a:lnSpc>
                        <a:spcAft>
                          <a:spcPts val="0"/>
                        </a:spcAft>
                      </a:pPr>
                      <a:r>
                        <a:rPr lang="en-GB" sz="1000" kern="0">
                          <a:effectLst/>
                        </a:rPr>
                        <a:t>Responses</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n-CZ"/>
                    </a:p>
                  </a:txBody>
                  <a:tcPr/>
                </a:tc>
                <a:tc rowSpan="2">
                  <a:txBody>
                    <a:bodyPr/>
                    <a:lstStyle/>
                    <a:p>
                      <a:pPr marL="38100" marR="38100" algn="ctr">
                        <a:lnSpc>
                          <a:spcPts val="1600"/>
                        </a:lnSpc>
                        <a:spcAft>
                          <a:spcPts val="0"/>
                        </a:spcAft>
                      </a:pPr>
                      <a:r>
                        <a:rPr lang="en-GB" sz="1000" kern="0">
                          <a:effectLst/>
                        </a:rPr>
                        <a:t>Percent of Cases</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499401986"/>
                  </a:ext>
                </a:extLst>
              </a:tr>
              <a:tr h="160097">
                <a:tc gridSpan="2" vMerge="1">
                  <a:txBody>
                    <a:bodyPr/>
                    <a:lstStyle/>
                    <a:p>
                      <a:endParaRPr lang="en-CZ"/>
                    </a:p>
                  </a:txBody>
                  <a:tcPr/>
                </a:tc>
                <a:tc hMerge="1" vMerge="1">
                  <a:txBody>
                    <a:bodyPr/>
                    <a:lstStyle/>
                    <a:p>
                      <a:endParaRPr lang="en-CZ"/>
                    </a:p>
                  </a:txBody>
                  <a:tcPr/>
                </a:tc>
                <a:tc>
                  <a:txBody>
                    <a:bodyPr/>
                    <a:lstStyle/>
                    <a:p>
                      <a:pPr marL="38100" marR="38100" algn="ctr">
                        <a:lnSpc>
                          <a:spcPts val="1600"/>
                        </a:lnSpc>
                        <a:spcAft>
                          <a:spcPts val="0"/>
                        </a:spcAft>
                      </a:pPr>
                      <a:r>
                        <a:rPr lang="en-GB" sz="1000" kern="0">
                          <a:effectLst/>
                        </a:rPr>
                        <a:t>N</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GB" sz="1000" kern="0">
                          <a:effectLst/>
                        </a:rPr>
                        <a:t>Percent</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vMerge="1">
                  <a:txBody>
                    <a:bodyPr/>
                    <a:lstStyle/>
                    <a:p>
                      <a:endParaRPr lang="en-CZ"/>
                    </a:p>
                  </a:txBody>
                  <a:tcPr/>
                </a:tc>
                <a:extLst>
                  <a:ext uri="{0D108BD9-81ED-4DB2-BD59-A6C34878D82A}">
                    <a16:rowId xmlns:a16="http://schemas.microsoft.com/office/drawing/2014/main" val="4286943960"/>
                  </a:ext>
                </a:extLst>
              </a:tr>
              <a:tr h="160097">
                <a:tc rowSpan="11">
                  <a:txBody>
                    <a:bodyPr/>
                    <a:lstStyle/>
                    <a:p>
                      <a:pPr marL="38100" marR="38100">
                        <a:lnSpc>
                          <a:spcPts val="1600"/>
                        </a:lnSpc>
                        <a:spcAft>
                          <a:spcPts val="0"/>
                        </a:spcAft>
                      </a:pPr>
                      <a:r>
                        <a:rPr lang="en-GB" sz="1000" kern="0" dirty="0" err="1">
                          <a:effectLst/>
                        </a:rPr>
                        <a:t>evaluační</a:t>
                      </a:r>
                      <a:r>
                        <a:rPr lang="en-GB" sz="1000" kern="0" dirty="0">
                          <a:effectLst/>
                        </a:rPr>
                        <a:t> </a:t>
                      </a:r>
                      <a:r>
                        <a:rPr lang="en-GB" sz="1000" kern="0" dirty="0" err="1">
                          <a:effectLst/>
                        </a:rPr>
                        <a:t>nástroje</a:t>
                      </a:r>
                      <a:r>
                        <a:rPr lang="en-GB" sz="1000" kern="0" dirty="0">
                          <a:effectLst/>
                        </a:rPr>
                        <a:t> </a:t>
                      </a:r>
                      <a:r>
                        <a:rPr lang="en-GB" sz="1000" kern="0" dirty="0" err="1">
                          <a:effectLst/>
                        </a:rPr>
                        <a:t>ke</a:t>
                      </a:r>
                      <a:r>
                        <a:rPr lang="en-GB" sz="1000" kern="0" dirty="0">
                          <a:effectLst/>
                        </a:rPr>
                        <a:t> </a:t>
                      </a:r>
                      <a:r>
                        <a:rPr lang="en-GB" sz="1000" kern="0" dirty="0" err="1">
                          <a:effectLst/>
                        </a:rPr>
                        <a:t>zjištění</a:t>
                      </a:r>
                      <a:r>
                        <a:rPr lang="en-GB" sz="1000" kern="0" dirty="0">
                          <a:effectLst/>
                        </a:rPr>
                        <a:t> </a:t>
                      </a:r>
                      <a:r>
                        <a:rPr lang="en-GB" sz="1000" kern="0" dirty="0" err="1">
                          <a:effectLst/>
                        </a:rPr>
                        <a:t>či</a:t>
                      </a:r>
                      <a:r>
                        <a:rPr lang="en-GB" sz="1000" kern="0" dirty="0">
                          <a:effectLst/>
                        </a:rPr>
                        <a:t> </a:t>
                      </a:r>
                      <a:r>
                        <a:rPr lang="en-GB" sz="1000" kern="0" dirty="0" err="1">
                          <a:effectLst/>
                        </a:rPr>
                        <a:t>zvýšení</a:t>
                      </a:r>
                      <a:r>
                        <a:rPr lang="en-GB" sz="1000" kern="0" dirty="0">
                          <a:effectLst/>
                        </a:rPr>
                        <a:t> </a:t>
                      </a:r>
                      <a:r>
                        <a:rPr lang="en-GB" sz="1000" kern="0" dirty="0" err="1">
                          <a:effectLst/>
                        </a:rPr>
                        <a:t>kvality</a:t>
                      </a:r>
                      <a:r>
                        <a:rPr lang="en-GB" sz="1000" kern="0" dirty="0">
                          <a:effectLst/>
                        </a:rPr>
                        <a:t> </a:t>
                      </a:r>
                      <a:r>
                        <a:rPr lang="en-GB" sz="1000" kern="0" dirty="0" err="1">
                          <a:effectLst/>
                        </a:rPr>
                        <a:t>výuky</a:t>
                      </a:r>
                      <a:r>
                        <a:rPr lang="en-GB" sz="1000" kern="0" baseline="30000" dirty="0" err="1">
                          <a:effectLst/>
                        </a:rPr>
                        <a:t>a</a:t>
                      </a:r>
                      <a:endParaRPr lang="en-CZ"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n-GB" sz="1000" kern="0" dirty="0" err="1">
                          <a:effectLst/>
                          <a:highlight>
                            <a:srgbClr val="FFFF00"/>
                          </a:highlight>
                        </a:rPr>
                        <a:t>Studentská</a:t>
                      </a:r>
                      <a:r>
                        <a:rPr lang="en-GB" sz="1000" kern="0" dirty="0">
                          <a:effectLst/>
                          <a:highlight>
                            <a:srgbClr val="FFFF00"/>
                          </a:highlight>
                        </a:rPr>
                        <a:t> </a:t>
                      </a:r>
                      <a:r>
                        <a:rPr lang="en-GB" sz="1000" kern="0" dirty="0" err="1">
                          <a:effectLst/>
                          <a:highlight>
                            <a:srgbClr val="FFFF00"/>
                          </a:highlight>
                        </a:rPr>
                        <a:t>anketa</a:t>
                      </a:r>
                      <a:endParaRPr lang="en-CZ" sz="1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a:effectLst/>
                          <a:highlight>
                            <a:srgbClr val="FFFF00"/>
                          </a:highlight>
                        </a:rPr>
                        <a:t>64</a:t>
                      </a:r>
                      <a:endParaRPr lang="en-CZ" sz="1000" kern="10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a:effectLst/>
                        </a:rPr>
                        <a:t>21.2%</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a:effectLst/>
                        </a:rPr>
                        <a:t>98.5%</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8863514"/>
                  </a:ext>
                </a:extLst>
              </a:tr>
              <a:tr h="335067">
                <a:tc vMerge="1">
                  <a:txBody>
                    <a:bodyPr/>
                    <a:lstStyle/>
                    <a:p>
                      <a:endParaRPr lang="en-CZ"/>
                    </a:p>
                  </a:txBody>
                  <a:tcPr/>
                </a:tc>
                <a:tc>
                  <a:txBody>
                    <a:bodyPr/>
                    <a:lstStyle/>
                    <a:p>
                      <a:pPr marL="38100" marR="38100">
                        <a:lnSpc>
                          <a:spcPts val="1600"/>
                        </a:lnSpc>
                        <a:spcAft>
                          <a:spcPts val="0"/>
                        </a:spcAft>
                      </a:pPr>
                      <a:r>
                        <a:rPr lang="en-GB" sz="1000" kern="0" dirty="0" err="1">
                          <a:effectLst/>
                          <a:highlight>
                            <a:srgbClr val="FFFF00"/>
                          </a:highlight>
                        </a:rPr>
                        <a:t>Diskuze</a:t>
                      </a:r>
                      <a:r>
                        <a:rPr lang="en-GB" sz="1000" kern="0" dirty="0">
                          <a:effectLst/>
                          <a:highlight>
                            <a:srgbClr val="FFFF00"/>
                          </a:highlight>
                        </a:rPr>
                        <a:t> se </a:t>
                      </a:r>
                      <a:r>
                        <a:rPr lang="en-GB" sz="1000" kern="0" dirty="0" err="1">
                          <a:effectLst/>
                          <a:highlight>
                            <a:srgbClr val="FFFF00"/>
                          </a:highlight>
                        </a:rPr>
                        <a:t>studenty</a:t>
                      </a:r>
                      <a:r>
                        <a:rPr lang="en-GB" sz="1000" kern="0" dirty="0">
                          <a:effectLst/>
                          <a:highlight>
                            <a:srgbClr val="FFFF00"/>
                          </a:highlight>
                        </a:rPr>
                        <a:t> (</a:t>
                      </a:r>
                      <a:r>
                        <a:rPr lang="en-GB" sz="1000" kern="0" dirty="0" err="1">
                          <a:effectLst/>
                          <a:highlight>
                            <a:srgbClr val="FFFF00"/>
                          </a:highlight>
                        </a:rPr>
                        <a:t>např</a:t>
                      </a:r>
                      <a:r>
                        <a:rPr lang="en-GB" sz="1000" kern="0" dirty="0">
                          <a:effectLst/>
                          <a:highlight>
                            <a:srgbClr val="FFFF00"/>
                          </a:highlight>
                        </a:rPr>
                        <a:t>. </a:t>
                      </a:r>
                      <a:r>
                        <a:rPr lang="en-GB" sz="1000" kern="0" dirty="0" err="1">
                          <a:effectLst/>
                          <a:highlight>
                            <a:srgbClr val="FFFF00"/>
                          </a:highlight>
                        </a:rPr>
                        <a:t>skupinové</a:t>
                      </a:r>
                      <a:r>
                        <a:rPr lang="en-GB" sz="1000" kern="0" dirty="0">
                          <a:effectLst/>
                          <a:highlight>
                            <a:srgbClr val="FFFF00"/>
                          </a:highlight>
                        </a:rPr>
                        <a:t> </a:t>
                      </a:r>
                      <a:r>
                        <a:rPr lang="en-GB" sz="1000" kern="0" dirty="0" err="1">
                          <a:effectLst/>
                          <a:highlight>
                            <a:srgbClr val="FFFF00"/>
                          </a:highlight>
                        </a:rPr>
                        <a:t>diskuze</a:t>
                      </a:r>
                      <a:r>
                        <a:rPr lang="en-GB" sz="1000" kern="0" dirty="0">
                          <a:effectLst/>
                          <a:highlight>
                            <a:srgbClr val="FFFF00"/>
                          </a:highlight>
                        </a:rPr>
                        <a:t>)</a:t>
                      </a:r>
                      <a:endParaRPr lang="en-CZ" sz="1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dirty="0">
                          <a:effectLst/>
                          <a:highlight>
                            <a:srgbClr val="FFFF00"/>
                          </a:highlight>
                        </a:rPr>
                        <a:t>53</a:t>
                      </a:r>
                      <a:endParaRPr lang="en-CZ" sz="1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a:effectLst/>
                        </a:rPr>
                        <a:t>17.5%</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a:effectLst/>
                        </a:rPr>
                        <a:t>81.5%</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88856778"/>
                  </a:ext>
                </a:extLst>
              </a:tr>
              <a:tr h="172469">
                <a:tc vMerge="1">
                  <a:txBody>
                    <a:bodyPr/>
                    <a:lstStyle/>
                    <a:p>
                      <a:endParaRPr lang="en-CZ"/>
                    </a:p>
                  </a:txBody>
                  <a:tcPr/>
                </a:tc>
                <a:tc>
                  <a:txBody>
                    <a:bodyPr/>
                    <a:lstStyle/>
                    <a:p>
                      <a:pPr marL="38100" marR="38100">
                        <a:lnSpc>
                          <a:spcPts val="1600"/>
                        </a:lnSpc>
                        <a:spcAft>
                          <a:spcPts val="0"/>
                        </a:spcAft>
                      </a:pPr>
                      <a:r>
                        <a:rPr lang="en-GB" sz="1000" kern="0" dirty="0" err="1">
                          <a:effectLst/>
                          <a:highlight>
                            <a:srgbClr val="FFFF00"/>
                          </a:highlight>
                        </a:rPr>
                        <a:t>Dotazník</a:t>
                      </a:r>
                      <a:r>
                        <a:rPr lang="en-GB" sz="1000" kern="0" dirty="0">
                          <a:effectLst/>
                          <a:highlight>
                            <a:srgbClr val="FFFF00"/>
                          </a:highlight>
                        </a:rPr>
                        <a:t> pro </a:t>
                      </a:r>
                      <a:r>
                        <a:rPr lang="en-GB" sz="1000" kern="0" dirty="0" err="1">
                          <a:effectLst/>
                          <a:highlight>
                            <a:srgbClr val="FFFF00"/>
                          </a:highlight>
                        </a:rPr>
                        <a:t>absolventy</a:t>
                      </a:r>
                      <a:endParaRPr lang="en-CZ" sz="1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dirty="0">
                          <a:effectLst/>
                          <a:highlight>
                            <a:srgbClr val="FFFF00"/>
                          </a:highlight>
                        </a:rPr>
                        <a:t>38</a:t>
                      </a:r>
                      <a:endParaRPr lang="en-CZ" sz="1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a:effectLst/>
                        </a:rPr>
                        <a:t>12.6%</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a:effectLst/>
                        </a:rPr>
                        <a:t>58.5%</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83279850"/>
                  </a:ext>
                </a:extLst>
              </a:tr>
              <a:tr h="160097">
                <a:tc vMerge="1">
                  <a:txBody>
                    <a:bodyPr/>
                    <a:lstStyle/>
                    <a:p>
                      <a:endParaRPr lang="en-CZ"/>
                    </a:p>
                  </a:txBody>
                  <a:tcPr/>
                </a:tc>
                <a:tc>
                  <a:txBody>
                    <a:bodyPr/>
                    <a:lstStyle/>
                    <a:p>
                      <a:pPr marL="38100" marR="38100">
                        <a:lnSpc>
                          <a:spcPts val="1600"/>
                        </a:lnSpc>
                        <a:spcAft>
                          <a:spcPts val="0"/>
                        </a:spcAft>
                      </a:pPr>
                      <a:r>
                        <a:rPr lang="en-GB" sz="1000" kern="0" dirty="0" err="1">
                          <a:effectLst/>
                        </a:rPr>
                        <a:t>Dotazník</a:t>
                      </a:r>
                      <a:r>
                        <a:rPr lang="en-GB" sz="1000" kern="0" dirty="0">
                          <a:effectLst/>
                        </a:rPr>
                        <a:t> pro </a:t>
                      </a:r>
                      <a:r>
                        <a:rPr lang="en-GB" sz="1000" kern="0" dirty="0" err="1">
                          <a:effectLst/>
                        </a:rPr>
                        <a:t>vyučující</a:t>
                      </a:r>
                      <a:endParaRPr lang="en-CZ"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a:effectLst/>
                        </a:rPr>
                        <a:t>9</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a:effectLst/>
                        </a:rPr>
                        <a:t>3.0%</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a:effectLst/>
                        </a:rPr>
                        <a:t>13.8%</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30361318"/>
                  </a:ext>
                </a:extLst>
              </a:tr>
              <a:tr h="510037">
                <a:tc vMerge="1">
                  <a:txBody>
                    <a:bodyPr/>
                    <a:lstStyle/>
                    <a:p>
                      <a:endParaRPr lang="en-CZ"/>
                    </a:p>
                  </a:txBody>
                  <a:tcPr/>
                </a:tc>
                <a:tc>
                  <a:txBody>
                    <a:bodyPr/>
                    <a:lstStyle/>
                    <a:p>
                      <a:pPr marL="38100" marR="38100">
                        <a:lnSpc>
                          <a:spcPts val="1600"/>
                        </a:lnSpc>
                        <a:spcAft>
                          <a:spcPts val="0"/>
                        </a:spcAft>
                      </a:pPr>
                      <a:r>
                        <a:rPr lang="en-GB" sz="1000" kern="0" dirty="0" err="1">
                          <a:effectLst/>
                        </a:rPr>
                        <a:t>Návštěvy</a:t>
                      </a:r>
                      <a:r>
                        <a:rPr lang="en-GB" sz="1000" kern="0" dirty="0">
                          <a:effectLst/>
                        </a:rPr>
                        <a:t> </a:t>
                      </a:r>
                      <a:r>
                        <a:rPr lang="en-GB" sz="1000" kern="0" dirty="0" err="1">
                          <a:effectLst/>
                        </a:rPr>
                        <a:t>seniornějších</a:t>
                      </a:r>
                      <a:r>
                        <a:rPr lang="en-GB" sz="1000" kern="0" dirty="0">
                          <a:effectLst/>
                        </a:rPr>
                        <a:t> </a:t>
                      </a:r>
                      <a:r>
                        <a:rPr lang="en-GB" sz="1000" kern="0" dirty="0" err="1">
                          <a:effectLst/>
                        </a:rPr>
                        <a:t>vyučujících</a:t>
                      </a:r>
                      <a:r>
                        <a:rPr lang="en-GB" sz="1000" kern="0" dirty="0">
                          <a:effectLst/>
                        </a:rPr>
                        <a:t>/</a:t>
                      </a:r>
                      <a:r>
                        <a:rPr lang="en-GB" sz="1000" kern="0" dirty="0" err="1">
                          <a:effectLst/>
                        </a:rPr>
                        <a:t>zástupců</a:t>
                      </a:r>
                      <a:r>
                        <a:rPr lang="en-GB" sz="1000" kern="0" dirty="0">
                          <a:effectLst/>
                        </a:rPr>
                        <a:t> </a:t>
                      </a:r>
                      <a:r>
                        <a:rPr lang="en-GB" sz="1000" kern="0" dirty="0" err="1">
                          <a:effectLst/>
                        </a:rPr>
                        <a:t>vedení</a:t>
                      </a:r>
                      <a:r>
                        <a:rPr lang="en-GB" sz="1000" kern="0" dirty="0">
                          <a:effectLst/>
                        </a:rPr>
                        <a:t> v </a:t>
                      </a:r>
                      <a:r>
                        <a:rPr lang="en-GB" sz="1000" kern="0" dirty="0" err="1">
                          <a:effectLst/>
                        </a:rPr>
                        <a:t>hodinách</a:t>
                      </a:r>
                      <a:r>
                        <a:rPr lang="en-GB" sz="1000" kern="0" dirty="0">
                          <a:effectLst/>
                        </a:rPr>
                        <a:t> </a:t>
                      </a:r>
                      <a:r>
                        <a:rPr lang="en-GB" sz="1000" kern="0" dirty="0" err="1">
                          <a:effectLst/>
                        </a:rPr>
                        <a:t>mladších</a:t>
                      </a:r>
                      <a:r>
                        <a:rPr lang="en-GB" sz="1000" kern="0" dirty="0">
                          <a:effectLst/>
                        </a:rPr>
                        <a:t> </a:t>
                      </a:r>
                      <a:r>
                        <a:rPr lang="en-GB" sz="1000" kern="0" dirty="0" err="1">
                          <a:effectLst/>
                        </a:rPr>
                        <a:t>vyučujících</a:t>
                      </a:r>
                      <a:endParaRPr lang="en-CZ"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a:effectLst/>
                        </a:rPr>
                        <a:t>21</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a:effectLst/>
                        </a:rPr>
                        <a:t>7.0%</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a:effectLst/>
                        </a:rPr>
                        <a:t>32.3%</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88499121"/>
                  </a:ext>
                </a:extLst>
              </a:tr>
              <a:tr h="510037">
                <a:tc vMerge="1">
                  <a:txBody>
                    <a:bodyPr/>
                    <a:lstStyle/>
                    <a:p>
                      <a:endParaRPr lang="en-CZ"/>
                    </a:p>
                  </a:txBody>
                  <a:tcPr/>
                </a:tc>
                <a:tc>
                  <a:txBody>
                    <a:bodyPr/>
                    <a:lstStyle/>
                    <a:p>
                      <a:pPr marL="38100" marR="38100">
                        <a:lnSpc>
                          <a:spcPts val="1600"/>
                        </a:lnSpc>
                        <a:spcAft>
                          <a:spcPts val="0"/>
                        </a:spcAft>
                      </a:pPr>
                      <a:r>
                        <a:rPr lang="en-GB" sz="1000" kern="0" dirty="0" err="1">
                          <a:effectLst/>
                        </a:rPr>
                        <a:t>Návštěvy</a:t>
                      </a:r>
                      <a:r>
                        <a:rPr lang="en-GB" sz="1000" kern="0" dirty="0">
                          <a:effectLst/>
                        </a:rPr>
                        <a:t> </a:t>
                      </a:r>
                      <a:r>
                        <a:rPr lang="en-GB" sz="1000" kern="0" dirty="0" err="1">
                          <a:effectLst/>
                        </a:rPr>
                        <a:t>odborníka</a:t>
                      </a:r>
                      <a:r>
                        <a:rPr lang="en-GB" sz="1000" kern="0" dirty="0">
                          <a:effectLst/>
                        </a:rPr>
                        <a:t> </a:t>
                      </a:r>
                      <a:r>
                        <a:rPr lang="en-GB" sz="1000" kern="0" dirty="0" err="1">
                          <a:effectLst/>
                        </a:rPr>
                        <a:t>na</a:t>
                      </a:r>
                      <a:r>
                        <a:rPr lang="en-GB" sz="1000" kern="0" dirty="0">
                          <a:effectLst/>
                        </a:rPr>
                        <a:t> </a:t>
                      </a:r>
                      <a:r>
                        <a:rPr lang="en-GB" sz="1000" kern="0" dirty="0" err="1">
                          <a:effectLst/>
                        </a:rPr>
                        <a:t>didaktiku</a:t>
                      </a:r>
                      <a:r>
                        <a:rPr lang="en-GB" sz="1000" kern="0" dirty="0">
                          <a:effectLst/>
                        </a:rPr>
                        <a:t> (a </a:t>
                      </a:r>
                      <a:r>
                        <a:rPr lang="en-GB" sz="1000" kern="0" dirty="0" err="1">
                          <a:effectLst/>
                        </a:rPr>
                        <a:t>nikoli</a:t>
                      </a:r>
                      <a:r>
                        <a:rPr lang="en-GB" sz="1000" kern="0" dirty="0">
                          <a:effectLst/>
                        </a:rPr>
                        <a:t> </a:t>
                      </a:r>
                      <a:r>
                        <a:rPr lang="en-GB" sz="1000" kern="0" dirty="0" err="1">
                          <a:effectLst/>
                        </a:rPr>
                        <a:t>vyučovaný</a:t>
                      </a:r>
                      <a:r>
                        <a:rPr lang="en-GB" sz="1000" kern="0" dirty="0">
                          <a:effectLst/>
                        </a:rPr>
                        <a:t> </a:t>
                      </a:r>
                      <a:r>
                        <a:rPr lang="en-GB" sz="1000" kern="0" dirty="0" err="1">
                          <a:effectLst/>
                        </a:rPr>
                        <a:t>obor</a:t>
                      </a:r>
                      <a:r>
                        <a:rPr lang="en-GB" sz="1000" kern="0" dirty="0">
                          <a:effectLst/>
                        </a:rPr>
                        <a:t>) v </a:t>
                      </a:r>
                      <a:r>
                        <a:rPr lang="en-GB" sz="1000" kern="0" dirty="0" err="1">
                          <a:effectLst/>
                        </a:rPr>
                        <a:t>hodinách</a:t>
                      </a:r>
                      <a:r>
                        <a:rPr lang="en-GB" sz="1000" kern="0" dirty="0">
                          <a:effectLst/>
                        </a:rPr>
                        <a:t> </a:t>
                      </a:r>
                      <a:r>
                        <a:rPr lang="en-GB" sz="1000" kern="0" dirty="0" err="1">
                          <a:effectLst/>
                        </a:rPr>
                        <a:t>vyučujících</a:t>
                      </a:r>
                      <a:endParaRPr lang="en-CZ"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a:effectLst/>
                        </a:rPr>
                        <a:t>6</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a:effectLst/>
                        </a:rPr>
                        <a:t>2.0%</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a:effectLst/>
                        </a:rPr>
                        <a:t>9.2%</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94217240"/>
                  </a:ext>
                </a:extLst>
              </a:tr>
              <a:tr h="510037">
                <a:tc vMerge="1">
                  <a:txBody>
                    <a:bodyPr/>
                    <a:lstStyle/>
                    <a:p>
                      <a:endParaRPr lang="en-CZ"/>
                    </a:p>
                  </a:txBody>
                  <a:tcPr/>
                </a:tc>
                <a:tc>
                  <a:txBody>
                    <a:bodyPr/>
                    <a:lstStyle/>
                    <a:p>
                      <a:pPr marL="38100" marR="38100">
                        <a:lnSpc>
                          <a:spcPts val="1600"/>
                        </a:lnSpc>
                        <a:spcAft>
                          <a:spcPts val="0"/>
                        </a:spcAft>
                      </a:pPr>
                      <a:r>
                        <a:rPr lang="en-GB" sz="1000" kern="0" dirty="0" err="1">
                          <a:effectLst/>
                        </a:rPr>
                        <a:t>Kolegiální</a:t>
                      </a:r>
                      <a:r>
                        <a:rPr lang="en-GB" sz="1000" kern="0" dirty="0">
                          <a:effectLst/>
                        </a:rPr>
                        <a:t> </a:t>
                      </a:r>
                      <a:r>
                        <a:rPr lang="en-GB" sz="1000" kern="0" dirty="0" err="1">
                          <a:effectLst/>
                        </a:rPr>
                        <a:t>návštěvy</a:t>
                      </a:r>
                      <a:r>
                        <a:rPr lang="en-GB" sz="1000" kern="0" dirty="0">
                          <a:effectLst/>
                        </a:rPr>
                        <a:t> (peer visits; </a:t>
                      </a:r>
                      <a:r>
                        <a:rPr lang="en-GB" sz="1000" kern="0" dirty="0" err="1">
                          <a:effectLst/>
                        </a:rPr>
                        <a:t>kolegové</a:t>
                      </a:r>
                      <a:r>
                        <a:rPr lang="en-GB" sz="1000" kern="0" dirty="0">
                          <a:effectLst/>
                        </a:rPr>
                        <a:t> </a:t>
                      </a:r>
                      <a:r>
                        <a:rPr lang="en-GB" sz="1000" kern="0" dirty="0" err="1">
                          <a:effectLst/>
                        </a:rPr>
                        <a:t>si</a:t>
                      </a:r>
                      <a:r>
                        <a:rPr lang="en-GB" sz="1000" kern="0" dirty="0">
                          <a:effectLst/>
                        </a:rPr>
                        <a:t> </a:t>
                      </a:r>
                      <a:r>
                        <a:rPr lang="en-GB" sz="1000" kern="0" dirty="0" err="1">
                          <a:effectLst/>
                        </a:rPr>
                        <a:t>vzájemně</a:t>
                      </a:r>
                      <a:r>
                        <a:rPr lang="en-GB" sz="1000" kern="0" dirty="0">
                          <a:effectLst/>
                        </a:rPr>
                        <a:t> </a:t>
                      </a:r>
                      <a:r>
                        <a:rPr lang="en-GB" sz="1000" kern="0" dirty="0" err="1">
                          <a:effectLst/>
                        </a:rPr>
                        <a:t>chodí</a:t>
                      </a:r>
                      <a:r>
                        <a:rPr lang="en-GB" sz="1000" kern="0" dirty="0">
                          <a:effectLst/>
                        </a:rPr>
                        <a:t> do </a:t>
                      </a:r>
                      <a:r>
                        <a:rPr lang="en-GB" sz="1000" kern="0" dirty="0" err="1">
                          <a:effectLst/>
                        </a:rPr>
                        <a:t>výuky</a:t>
                      </a:r>
                      <a:r>
                        <a:rPr lang="en-GB" sz="1000" kern="0" dirty="0">
                          <a:effectLst/>
                        </a:rPr>
                        <a:t> a </a:t>
                      </a:r>
                      <a:r>
                        <a:rPr lang="en-GB" sz="1000" kern="0" dirty="0" err="1">
                          <a:effectLst/>
                        </a:rPr>
                        <a:t>následně</a:t>
                      </a:r>
                      <a:r>
                        <a:rPr lang="en-GB" sz="1000" kern="0" dirty="0">
                          <a:effectLst/>
                        </a:rPr>
                        <a:t> o </a:t>
                      </a:r>
                      <a:r>
                        <a:rPr lang="en-GB" sz="1000" kern="0" dirty="0" err="1">
                          <a:effectLst/>
                        </a:rPr>
                        <a:t>ní</a:t>
                      </a:r>
                      <a:r>
                        <a:rPr lang="en-GB" sz="1000" kern="0" dirty="0">
                          <a:effectLst/>
                        </a:rPr>
                        <a:t> </a:t>
                      </a:r>
                      <a:r>
                        <a:rPr lang="en-GB" sz="1000" kern="0" dirty="0" err="1">
                          <a:effectLst/>
                        </a:rPr>
                        <a:t>hovoří</a:t>
                      </a:r>
                      <a:r>
                        <a:rPr lang="en-GB" sz="1000" kern="0" dirty="0">
                          <a:effectLst/>
                        </a:rPr>
                        <a:t>)</a:t>
                      </a:r>
                      <a:endParaRPr lang="en-CZ"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a:effectLst/>
                        </a:rPr>
                        <a:t>9</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a:effectLst/>
                        </a:rPr>
                        <a:t>3.0%</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a:effectLst/>
                        </a:rPr>
                        <a:t>13.8%</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12963467"/>
                  </a:ext>
                </a:extLst>
              </a:tr>
              <a:tr h="510037">
                <a:tc vMerge="1">
                  <a:txBody>
                    <a:bodyPr/>
                    <a:lstStyle/>
                    <a:p>
                      <a:endParaRPr lang="en-CZ"/>
                    </a:p>
                  </a:txBody>
                  <a:tcPr/>
                </a:tc>
                <a:tc>
                  <a:txBody>
                    <a:bodyPr/>
                    <a:lstStyle/>
                    <a:p>
                      <a:pPr marL="38100" marR="38100">
                        <a:lnSpc>
                          <a:spcPts val="1600"/>
                        </a:lnSpc>
                        <a:spcAft>
                          <a:spcPts val="0"/>
                        </a:spcAft>
                      </a:pPr>
                      <a:r>
                        <a:rPr lang="en-GB" sz="1000" kern="0" dirty="0" err="1">
                          <a:effectLst/>
                        </a:rPr>
                        <a:t>Skupinová</a:t>
                      </a:r>
                      <a:r>
                        <a:rPr lang="en-GB" sz="1000" kern="0" dirty="0">
                          <a:effectLst/>
                        </a:rPr>
                        <a:t> </a:t>
                      </a:r>
                      <a:r>
                        <a:rPr lang="en-GB" sz="1000" kern="0" dirty="0" err="1">
                          <a:effectLst/>
                        </a:rPr>
                        <a:t>setkání</a:t>
                      </a:r>
                      <a:r>
                        <a:rPr lang="en-GB" sz="1000" kern="0" dirty="0">
                          <a:effectLst/>
                        </a:rPr>
                        <a:t> </a:t>
                      </a:r>
                      <a:r>
                        <a:rPr lang="en-GB" sz="1000" kern="0" dirty="0" err="1">
                          <a:effectLst/>
                        </a:rPr>
                        <a:t>vyučujících</a:t>
                      </a:r>
                      <a:r>
                        <a:rPr lang="en-GB" sz="1000" kern="0" dirty="0">
                          <a:effectLst/>
                        </a:rPr>
                        <a:t> – </a:t>
                      </a:r>
                      <a:r>
                        <a:rPr lang="en-GB" sz="1000" kern="0" dirty="0" err="1">
                          <a:effectLst/>
                        </a:rPr>
                        <a:t>diskuze</a:t>
                      </a:r>
                      <a:r>
                        <a:rPr lang="en-GB" sz="1000" kern="0" dirty="0">
                          <a:effectLst/>
                        </a:rPr>
                        <a:t> </a:t>
                      </a:r>
                      <a:r>
                        <a:rPr lang="en-GB" sz="1000" kern="0" dirty="0" err="1">
                          <a:effectLst/>
                        </a:rPr>
                        <a:t>věnované</a:t>
                      </a:r>
                      <a:r>
                        <a:rPr lang="en-GB" sz="1000" kern="0" dirty="0">
                          <a:effectLst/>
                        </a:rPr>
                        <a:t> </a:t>
                      </a:r>
                      <a:r>
                        <a:rPr lang="en-GB" sz="1000" kern="0" dirty="0" err="1">
                          <a:effectLst/>
                        </a:rPr>
                        <a:t>tomu</a:t>
                      </a:r>
                      <a:r>
                        <a:rPr lang="en-GB" sz="1000" kern="0" dirty="0">
                          <a:effectLst/>
                        </a:rPr>
                        <a:t>, jak u </a:t>
                      </a:r>
                      <a:r>
                        <a:rPr lang="en-GB" sz="1000" kern="0" dirty="0" err="1">
                          <a:effectLst/>
                        </a:rPr>
                        <a:t>vás</a:t>
                      </a:r>
                      <a:r>
                        <a:rPr lang="en-GB" sz="1000" kern="0" dirty="0">
                          <a:effectLst/>
                        </a:rPr>
                        <a:t> v </a:t>
                      </a:r>
                      <a:r>
                        <a:rPr lang="en-GB" sz="1000" kern="0" dirty="0" err="1">
                          <a:effectLst/>
                        </a:rPr>
                        <a:t>instituci</a:t>
                      </a:r>
                      <a:r>
                        <a:rPr lang="en-GB" sz="1000" kern="0" dirty="0">
                          <a:effectLst/>
                        </a:rPr>
                        <a:t> </a:t>
                      </a:r>
                      <a:r>
                        <a:rPr lang="en-GB" sz="1000" kern="0" dirty="0" err="1">
                          <a:effectLst/>
                        </a:rPr>
                        <a:t>vyučujete</a:t>
                      </a:r>
                      <a:endParaRPr lang="en-CZ"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a:effectLst/>
                        </a:rPr>
                        <a:t>30</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a:effectLst/>
                        </a:rPr>
                        <a:t>9.9%</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a:effectLst/>
                        </a:rPr>
                        <a:t>46.2%</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85038361"/>
                  </a:ext>
                </a:extLst>
              </a:tr>
              <a:tr h="350102">
                <a:tc vMerge="1">
                  <a:txBody>
                    <a:bodyPr/>
                    <a:lstStyle/>
                    <a:p>
                      <a:endParaRPr lang="en-CZ"/>
                    </a:p>
                  </a:txBody>
                  <a:tcPr/>
                </a:tc>
                <a:tc>
                  <a:txBody>
                    <a:bodyPr/>
                    <a:lstStyle/>
                    <a:p>
                      <a:pPr marL="38100" marR="38100">
                        <a:lnSpc>
                          <a:spcPts val="1600"/>
                        </a:lnSpc>
                        <a:spcAft>
                          <a:spcPts val="0"/>
                        </a:spcAft>
                      </a:pPr>
                      <a:r>
                        <a:rPr lang="en-GB" sz="1000" kern="0" dirty="0" err="1">
                          <a:effectLst/>
                        </a:rPr>
                        <a:t>Formální</a:t>
                      </a:r>
                      <a:r>
                        <a:rPr lang="en-GB" sz="1000" kern="0" dirty="0">
                          <a:effectLst/>
                        </a:rPr>
                        <a:t> </a:t>
                      </a:r>
                      <a:r>
                        <a:rPr lang="en-GB" sz="1000" kern="0" dirty="0" err="1">
                          <a:effectLst/>
                        </a:rPr>
                        <a:t>rozhovory</a:t>
                      </a:r>
                      <a:r>
                        <a:rPr lang="en-GB" sz="1000" kern="0" dirty="0">
                          <a:effectLst/>
                        </a:rPr>
                        <a:t> s </a:t>
                      </a:r>
                      <a:r>
                        <a:rPr lang="en-GB" sz="1000" kern="0" dirty="0" err="1">
                          <a:effectLst/>
                        </a:rPr>
                        <a:t>vyučujícími</a:t>
                      </a:r>
                      <a:r>
                        <a:rPr lang="en-GB" sz="1000" kern="0" dirty="0">
                          <a:effectLst/>
                        </a:rPr>
                        <a:t> (</a:t>
                      </a:r>
                      <a:r>
                        <a:rPr lang="en-GB" sz="1000" kern="0" dirty="0" err="1">
                          <a:effectLst/>
                        </a:rPr>
                        <a:t>individuální</a:t>
                      </a:r>
                      <a:r>
                        <a:rPr lang="en-GB" sz="1000" kern="0" dirty="0">
                          <a:effectLst/>
                        </a:rPr>
                        <a:t> </a:t>
                      </a:r>
                      <a:r>
                        <a:rPr lang="en-GB" sz="1000" kern="0" dirty="0" err="1">
                          <a:effectLst/>
                        </a:rPr>
                        <a:t>či</a:t>
                      </a:r>
                      <a:r>
                        <a:rPr lang="en-GB" sz="1000" kern="0" dirty="0">
                          <a:effectLst/>
                        </a:rPr>
                        <a:t> </a:t>
                      </a:r>
                      <a:r>
                        <a:rPr lang="en-GB" sz="1000" kern="0" dirty="0" err="1">
                          <a:effectLst/>
                        </a:rPr>
                        <a:t>skupinové</a:t>
                      </a:r>
                      <a:r>
                        <a:rPr lang="en-GB" sz="1000" kern="0" dirty="0">
                          <a:effectLst/>
                        </a:rPr>
                        <a:t>)</a:t>
                      </a:r>
                      <a:endParaRPr lang="en-CZ"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dirty="0">
                          <a:effectLst/>
                        </a:rPr>
                        <a:t>33</a:t>
                      </a:r>
                      <a:endParaRPr lang="en-CZ"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a:effectLst/>
                        </a:rPr>
                        <a:t>10.9%</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a:effectLst/>
                        </a:rPr>
                        <a:t>50.8%</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36090219"/>
                  </a:ext>
                </a:extLst>
              </a:tr>
              <a:tr h="685007">
                <a:tc vMerge="1">
                  <a:txBody>
                    <a:bodyPr/>
                    <a:lstStyle/>
                    <a:p>
                      <a:endParaRPr lang="en-CZ"/>
                    </a:p>
                  </a:txBody>
                  <a:tcPr/>
                </a:tc>
                <a:tc>
                  <a:txBody>
                    <a:bodyPr/>
                    <a:lstStyle/>
                    <a:p>
                      <a:pPr marL="38100" marR="38100">
                        <a:lnSpc>
                          <a:spcPts val="1600"/>
                        </a:lnSpc>
                        <a:spcAft>
                          <a:spcPts val="0"/>
                        </a:spcAft>
                      </a:pPr>
                      <a:r>
                        <a:rPr lang="en-GB" sz="1000" kern="0" dirty="0" err="1">
                          <a:effectLst/>
                        </a:rPr>
                        <a:t>Obsahovou</a:t>
                      </a:r>
                      <a:r>
                        <a:rPr lang="en-GB" sz="1000" kern="0" dirty="0">
                          <a:effectLst/>
                        </a:rPr>
                        <a:t> </a:t>
                      </a:r>
                      <a:r>
                        <a:rPr lang="en-GB" sz="1000" kern="0" dirty="0" err="1">
                          <a:effectLst/>
                        </a:rPr>
                        <a:t>analýzu</a:t>
                      </a:r>
                      <a:r>
                        <a:rPr lang="en-GB" sz="1000" kern="0" dirty="0">
                          <a:effectLst/>
                        </a:rPr>
                        <a:t> </a:t>
                      </a:r>
                      <a:r>
                        <a:rPr lang="en-GB" sz="1000" kern="0" dirty="0" err="1">
                          <a:effectLst/>
                        </a:rPr>
                        <a:t>dokumentů</a:t>
                      </a:r>
                      <a:r>
                        <a:rPr lang="en-GB" sz="1000" kern="0" dirty="0">
                          <a:effectLst/>
                        </a:rPr>
                        <a:t> (</a:t>
                      </a:r>
                      <a:r>
                        <a:rPr lang="en-GB" sz="1000" kern="0" dirty="0" err="1">
                          <a:effectLst/>
                        </a:rPr>
                        <a:t>např</a:t>
                      </a:r>
                      <a:r>
                        <a:rPr lang="en-GB" sz="1000" kern="0" dirty="0">
                          <a:effectLst/>
                        </a:rPr>
                        <a:t>. </a:t>
                      </a:r>
                      <a:r>
                        <a:rPr lang="en-GB" sz="1000" kern="0" dirty="0" err="1">
                          <a:effectLst/>
                        </a:rPr>
                        <a:t>sylabů</a:t>
                      </a:r>
                      <a:r>
                        <a:rPr lang="en-GB" sz="1000" kern="0" dirty="0">
                          <a:effectLst/>
                        </a:rPr>
                        <a:t> </a:t>
                      </a:r>
                      <a:r>
                        <a:rPr lang="en-GB" sz="1000" kern="0" dirty="0" err="1">
                          <a:effectLst/>
                        </a:rPr>
                        <a:t>kurzů</a:t>
                      </a:r>
                      <a:r>
                        <a:rPr lang="en-GB" sz="1000" kern="0" dirty="0">
                          <a:effectLst/>
                        </a:rPr>
                        <a:t> </a:t>
                      </a:r>
                      <a:r>
                        <a:rPr lang="en-GB" sz="1000" kern="0" dirty="0" err="1">
                          <a:effectLst/>
                        </a:rPr>
                        <a:t>či</a:t>
                      </a:r>
                      <a:r>
                        <a:rPr lang="en-GB" sz="1000" kern="0" dirty="0">
                          <a:effectLst/>
                        </a:rPr>
                        <a:t> </a:t>
                      </a:r>
                      <a:r>
                        <a:rPr lang="en-GB" sz="1000" kern="0" dirty="0" err="1">
                          <a:effectLst/>
                        </a:rPr>
                        <a:t>plánů</a:t>
                      </a:r>
                      <a:r>
                        <a:rPr lang="en-GB" sz="1000" kern="0" dirty="0">
                          <a:effectLst/>
                        </a:rPr>
                        <a:t> </a:t>
                      </a:r>
                      <a:r>
                        <a:rPr lang="en-GB" sz="1000" kern="0" dirty="0" err="1">
                          <a:effectLst/>
                        </a:rPr>
                        <a:t>hodin</a:t>
                      </a:r>
                      <a:r>
                        <a:rPr lang="en-GB" sz="1000" kern="0" dirty="0">
                          <a:effectLst/>
                        </a:rPr>
                        <a:t>) </a:t>
                      </a:r>
                      <a:r>
                        <a:rPr lang="en-GB" sz="1000" kern="0" dirty="0" err="1">
                          <a:effectLst/>
                        </a:rPr>
                        <a:t>či</a:t>
                      </a:r>
                      <a:r>
                        <a:rPr lang="en-GB" sz="1000" kern="0" dirty="0">
                          <a:effectLst/>
                        </a:rPr>
                        <a:t> </a:t>
                      </a:r>
                      <a:r>
                        <a:rPr lang="en-GB" sz="1000" kern="0" dirty="0" err="1">
                          <a:effectLst/>
                        </a:rPr>
                        <a:t>výsledků</a:t>
                      </a:r>
                      <a:r>
                        <a:rPr lang="en-GB" sz="1000" kern="0" dirty="0">
                          <a:effectLst/>
                        </a:rPr>
                        <a:t> </a:t>
                      </a:r>
                      <a:r>
                        <a:rPr lang="en-GB" sz="1000" kern="0" dirty="0" err="1">
                          <a:effectLst/>
                        </a:rPr>
                        <a:t>předmětů</a:t>
                      </a:r>
                      <a:r>
                        <a:rPr lang="en-GB" sz="1000" kern="0" dirty="0">
                          <a:effectLst/>
                        </a:rPr>
                        <a:t> (</a:t>
                      </a:r>
                      <a:r>
                        <a:rPr lang="en-GB" sz="1000" kern="0" dirty="0" err="1">
                          <a:effectLst/>
                        </a:rPr>
                        <a:t>např</a:t>
                      </a:r>
                      <a:r>
                        <a:rPr lang="en-GB" sz="1000" kern="0" dirty="0">
                          <a:effectLst/>
                        </a:rPr>
                        <a:t>. </a:t>
                      </a:r>
                      <a:r>
                        <a:rPr lang="en-GB" sz="1000" kern="0" dirty="0" err="1">
                          <a:effectLst/>
                        </a:rPr>
                        <a:t>rozložení</a:t>
                      </a:r>
                      <a:r>
                        <a:rPr lang="en-GB" sz="1000" kern="0" dirty="0">
                          <a:effectLst/>
                        </a:rPr>
                        <a:t> </a:t>
                      </a:r>
                      <a:r>
                        <a:rPr lang="en-GB" sz="1000" kern="0" dirty="0" err="1">
                          <a:effectLst/>
                        </a:rPr>
                        <a:t>známek</a:t>
                      </a:r>
                      <a:r>
                        <a:rPr lang="en-GB" sz="1000" kern="0" dirty="0">
                          <a:effectLst/>
                        </a:rPr>
                        <a:t> </a:t>
                      </a:r>
                      <a:r>
                        <a:rPr lang="en-GB" sz="1000" kern="0" dirty="0" err="1">
                          <a:effectLst/>
                        </a:rPr>
                        <a:t>mezi</a:t>
                      </a:r>
                      <a:r>
                        <a:rPr lang="en-GB" sz="1000" kern="0" dirty="0">
                          <a:effectLst/>
                        </a:rPr>
                        <a:t> </a:t>
                      </a:r>
                      <a:r>
                        <a:rPr lang="en-GB" sz="1000" kern="0" dirty="0" err="1">
                          <a:effectLst/>
                        </a:rPr>
                        <a:t>studenty</a:t>
                      </a:r>
                      <a:r>
                        <a:rPr lang="en-GB" sz="1000" kern="0" dirty="0">
                          <a:effectLst/>
                        </a:rPr>
                        <a:t>)</a:t>
                      </a:r>
                      <a:endParaRPr lang="en-CZ"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a:effectLst/>
                        </a:rPr>
                        <a:t>28</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a:effectLst/>
                        </a:rPr>
                        <a:t>9.3%</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a:effectLst/>
                        </a:rPr>
                        <a:t>43.1%</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932275200"/>
                  </a:ext>
                </a:extLst>
              </a:tr>
              <a:tr h="172469">
                <a:tc vMerge="1">
                  <a:txBody>
                    <a:bodyPr/>
                    <a:lstStyle/>
                    <a:p>
                      <a:endParaRPr lang="en-CZ"/>
                    </a:p>
                  </a:txBody>
                  <a:tcPr/>
                </a:tc>
                <a:tc>
                  <a:txBody>
                    <a:bodyPr/>
                    <a:lstStyle/>
                    <a:p>
                      <a:pPr marL="38100" marR="38100">
                        <a:lnSpc>
                          <a:spcPts val="1600"/>
                        </a:lnSpc>
                        <a:spcAft>
                          <a:spcPts val="0"/>
                        </a:spcAft>
                      </a:pPr>
                      <a:r>
                        <a:rPr lang="en-GB" sz="1000" kern="0" dirty="0" err="1">
                          <a:effectLst/>
                        </a:rPr>
                        <a:t>Používáme</a:t>
                      </a:r>
                      <a:r>
                        <a:rPr lang="en-GB" sz="1000" kern="0" dirty="0">
                          <a:effectLst/>
                        </a:rPr>
                        <a:t> </a:t>
                      </a:r>
                      <a:r>
                        <a:rPr lang="en-GB" sz="1000" kern="0" dirty="0" err="1">
                          <a:effectLst/>
                        </a:rPr>
                        <a:t>jiné</a:t>
                      </a:r>
                      <a:r>
                        <a:rPr lang="en-GB" sz="1000" kern="0" dirty="0">
                          <a:effectLst/>
                        </a:rPr>
                        <a:t> </a:t>
                      </a:r>
                      <a:r>
                        <a:rPr lang="en-GB" sz="1000" kern="0" dirty="0" err="1">
                          <a:effectLst/>
                        </a:rPr>
                        <a:t>evaluační</a:t>
                      </a:r>
                      <a:r>
                        <a:rPr lang="en-GB" sz="1000" kern="0" dirty="0">
                          <a:effectLst/>
                        </a:rPr>
                        <a:t> </a:t>
                      </a:r>
                      <a:r>
                        <a:rPr lang="en-GB" sz="1000" kern="0" dirty="0" err="1">
                          <a:effectLst/>
                        </a:rPr>
                        <a:t>nástroje</a:t>
                      </a:r>
                      <a:endParaRPr lang="en-CZ"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a:effectLst/>
                        </a:rPr>
                        <a:t>11</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a:effectLst/>
                        </a:rPr>
                        <a:t>3.6%</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a:effectLst/>
                        </a:rPr>
                        <a:t>16.9%</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47775404"/>
                  </a:ext>
                </a:extLst>
              </a:tr>
              <a:tr h="160097">
                <a:tc gridSpan="2">
                  <a:txBody>
                    <a:bodyPr/>
                    <a:lstStyle/>
                    <a:p>
                      <a:pPr marL="38100" marR="38100">
                        <a:lnSpc>
                          <a:spcPts val="1600"/>
                        </a:lnSpc>
                        <a:spcAft>
                          <a:spcPts val="0"/>
                        </a:spcAft>
                      </a:pPr>
                      <a:r>
                        <a:rPr lang="en-GB" sz="1000" kern="0">
                          <a:effectLst/>
                        </a:rPr>
                        <a:t>Total</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CZ"/>
                    </a:p>
                  </a:txBody>
                  <a:tcPr/>
                </a:tc>
                <a:tc>
                  <a:txBody>
                    <a:bodyPr/>
                    <a:lstStyle/>
                    <a:p>
                      <a:pPr marL="38100" marR="38100" algn="r">
                        <a:lnSpc>
                          <a:spcPts val="1600"/>
                        </a:lnSpc>
                        <a:spcAft>
                          <a:spcPts val="0"/>
                        </a:spcAft>
                      </a:pPr>
                      <a:r>
                        <a:rPr lang="en-GB" sz="1000" kern="0">
                          <a:effectLst/>
                        </a:rPr>
                        <a:t>302</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a:effectLst/>
                        </a:rPr>
                        <a:t>100.0%</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0">
                          <a:effectLst/>
                        </a:rPr>
                        <a:t>464.6%</a:t>
                      </a:r>
                      <a:endParaRPr lang="en-CZ"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756088416"/>
                  </a:ext>
                </a:extLst>
              </a:tr>
              <a:tr h="160097">
                <a:tc gridSpan="5">
                  <a:txBody>
                    <a:bodyPr/>
                    <a:lstStyle/>
                    <a:p>
                      <a:pPr marL="38100" marR="38100">
                        <a:lnSpc>
                          <a:spcPts val="1600"/>
                        </a:lnSpc>
                        <a:spcAft>
                          <a:spcPts val="0"/>
                        </a:spcAft>
                      </a:pPr>
                      <a:r>
                        <a:rPr lang="en-GB" sz="1000" kern="0" dirty="0">
                          <a:effectLst/>
                        </a:rPr>
                        <a:t>a. Dichotomy group tabulated at value 1.</a:t>
                      </a:r>
                      <a:endParaRPr lang="en-CZ"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CZ"/>
                    </a:p>
                  </a:txBody>
                  <a:tcPr/>
                </a:tc>
                <a:tc hMerge="1">
                  <a:txBody>
                    <a:bodyPr/>
                    <a:lstStyle/>
                    <a:p>
                      <a:endParaRPr lang="en-CZ"/>
                    </a:p>
                  </a:txBody>
                  <a:tcPr/>
                </a:tc>
                <a:tc hMerge="1">
                  <a:txBody>
                    <a:bodyPr/>
                    <a:lstStyle/>
                    <a:p>
                      <a:endParaRPr lang="en-CZ"/>
                    </a:p>
                  </a:txBody>
                  <a:tcPr/>
                </a:tc>
                <a:tc hMerge="1">
                  <a:txBody>
                    <a:bodyPr/>
                    <a:lstStyle/>
                    <a:p>
                      <a:endParaRPr lang="en-CZ"/>
                    </a:p>
                  </a:txBody>
                  <a:tcPr/>
                </a:tc>
                <a:extLst>
                  <a:ext uri="{0D108BD9-81ED-4DB2-BD59-A6C34878D82A}">
                    <a16:rowId xmlns:a16="http://schemas.microsoft.com/office/drawing/2014/main" val="52341192"/>
                  </a:ext>
                </a:extLst>
              </a:tr>
            </a:tbl>
          </a:graphicData>
        </a:graphic>
      </p:graphicFrame>
      <p:sp>
        <p:nvSpPr>
          <p:cNvPr id="4" name="TextovéPole 3">
            <a:extLst>
              <a:ext uri="{FF2B5EF4-FFF2-40B4-BE49-F238E27FC236}">
                <a16:creationId xmlns:a16="http://schemas.microsoft.com/office/drawing/2014/main" id="{B2A5C4F5-0424-587E-398E-BFB57D8422C5}"/>
              </a:ext>
            </a:extLst>
          </p:cNvPr>
          <p:cNvSpPr txBox="1"/>
          <p:nvPr/>
        </p:nvSpPr>
        <p:spPr>
          <a:xfrm>
            <a:off x="818707" y="4502778"/>
            <a:ext cx="3881112" cy="201656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a:t>jako jiné evaluační nástroje byly uvedeny: </a:t>
            </a:r>
            <a:r>
              <a:rPr lang="cs-CZ" sz="1800" dirty="0">
                <a:effectLst/>
                <a:latin typeface="Calibri" panose="020F0502020204030204" pitchFamily="34" charset="0"/>
                <a:ea typeface="Calibri" panose="020F0502020204030204" pitchFamily="34" charset="0"/>
                <a:cs typeface="Arial" panose="020B0604020202020204" pitchFamily="34" charset="0"/>
              </a:rPr>
              <a:t>průběžná studentská evaluace (N=4) a anketa o předčasném ukončení (N=2).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„Od r. 2023 používáme dotazník pro studenty, kteří předčasně ukončují studium. Chyběl nám jejich názor.“</a:t>
            </a:r>
          </a:p>
        </p:txBody>
      </p:sp>
    </p:spTree>
    <p:extLst>
      <p:ext uri="{BB962C8B-B14F-4D97-AF65-F5344CB8AC3E}">
        <p14:creationId xmlns:p14="http://schemas.microsoft.com/office/powerpoint/2010/main" val="1389380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607AFA-8C8E-1BE7-535C-010559907546}"/>
              </a:ext>
            </a:extLst>
          </p:cNvPr>
          <p:cNvSpPr>
            <a:spLocks noGrp="1"/>
          </p:cNvSpPr>
          <p:nvPr>
            <p:ph type="title"/>
          </p:nvPr>
        </p:nvSpPr>
        <p:spPr>
          <a:xfrm>
            <a:off x="838200" y="365125"/>
            <a:ext cx="10515600" cy="470617"/>
          </a:xfrm>
        </p:spPr>
        <p:txBody>
          <a:bodyPr>
            <a:normAutofit fontScale="90000"/>
          </a:bodyPr>
          <a:lstStyle/>
          <a:p>
            <a:r>
              <a:rPr lang="cs-CZ" dirty="0"/>
              <a:t>Příklady dobré praxe</a:t>
            </a:r>
          </a:p>
        </p:txBody>
      </p:sp>
      <p:sp>
        <p:nvSpPr>
          <p:cNvPr id="3" name="Zástupný obsah 2">
            <a:extLst>
              <a:ext uri="{FF2B5EF4-FFF2-40B4-BE49-F238E27FC236}">
                <a16:creationId xmlns:a16="http://schemas.microsoft.com/office/drawing/2014/main" id="{74BAC38C-D112-0A4B-B0F5-F50114A1166E}"/>
              </a:ext>
            </a:extLst>
          </p:cNvPr>
          <p:cNvSpPr>
            <a:spLocks noGrp="1"/>
          </p:cNvSpPr>
          <p:nvPr>
            <p:ph idx="1"/>
          </p:nvPr>
        </p:nvSpPr>
        <p:spPr>
          <a:xfrm>
            <a:off x="838200" y="1058709"/>
            <a:ext cx="10515600" cy="5627226"/>
          </a:xfrm>
        </p:spPr>
        <p:txBody>
          <a:bodyPr vert="horz" lIns="91440" tIns="45720" rIns="91440" bIns="45720" rtlCol="0" anchor="t">
            <a:normAutofit/>
          </a:bodyPr>
          <a:lstStyle/>
          <a:p>
            <a:pPr>
              <a:lnSpc>
                <a:spcPct val="107000"/>
              </a:lnSpc>
              <a:buFont typeface="+mj-lt"/>
              <a:buAutoNum type="arabicPeriod"/>
            </a:pPr>
            <a:r>
              <a:rPr lang="cs-CZ" sz="3100" kern="100" dirty="0">
                <a:effectLst/>
                <a:latin typeface="Calibri" panose="020F0502020204030204" pitchFamily="34" charset="0"/>
                <a:ea typeface="Calibri" panose="020F0502020204030204" pitchFamily="34" charset="0"/>
                <a:cs typeface="Times New Roman" panose="02020603050405020304" pitchFamily="18" charset="0"/>
              </a:rPr>
              <a:t>Ročníkoví zástupci, se kterými průběžně komunikujeme a pravidelně se setkáváme</a:t>
            </a:r>
          </a:p>
          <a:p>
            <a:pPr>
              <a:lnSpc>
                <a:spcPct val="107000"/>
              </a:lnSpc>
              <a:buFont typeface="+mj-lt"/>
              <a:buAutoNum type="arabicPeriod"/>
            </a:pPr>
            <a:r>
              <a:rPr lang="cs-CZ" sz="3100" kern="100" dirty="0">
                <a:latin typeface="Calibri" panose="020F0502020204030204" pitchFamily="34" charset="0"/>
                <a:ea typeface="Calibri" panose="020F0502020204030204" pitchFamily="34" charset="0"/>
                <a:cs typeface="Times New Roman" panose="02020603050405020304" pitchFamily="18" charset="0"/>
              </a:rPr>
              <a:t>Dotazník pro studenty, kteří předčasně ukončují studium.</a:t>
            </a:r>
            <a:endParaRPr lang="cs-CZ" sz="31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buFont typeface="+mj-lt"/>
              <a:buAutoNum type="arabicPeriod"/>
            </a:pPr>
            <a:r>
              <a:rPr lang="cs-CZ" sz="3100" kern="100" dirty="0">
                <a:effectLst/>
                <a:latin typeface="Calibri" panose="020F0502020204030204" pitchFamily="34" charset="0"/>
                <a:ea typeface="Calibri" panose="020F0502020204030204" pitchFamily="34" charset="0"/>
                <a:cs typeface="Times New Roman" panose="02020603050405020304" pitchFamily="18" charset="0"/>
              </a:rPr>
              <a:t> Vyzkoušený dvouúrovňový postup:</a:t>
            </a:r>
          </a:p>
          <a:p>
            <a:pPr lvl="1">
              <a:lnSpc>
                <a:spcPct val="107000"/>
              </a:lnSpc>
              <a:buFont typeface="+mj-lt"/>
              <a:buAutoNum type="arabicPeriod"/>
            </a:pPr>
            <a:r>
              <a:rPr lang="cs-CZ" sz="2700" kern="100" dirty="0">
                <a:effectLst/>
                <a:latin typeface="Calibri" panose="020F0502020204030204" pitchFamily="34" charset="0"/>
                <a:ea typeface="Calibri" panose="020F0502020204030204" pitchFamily="34" charset="0"/>
                <a:cs typeface="Times New Roman" panose="02020603050405020304" pitchFamily="18" charset="0"/>
              </a:rPr>
              <a:t> Skupinová diskuse se studenty (sami ve skupinách píší na </a:t>
            </a:r>
            <a:r>
              <a:rPr lang="cs-CZ" sz="2700" kern="100" dirty="0" err="1">
                <a:effectLst/>
                <a:latin typeface="Calibri" panose="020F0502020204030204" pitchFamily="34" charset="0"/>
                <a:ea typeface="Calibri" panose="020F0502020204030204" pitchFamily="34" charset="0"/>
                <a:cs typeface="Times New Roman" panose="02020603050405020304" pitchFamily="18" charset="0"/>
              </a:rPr>
              <a:t>flipcharty</a:t>
            </a:r>
            <a:r>
              <a:rPr lang="cs-CZ" sz="2700" kern="100" dirty="0">
                <a:effectLst/>
                <a:latin typeface="Calibri" panose="020F0502020204030204" pitchFamily="34" charset="0"/>
                <a:ea typeface="Calibri" panose="020F0502020204030204" pitchFamily="34" charset="0"/>
                <a:cs typeface="Times New Roman" panose="02020603050405020304" pitchFamily="18" charset="0"/>
              </a:rPr>
              <a:t> silné a slabé stránky z hlediska obsahu výuky, metod výuky, návaznosti předmětů (celková koncepce) a praktické využitelnosti, poté je společně diskutujeme) </a:t>
            </a:r>
          </a:p>
          <a:p>
            <a:pPr lvl="1">
              <a:lnSpc>
                <a:spcPct val="107000"/>
              </a:lnSpc>
              <a:buFont typeface="+mj-lt"/>
              <a:buAutoNum type="arabicPeriod"/>
            </a:pPr>
            <a:r>
              <a:rPr lang="cs-CZ" sz="2700" kern="100" dirty="0">
                <a:effectLst/>
                <a:latin typeface="Calibri" panose="020F0502020204030204" pitchFamily="34" charset="0"/>
                <a:ea typeface="Calibri" panose="020F0502020204030204" pitchFamily="34" charset="0"/>
                <a:cs typeface="Times New Roman" panose="02020603050405020304" pitchFamily="18" charset="0"/>
              </a:rPr>
              <a:t> Skupinová setkání vyučujících – navazuje na diskuse se studenty, naše reflexe a plán, co budeme měnit, zhodnocení, co se nám osvědčilo z minulého roku apod. </a:t>
            </a:r>
            <a:endParaRPr lang="cs-CZ" sz="2700" i="1" kern="100" dirty="0">
              <a:effectLst/>
              <a:latin typeface="Calibri" panose="020F0502020204030204" pitchFamily="34" charset="0"/>
              <a:ea typeface="Calibri" panose="020F0502020204030204" pitchFamily="34" charset="0"/>
              <a:cs typeface="Times New Roman" panose="02020603050405020304" pitchFamily="18" charset="0"/>
            </a:endParaRPr>
          </a:p>
          <a:p>
            <a:pPr lvl="3">
              <a:lnSpc>
                <a:spcPct val="107000"/>
              </a:lnSpc>
              <a:buFont typeface="+mj-lt"/>
              <a:buAutoNum type="arabicPeriod"/>
            </a:pP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3">
              <a:lnSpc>
                <a:spcPct val="107000"/>
              </a:lnSpc>
              <a:buFont typeface="+mj-lt"/>
              <a:buAutoNum type="arabicPeriod"/>
            </a:pP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lnSpc>
                <a:spcPct val="107000"/>
              </a:lnSpc>
              <a:buFont typeface="+mj-lt"/>
              <a:buAutoNum type="arabicPeriod"/>
            </a:pP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ea typeface="Calibri" panose="020F0502020204030204"/>
              <a:cs typeface="Calibri" panose="020F0502020204030204"/>
            </a:endParaRPr>
          </a:p>
        </p:txBody>
      </p:sp>
    </p:spTree>
    <p:extLst>
      <p:ext uri="{BB962C8B-B14F-4D97-AF65-F5344CB8AC3E}">
        <p14:creationId xmlns:p14="http://schemas.microsoft.com/office/powerpoint/2010/main" val="1783952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E5575-6582-AEBE-6717-53451E917176}"/>
              </a:ext>
            </a:extLst>
          </p:cNvPr>
          <p:cNvSpPr>
            <a:spLocks noGrp="1"/>
          </p:cNvSpPr>
          <p:nvPr>
            <p:ph type="title"/>
          </p:nvPr>
        </p:nvSpPr>
        <p:spPr/>
        <p:txBody>
          <a:bodyPr>
            <a:normAutofit/>
          </a:bodyPr>
          <a:lstStyle/>
          <a:p>
            <a:r>
              <a:rPr lang="cs-CZ" dirty="0"/>
              <a:t>Které nástroje považují instituce za n</a:t>
            </a:r>
            <a:r>
              <a:rPr lang="en-GB" dirty="0" err="1"/>
              <a:t>ejfunkčnější</a:t>
            </a:r>
            <a:r>
              <a:rPr lang="cs-CZ" dirty="0"/>
              <a:t>?</a:t>
            </a:r>
            <a:endParaRPr lang="en-CZ" dirty="0"/>
          </a:p>
        </p:txBody>
      </p:sp>
      <p:graphicFrame>
        <p:nvGraphicFramePr>
          <p:cNvPr id="6" name="Content Placeholder 5">
            <a:extLst>
              <a:ext uri="{FF2B5EF4-FFF2-40B4-BE49-F238E27FC236}">
                <a16:creationId xmlns:a16="http://schemas.microsoft.com/office/drawing/2014/main" id="{298C63E9-5969-F0C0-2412-E0CC97B96D1D}"/>
              </a:ext>
            </a:extLst>
          </p:cNvPr>
          <p:cNvGraphicFramePr>
            <a:graphicFrameLocks noGrp="1"/>
          </p:cNvGraphicFramePr>
          <p:nvPr>
            <p:ph idx="1"/>
            <p:extLst>
              <p:ext uri="{D42A27DB-BD31-4B8C-83A1-F6EECF244321}">
                <p14:modId xmlns:p14="http://schemas.microsoft.com/office/powerpoint/2010/main" val="3454930194"/>
              </p:ext>
            </p:extLst>
          </p:nvPr>
        </p:nvGraphicFramePr>
        <p:xfrm>
          <a:off x="5410200" y="2769927"/>
          <a:ext cx="5943600" cy="3723767"/>
        </p:xfrm>
        <a:graphic>
          <a:graphicData uri="http://schemas.openxmlformats.org/drawingml/2006/table">
            <a:tbl>
              <a:tblPr>
                <a:tableStyleId>{5C22544A-7EE6-4342-B048-85BDC9FD1C3A}</a:tableStyleId>
              </a:tblPr>
              <a:tblGrid>
                <a:gridCol w="1646803">
                  <a:extLst>
                    <a:ext uri="{9D8B030D-6E8A-4147-A177-3AD203B41FA5}">
                      <a16:colId xmlns:a16="http://schemas.microsoft.com/office/drawing/2014/main" val="1616734900"/>
                    </a:ext>
                  </a:extLst>
                </a:gridCol>
                <a:gridCol w="1646803">
                  <a:extLst>
                    <a:ext uri="{9D8B030D-6E8A-4147-A177-3AD203B41FA5}">
                      <a16:colId xmlns:a16="http://schemas.microsoft.com/office/drawing/2014/main" val="3680204028"/>
                    </a:ext>
                  </a:extLst>
                </a:gridCol>
                <a:gridCol w="682264">
                  <a:extLst>
                    <a:ext uri="{9D8B030D-6E8A-4147-A177-3AD203B41FA5}">
                      <a16:colId xmlns:a16="http://schemas.microsoft.com/office/drawing/2014/main" val="948426945"/>
                    </a:ext>
                  </a:extLst>
                </a:gridCol>
                <a:gridCol w="983865">
                  <a:extLst>
                    <a:ext uri="{9D8B030D-6E8A-4147-A177-3AD203B41FA5}">
                      <a16:colId xmlns:a16="http://schemas.microsoft.com/office/drawing/2014/main" val="841229377"/>
                    </a:ext>
                  </a:extLst>
                </a:gridCol>
                <a:gridCol w="983865">
                  <a:extLst>
                    <a:ext uri="{9D8B030D-6E8A-4147-A177-3AD203B41FA5}">
                      <a16:colId xmlns:a16="http://schemas.microsoft.com/office/drawing/2014/main" val="149895361"/>
                    </a:ext>
                  </a:extLst>
                </a:gridCol>
              </a:tblGrid>
              <a:tr h="0">
                <a:tc gridSpan="5">
                  <a:txBody>
                    <a:bodyPr/>
                    <a:lstStyle/>
                    <a:p>
                      <a:pPr marL="38100" marR="38100" algn="ctr">
                        <a:lnSpc>
                          <a:spcPts val="1600"/>
                        </a:lnSpc>
                        <a:spcAft>
                          <a:spcPts val="0"/>
                        </a:spcAft>
                      </a:pPr>
                      <a:r>
                        <a:rPr lang="en-GB" sz="1400" kern="0">
                          <a:effectLst/>
                        </a:rPr>
                        <a:t>$V10rec Frequencies</a:t>
                      </a:r>
                      <a:endParaRPr lang="en-CZ"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CZ"/>
                    </a:p>
                  </a:txBody>
                  <a:tcPr/>
                </a:tc>
                <a:tc hMerge="1">
                  <a:txBody>
                    <a:bodyPr/>
                    <a:lstStyle/>
                    <a:p>
                      <a:endParaRPr lang="en-CZ"/>
                    </a:p>
                  </a:txBody>
                  <a:tcPr/>
                </a:tc>
                <a:tc hMerge="1">
                  <a:txBody>
                    <a:bodyPr/>
                    <a:lstStyle/>
                    <a:p>
                      <a:endParaRPr lang="en-CZ"/>
                    </a:p>
                  </a:txBody>
                  <a:tcPr/>
                </a:tc>
                <a:tc hMerge="1">
                  <a:txBody>
                    <a:bodyPr/>
                    <a:lstStyle/>
                    <a:p>
                      <a:endParaRPr lang="en-CZ"/>
                    </a:p>
                  </a:txBody>
                  <a:tcPr/>
                </a:tc>
                <a:extLst>
                  <a:ext uri="{0D108BD9-81ED-4DB2-BD59-A6C34878D82A}">
                    <a16:rowId xmlns:a16="http://schemas.microsoft.com/office/drawing/2014/main" val="2356009076"/>
                  </a:ext>
                </a:extLst>
              </a:tr>
              <a:tr h="0">
                <a:tc rowSpan="2" gridSpan="2">
                  <a:txBody>
                    <a:bodyPr/>
                    <a:lstStyle/>
                    <a:p>
                      <a:r>
                        <a:rPr lang="en-GB" sz="1200" kern="0">
                          <a:effectLst/>
                        </a:rPr>
                        <a:t> </a:t>
                      </a:r>
                      <a:endParaRPr lang="en-CZ"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hMerge="1">
                  <a:txBody>
                    <a:bodyPr/>
                    <a:lstStyle/>
                    <a:p>
                      <a:endParaRPr lang="en-CZ"/>
                    </a:p>
                  </a:txBody>
                  <a:tcPr/>
                </a:tc>
                <a:tc gridSpan="2">
                  <a:txBody>
                    <a:bodyPr/>
                    <a:lstStyle/>
                    <a:p>
                      <a:pPr marL="38100" marR="38100" algn="ctr">
                        <a:lnSpc>
                          <a:spcPts val="1600"/>
                        </a:lnSpc>
                        <a:spcAft>
                          <a:spcPts val="0"/>
                        </a:spcAft>
                      </a:pPr>
                      <a:r>
                        <a:rPr lang="en-GB" sz="1200" kern="0" dirty="0">
                          <a:effectLst/>
                        </a:rPr>
                        <a:t>Responses</a:t>
                      </a:r>
                      <a:endParaRPr lang="en-CZ"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n-CZ"/>
                    </a:p>
                  </a:txBody>
                  <a:tcPr/>
                </a:tc>
                <a:tc rowSpan="2">
                  <a:txBody>
                    <a:bodyPr/>
                    <a:lstStyle/>
                    <a:p>
                      <a:pPr marL="38100" marR="38100" algn="ctr">
                        <a:lnSpc>
                          <a:spcPts val="1600"/>
                        </a:lnSpc>
                        <a:spcAft>
                          <a:spcPts val="0"/>
                        </a:spcAft>
                      </a:pPr>
                      <a:r>
                        <a:rPr lang="en-GB" sz="1200" kern="0" dirty="0">
                          <a:effectLst/>
                        </a:rPr>
                        <a:t>Percent of Cases</a:t>
                      </a:r>
                      <a:endParaRPr lang="en-CZ"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870031864"/>
                  </a:ext>
                </a:extLst>
              </a:tr>
              <a:tr h="60077">
                <a:tc gridSpan="2" vMerge="1">
                  <a:txBody>
                    <a:bodyPr/>
                    <a:lstStyle/>
                    <a:p>
                      <a:endParaRPr lang="en-CZ"/>
                    </a:p>
                  </a:txBody>
                  <a:tcPr/>
                </a:tc>
                <a:tc hMerge="1" vMerge="1">
                  <a:txBody>
                    <a:bodyPr/>
                    <a:lstStyle/>
                    <a:p>
                      <a:endParaRPr lang="en-CZ"/>
                    </a:p>
                  </a:txBody>
                  <a:tcPr/>
                </a:tc>
                <a:tc>
                  <a:txBody>
                    <a:bodyPr/>
                    <a:lstStyle/>
                    <a:p>
                      <a:pPr marL="38100" marR="38100" algn="ctr">
                        <a:lnSpc>
                          <a:spcPts val="1600"/>
                        </a:lnSpc>
                        <a:spcAft>
                          <a:spcPts val="0"/>
                        </a:spcAft>
                      </a:pPr>
                      <a:r>
                        <a:rPr lang="en-GB" sz="1200" kern="0" dirty="0">
                          <a:effectLst/>
                        </a:rPr>
                        <a:t>N</a:t>
                      </a:r>
                      <a:endParaRPr lang="en-CZ"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GB" sz="1200" kern="0" dirty="0">
                          <a:effectLst/>
                        </a:rPr>
                        <a:t>Percent</a:t>
                      </a:r>
                      <a:endParaRPr lang="en-CZ"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vMerge="1">
                  <a:txBody>
                    <a:bodyPr/>
                    <a:lstStyle/>
                    <a:p>
                      <a:endParaRPr lang="en-CZ"/>
                    </a:p>
                  </a:txBody>
                  <a:tcPr/>
                </a:tc>
                <a:extLst>
                  <a:ext uri="{0D108BD9-81ED-4DB2-BD59-A6C34878D82A}">
                    <a16:rowId xmlns:a16="http://schemas.microsoft.com/office/drawing/2014/main" val="3462508738"/>
                  </a:ext>
                </a:extLst>
              </a:tr>
              <a:tr h="0">
                <a:tc rowSpan="10">
                  <a:txBody>
                    <a:bodyPr/>
                    <a:lstStyle/>
                    <a:p>
                      <a:pPr marL="38100" marR="38100">
                        <a:lnSpc>
                          <a:spcPts val="1600"/>
                        </a:lnSpc>
                        <a:spcAft>
                          <a:spcPts val="0"/>
                        </a:spcAft>
                      </a:pPr>
                      <a:r>
                        <a:rPr lang="en-GB" sz="1200" kern="0" dirty="0" err="1">
                          <a:effectLst/>
                        </a:rPr>
                        <a:t>Nejfunkčnější</a:t>
                      </a:r>
                      <a:r>
                        <a:rPr lang="en-GB" sz="1200" kern="0" dirty="0">
                          <a:effectLst/>
                        </a:rPr>
                        <a:t> </a:t>
                      </a:r>
                      <a:r>
                        <a:rPr lang="en-GB" sz="1200" kern="0" dirty="0" err="1">
                          <a:effectLst/>
                        </a:rPr>
                        <a:t>nástroje</a:t>
                      </a:r>
                      <a:r>
                        <a:rPr lang="en-GB" sz="1200" kern="0" baseline="30000" dirty="0" err="1">
                          <a:effectLst/>
                        </a:rPr>
                        <a:t>a</a:t>
                      </a:r>
                      <a:endParaRPr lang="en-CZ"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n-GB" sz="1200" kern="0" dirty="0" err="1">
                          <a:effectLst/>
                          <a:highlight>
                            <a:srgbClr val="FFFF00"/>
                          </a:highlight>
                        </a:rPr>
                        <a:t>Studentská</a:t>
                      </a:r>
                      <a:r>
                        <a:rPr lang="en-GB" sz="1200" kern="0" dirty="0">
                          <a:effectLst/>
                          <a:highlight>
                            <a:srgbClr val="FFFF00"/>
                          </a:highlight>
                        </a:rPr>
                        <a:t> </a:t>
                      </a:r>
                      <a:r>
                        <a:rPr lang="en-GB" sz="1200" kern="0" dirty="0" err="1">
                          <a:effectLst/>
                          <a:highlight>
                            <a:srgbClr val="FFFF00"/>
                          </a:highlight>
                        </a:rPr>
                        <a:t>anketa</a:t>
                      </a:r>
                      <a:endParaRPr lang="en-CZ" sz="12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0" dirty="0">
                          <a:effectLst/>
                          <a:highlight>
                            <a:srgbClr val="FFFF00"/>
                          </a:highlight>
                        </a:rPr>
                        <a:t>31</a:t>
                      </a:r>
                      <a:endParaRPr lang="en-CZ" sz="12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0" dirty="0">
                          <a:effectLst/>
                          <a:highlight>
                            <a:srgbClr val="FFFF00"/>
                          </a:highlight>
                        </a:rPr>
                        <a:t>26.3%</a:t>
                      </a:r>
                      <a:endParaRPr lang="en-CZ" sz="12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0">
                          <a:effectLst/>
                        </a:rPr>
                        <a:t>40.8%</a:t>
                      </a:r>
                      <a:endParaRPr lang="en-CZ"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53695704"/>
                  </a:ext>
                </a:extLst>
              </a:tr>
              <a:tr h="0">
                <a:tc vMerge="1">
                  <a:txBody>
                    <a:bodyPr/>
                    <a:lstStyle/>
                    <a:p>
                      <a:endParaRPr lang="en-CZ"/>
                    </a:p>
                  </a:txBody>
                  <a:tcPr/>
                </a:tc>
                <a:tc>
                  <a:txBody>
                    <a:bodyPr/>
                    <a:lstStyle/>
                    <a:p>
                      <a:pPr marL="38100" marR="38100">
                        <a:lnSpc>
                          <a:spcPts val="1600"/>
                        </a:lnSpc>
                        <a:spcAft>
                          <a:spcPts val="0"/>
                        </a:spcAft>
                      </a:pPr>
                      <a:r>
                        <a:rPr lang="en-GB" sz="1200" kern="0">
                          <a:effectLst/>
                        </a:rPr>
                        <a:t>Dotazník pro absolventy</a:t>
                      </a:r>
                      <a:endParaRPr lang="en-CZ"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0">
                          <a:effectLst/>
                        </a:rPr>
                        <a:t>4</a:t>
                      </a:r>
                      <a:endParaRPr lang="en-CZ"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0">
                          <a:effectLst/>
                        </a:rPr>
                        <a:t>3.4%</a:t>
                      </a:r>
                      <a:endParaRPr lang="en-CZ"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0">
                          <a:effectLst/>
                        </a:rPr>
                        <a:t>5.3%</a:t>
                      </a:r>
                      <a:endParaRPr lang="en-CZ"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66450699"/>
                  </a:ext>
                </a:extLst>
              </a:tr>
              <a:tr h="0">
                <a:tc vMerge="1">
                  <a:txBody>
                    <a:bodyPr/>
                    <a:lstStyle/>
                    <a:p>
                      <a:endParaRPr lang="en-CZ"/>
                    </a:p>
                  </a:txBody>
                  <a:tcPr/>
                </a:tc>
                <a:tc>
                  <a:txBody>
                    <a:bodyPr/>
                    <a:lstStyle/>
                    <a:p>
                      <a:pPr marL="38100" marR="38100">
                        <a:lnSpc>
                          <a:spcPts val="1600"/>
                        </a:lnSpc>
                        <a:spcAft>
                          <a:spcPts val="0"/>
                        </a:spcAft>
                      </a:pPr>
                      <a:r>
                        <a:rPr lang="en-GB" sz="1200" kern="0" dirty="0" err="1">
                          <a:effectLst/>
                          <a:highlight>
                            <a:srgbClr val="FFFF00"/>
                          </a:highlight>
                        </a:rPr>
                        <a:t>Diskuze</a:t>
                      </a:r>
                      <a:r>
                        <a:rPr lang="en-GB" sz="1200" kern="0" dirty="0">
                          <a:effectLst/>
                          <a:highlight>
                            <a:srgbClr val="FFFF00"/>
                          </a:highlight>
                        </a:rPr>
                        <a:t> se </a:t>
                      </a:r>
                      <a:r>
                        <a:rPr lang="en-GB" sz="1200" kern="0" dirty="0" err="1">
                          <a:effectLst/>
                          <a:highlight>
                            <a:srgbClr val="FFFF00"/>
                          </a:highlight>
                        </a:rPr>
                        <a:t>studenty</a:t>
                      </a:r>
                      <a:endParaRPr lang="en-CZ" sz="12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0" dirty="0">
                          <a:effectLst/>
                          <a:highlight>
                            <a:srgbClr val="FFFF00"/>
                          </a:highlight>
                        </a:rPr>
                        <a:t>35</a:t>
                      </a:r>
                      <a:endParaRPr lang="en-CZ" sz="12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0" dirty="0">
                          <a:effectLst/>
                          <a:highlight>
                            <a:srgbClr val="FFFF00"/>
                          </a:highlight>
                        </a:rPr>
                        <a:t>29.7%</a:t>
                      </a:r>
                      <a:endParaRPr lang="en-CZ" sz="12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0">
                          <a:effectLst/>
                        </a:rPr>
                        <a:t>46.1%</a:t>
                      </a:r>
                      <a:endParaRPr lang="en-CZ"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05066307"/>
                  </a:ext>
                </a:extLst>
              </a:tr>
              <a:tr h="0">
                <a:tc vMerge="1">
                  <a:txBody>
                    <a:bodyPr/>
                    <a:lstStyle/>
                    <a:p>
                      <a:endParaRPr lang="en-CZ"/>
                    </a:p>
                  </a:txBody>
                  <a:tcPr/>
                </a:tc>
                <a:tc>
                  <a:txBody>
                    <a:bodyPr/>
                    <a:lstStyle/>
                    <a:p>
                      <a:pPr marL="38100" marR="38100">
                        <a:lnSpc>
                          <a:spcPts val="1600"/>
                        </a:lnSpc>
                        <a:spcAft>
                          <a:spcPts val="0"/>
                        </a:spcAft>
                      </a:pPr>
                      <a:r>
                        <a:rPr lang="en-GB" sz="1200" kern="0" dirty="0" err="1">
                          <a:effectLst/>
                          <a:highlight>
                            <a:srgbClr val="FFFF00"/>
                          </a:highlight>
                        </a:rPr>
                        <a:t>Rozhovory</a:t>
                      </a:r>
                      <a:r>
                        <a:rPr lang="en-GB" sz="1200" kern="0" dirty="0">
                          <a:effectLst/>
                          <a:highlight>
                            <a:srgbClr val="FFFF00"/>
                          </a:highlight>
                        </a:rPr>
                        <a:t>, </a:t>
                      </a:r>
                      <a:r>
                        <a:rPr lang="en-GB" sz="1200" kern="0" dirty="0" err="1">
                          <a:effectLst/>
                          <a:highlight>
                            <a:srgbClr val="FFFF00"/>
                          </a:highlight>
                        </a:rPr>
                        <a:t>diskuze</a:t>
                      </a:r>
                      <a:r>
                        <a:rPr lang="en-GB" sz="1200" kern="0" dirty="0">
                          <a:effectLst/>
                          <a:highlight>
                            <a:srgbClr val="FFFF00"/>
                          </a:highlight>
                        </a:rPr>
                        <a:t> a </a:t>
                      </a:r>
                      <a:r>
                        <a:rPr lang="en-GB" sz="1200" kern="0" dirty="0" err="1">
                          <a:effectLst/>
                          <a:highlight>
                            <a:srgbClr val="FFFF00"/>
                          </a:highlight>
                        </a:rPr>
                        <a:t>setkání</a:t>
                      </a:r>
                      <a:r>
                        <a:rPr lang="en-GB" sz="1200" kern="0" dirty="0">
                          <a:effectLst/>
                          <a:highlight>
                            <a:srgbClr val="FFFF00"/>
                          </a:highlight>
                        </a:rPr>
                        <a:t> </a:t>
                      </a:r>
                      <a:r>
                        <a:rPr lang="en-GB" sz="1200" kern="0" dirty="0" err="1">
                          <a:effectLst/>
                          <a:highlight>
                            <a:srgbClr val="FFFF00"/>
                          </a:highlight>
                        </a:rPr>
                        <a:t>mezi</a:t>
                      </a:r>
                      <a:r>
                        <a:rPr lang="en-GB" sz="1200" kern="0" dirty="0">
                          <a:effectLst/>
                          <a:highlight>
                            <a:srgbClr val="FFFF00"/>
                          </a:highlight>
                        </a:rPr>
                        <a:t> </a:t>
                      </a:r>
                      <a:r>
                        <a:rPr lang="en-GB" sz="1200" kern="0" dirty="0" err="1">
                          <a:effectLst/>
                          <a:highlight>
                            <a:srgbClr val="FFFF00"/>
                          </a:highlight>
                        </a:rPr>
                        <a:t>vyučujícími</a:t>
                      </a:r>
                      <a:endParaRPr lang="en-CZ" sz="12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0">
                          <a:effectLst/>
                          <a:highlight>
                            <a:srgbClr val="FFFF00"/>
                          </a:highlight>
                        </a:rPr>
                        <a:t>20</a:t>
                      </a:r>
                      <a:endParaRPr lang="en-CZ" sz="1200" kern="10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0">
                          <a:effectLst/>
                          <a:highlight>
                            <a:srgbClr val="FFFF00"/>
                          </a:highlight>
                        </a:rPr>
                        <a:t>16.9%</a:t>
                      </a:r>
                      <a:endParaRPr lang="en-CZ" sz="1200" kern="10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0">
                          <a:effectLst/>
                        </a:rPr>
                        <a:t>26.3%</a:t>
                      </a:r>
                      <a:endParaRPr lang="en-CZ"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3831325"/>
                  </a:ext>
                </a:extLst>
              </a:tr>
              <a:tr h="0">
                <a:tc vMerge="1">
                  <a:txBody>
                    <a:bodyPr/>
                    <a:lstStyle/>
                    <a:p>
                      <a:endParaRPr lang="en-CZ"/>
                    </a:p>
                  </a:txBody>
                  <a:tcPr/>
                </a:tc>
                <a:tc>
                  <a:txBody>
                    <a:bodyPr/>
                    <a:lstStyle/>
                    <a:p>
                      <a:pPr marL="38100" marR="38100">
                        <a:lnSpc>
                          <a:spcPts val="1600"/>
                        </a:lnSpc>
                        <a:spcAft>
                          <a:spcPts val="0"/>
                        </a:spcAft>
                      </a:pPr>
                      <a:r>
                        <a:rPr lang="en-GB" sz="1200" kern="0" dirty="0" err="1">
                          <a:effectLst/>
                          <a:highlight>
                            <a:srgbClr val="FFFF00"/>
                          </a:highlight>
                        </a:rPr>
                        <a:t>Kolegiální</a:t>
                      </a:r>
                      <a:r>
                        <a:rPr lang="en-GB" sz="1200" kern="0" dirty="0">
                          <a:effectLst/>
                          <a:highlight>
                            <a:srgbClr val="FFFF00"/>
                          </a:highlight>
                        </a:rPr>
                        <a:t> </a:t>
                      </a:r>
                      <a:r>
                        <a:rPr lang="en-GB" sz="1200" kern="0" dirty="0" err="1">
                          <a:effectLst/>
                          <a:highlight>
                            <a:srgbClr val="FFFF00"/>
                          </a:highlight>
                        </a:rPr>
                        <a:t>návštěvy</a:t>
                      </a:r>
                      <a:r>
                        <a:rPr lang="en-GB" sz="1200" kern="0" dirty="0">
                          <a:effectLst/>
                          <a:highlight>
                            <a:srgbClr val="FFFF00"/>
                          </a:highlight>
                        </a:rPr>
                        <a:t> a </a:t>
                      </a:r>
                      <a:r>
                        <a:rPr lang="en-GB" sz="1200" kern="0" dirty="0" err="1">
                          <a:effectLst/>
                          <a:highlight>
                            <a:srgbClr val="FFFF00"/>
                          </a:highlight>
                        </a:rPr>
                        <a:t>hospitace</a:t>
                      </a:r>
                      <a:endParaRPr lang="en-CZ" sz="12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0" dirty="0">
                          <a:effectLst/>
                          <a:highlight>
                            <a:srgbClr val="FFFF00"/>
                          </a:highlight>
                        </a:rPr>
                        <a:t>14</a:t>
                      </a:r>
                      <a:endParaRPr lang="en-CZ" sz="12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0" dirty="0">
                          <a:effectLst/>
                          <a:highlight>
                            <a:srgbClr val="FFFF00"/>
                          </a:highlight>
                        </a:rPr>
                        <a:t>11.9%</a:t>
                      </a:r>
                      <a:endParaRPr lang="en-CZ" sz="12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0">
                          <a:effectLst/>
                        </a:rPr>
                        <a:t>18.4%</a:t>
                      </a:r>
                      <a:endParaRPr lang="en-CZ"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85453903"/>
                  </a:ext>
                </a:extLst>
              </a:tr>
              <a:tr h="0">
                <a:tc vMerge="1">
                  <a:txBody>
                    <a:bodyPr/>
                    <a:lstStyle/>
                    <a:p>
                      <a:endParaRPr lang="en-CZ"/>
                    </a:p>
                  </a:txBody>
                  <a:tcPr/>
                </a:tc>
                <a:tc>
                  <a:txBody>
                    <a:bodyPr/>
                    <a:lstStyle/>
                    <a:p>
                      <a:pPr marL="38100" marR="38100">
                        <a:lnSpc>
                          <a:spcPts val="1600"/>
                        </a:lnSpc>
                        <a:spcAft>
                          <a:spcPts val="0"/>
                        </a:spcAft>
                      </a:pPr>
                      <a:r>
                        <a:rPr lang="en-GB" sz="1200" kern="0">
                          <a:effectLst/>
                        </a:rPr>
                        <a:t>Obsahová analýza</a:t>
                      </a:r>
                      <a:endParaRPr lang="en-CZ"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0">
                          <a:effectLst/>
                        </a:rPr>
                        <a:t>7</a:t>
                      </a:r>
                      <a:endParaRPr lang="en-CZ"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0">
                          <a:effectLst/>
                        </a:rPr>
                        <a:t>5.9%</a:t>
                      </a:r>
                      <a:endParaRPr lang="en-CZ"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0">
                          <a:effectLst/>
                        </a:rPr>
                        <a:t>9.2%</a:t>
                      </a:r>
                      <a:endParaRPr lang="en-CZ"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86670546"/>
                  </a:ext>
                </a:extLst>
              </a:tr>
              <a:tr h="0">
                <a:tc vMerge="1">
                  <a:txBody>
                    <a:bodyPr/>
                    <a:lstStyle/>
                    <a:p>
                      <a:endParaRPr lang="en-CZ"/>
                    </a:p>
                  </a:txBody>
                  <a:tcPr/>
                </a:tc>
                <a:tc>
                  <a:txBody>
                    <a:bodyPr/>
                    <a:lstStyle/>
                    <a:p>
                      <a:pPr marL="38100" marR="38100">
                        <a:lnSpc>
                          <a:spcPts val="1600"/>
                        </a:lnSpc>
                        <a:spcAft>
                          <a:spcPts val="0"/>
                        </a:spcAft>
                      </a:pPr>
                      <a:r>
                        <a:rPr lang="en-GB" sz="1200" kern="0">
                          <a:effectLst/>
                        </a:rPr>
                        <a:t>Návštevy odborníka na didaktiku</a:t>
                      </a:r>
                      <a:endParaRPr lang="en-CZ"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0">
                          <a:effectLst/>
                        </a:rPr>
                        <a:t>4</a:t>
                      </a:r>
                      <a:endParaRPr lang="en-CZ"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0">
                          <a:effectLst/>
                        </a:rPr>
                        <a:t>3.4%</a:t>
                      </a:r>
                      <a:endParaRPr lang="en-CZ"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0">
                          <a:effectLst/>
                        </a:rPr>
                        <a:t>5.3%</a:t>
                      </a:r>
                      <a:endParaRPr lang="en-CZ"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35100248"/>
                  </a:ext>
                </a:extLst>
              </a:tr>
              <a:tr h="0">
                <a:tc vMerge="1">
                  <a:txBody>
                    <a:bodyPr/>
                    <a:lstStyle/>
                    <a:p>
                      <a:endParaRPr lang="en-CZ"/>
                    </a:p>
                  </a:txBody>
                  <a:tcPr/>
                </a:tc>
                <a:tc>
                  <a:txBody>
                    <a:bodyPr/>
                    <a:lstStyle/>
                    <a:p>
                      <a:pPr marL="38100" marR="38100">
                        <a:lnSpc>
                          <a:spcPts val="1600"/>
                        </a:lnSpc>
                        <a:spcAft>
                          <a:spcPts val="0"/>
                        </a:spcAft>
                      </a:pPr>
                      <a:r>
                        <a:rPr lang="en-GB" sz="1200" kern="0">
                          <a:effectLst/>
                        </a:rPr>
                        <a:t>Jednání o kvalitě v akademickém senátu</a:t>
                      </a:r>
                      <a:endParaRPr lang="en-CZ"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0">
                          <a:effectLst/>
                        </a:rPr>
                        <a:t>1</a:t>
                      </a:r>
                      <a:endParaRPr lang="en-CZ"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0">
                          <a:effectLst/>
                        </a:rPr>
                        <a:t>0.8%</a:t>
                      </a:r>
                      <a:endParaRPr lang="en-CZ"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0">
                          <a:effectLst/>
                        </a:rPr>
                        <a:t>1.3%</a:t>
                      </a:r>
                      <a:endParaRPr lang="en-CZ"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14583119"/>
                  </a:ext>
                </a:extLst>
              </a:tr>
              <a:tr h="0">
                <a:tc vMerge="1">
                  <a:txBody>
                    <a:bodyPr/>
                    <a:lstStyle/>
                    <a:p>
                      <a:endParaRPr lang="en-CZ"/>
                    </a:p>
                  </a:txBody>
                  <a:tcPr/>
                </a:tc>
                <a:tc>
                  <a:txBody>
                    <a:bodyPr/>
                    <a:lstStyle/>
                    <a:p>
                      <a:pPr marL="38100" marR="38100">
                        <a:lnSpc>
                          <a:spcPts val="1600"/>
                        </a:lnSpc>
                        <a:spcAft>
                          <a:spcPts val="0"/>
                        </a:spcAft>
                      </a:pPr>
                      <a:r>
                        <a:rPr lang="en-GB" sz="1200" kern="0">
                          <a:effectLst/>
                        </a:rPr>
                        <a:t>Ústní zkoušení</a:t>
                      </a:r>
                      <a:endParaRPr lang="en-CZ"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0">
                          <a:effectLst/>
                        </a:rPr>
                        <a:t>1</a:t>
                      </a:r>
                      <a:endParaRPr lang="en-CZ"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0">
                          <a:effectLst/>
                        </a:rPr>
                        <a:t>0.8%</a:t>
                      </a:r>
                      <a:endParaRPr lang="en-CZ"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0">
                          <a:effectLst/>
                        </a:rPr>
                        <a:t>1.3%</a:t>
                      </a:r>
                      <a:endParaRPr lang="en-CZ"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24770811"/>
                  </a:ext>
                </a:extLst>
              </a:tr>
              <a:tr h="0">
                <a:tc vMerge="1">
                  <a:txBody>
                    <a:bodyPr/>
                    <a:lstStyle/>
                    <a:p>
                      <a:endParaRPr lang="en-CZ"/>
                    </a:p>
                  </a:txBody>
                  <a:tcPr/>
                </a:tc>
                <a:tc>
                  <a:txBody>
                    <a:bodyPr/>
                    <a:lstStyle/>
                    <a:p>
                      <a:pPr marL="38100" marR="38100">
                        <a:lnSpc>
                          <a:spcPts val="1600"/>
                        </a:lnSpc>
                        <a:spcAft>
                          <a:spcPts val="0"/>
                        </a:spcAft>
                      </a:pPr>
                      <a:r>
                        <a:rPr lang="en-GB" sz="1200" kern="0">
                          <a:effectLst/>
                        </a:rPr>
                        <a:t>Sebehodnocení</a:t>
                      </a:r>
                      <a:endParaRPr lang="en-CZ"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0">
                          <a:effectLst/>
                        </a:rPr>
                        <a:t>1</a:t>
                      </a:r>
                      <a:endParaRPr lang="en-CZ"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0">
                          <a:effectLst/>
                        </a:rPr>
                        <a:t>0.8%</a:t>
                      </a:r>
                      <a:endParaRPr lang="en-CZ"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0">
                          <a:effectLst/>
                        </a:rPr>
                        <a:t>1.3%</a:t>
                      </a:r>
                      <a:endParaRPr lang="en-CZ"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63736847"/>
                  </a:ext>
                </a:extLst>
              </a:tr>
              <a:tr h="0">
                <a:tc gridSpan="2">
                  <a:txBody>
                    <a:bodyPr/>
                    <a:lstStyle/>
                    <a:p>
                      <a:pPr marL="38100" marR="38100">
                        <a:lnSpc>
                          <a:spcPts val="1600"/>
                        </a:lnSpc>
                        <a:spcAft>
                          <a:spcPts val="0"/>
                        </a:spcAft>
                      </a:pPr>
                      <a:r>
                        <a:rPr lang="en-GB" sz="1200" kern="0">
                          <a:effectLst/>
                        </a:rPr>
                        <a:t>Total</a:t>
                      </a:r>
                      <a:endParaRPr lang="en-CZ"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CZ"/>
                    </a:p>
                  </a:txBody>
                  <a:tcPr/>
                </a:tc>
                <a:tc>
                  <a:txBody>
                    <a:bodyPr/>
                    <a:lstStyle/>
                    <a:p>
                      <a:pPr marL="38100" marR="38100" algn="r">
                        <a:lnSpc>
                          <a:spcPts val="1600"/>
                        </a:lnSpc>
                        <a:spcAft>
                          <a:spcPts val="0"/>
                        </a:spcAft>
                      </a:pPr>
                      <a:r>
                        <a:rPr lang="en-GB" sz="1200" kern="0">
                          <a:effectLst/>
                        </a:rPr>
                        <a:t>118</a:t>
                      </a:r>
                      <a:endParaRPr lang="en-CZ"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0">
                          <a:effectLst/>
                        </a:rPr>
                        <a:t>100.0%</a:t>
                      </a:r>
                      <a:endParaRPr lang="en-CZ"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0">
                          <a:effectLst/>
                        </a:rPr>
                        <a:t>155.3%</a:t>
                      </a:r>
                      <a:endParaRPr lang="en-CZ"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00599363"/>
                  </a:ext>
                </a:extLst>
              </a:tr>
              <a:tr h="0">
                <a:tc gridSpan="5">
                  <a:txBody>
                    <a:bodyPr/>
                    <a:lstStyle/>
                    <a:p>
                      <a:pPr marL="38100" marR="38100">
                        <a:lnSpc>
                          <a:spcPts val="1600"/>
                        </a:lnSpc>
                        <a:spcAft>
                          <a:spcPts val="0"/>
                        </a:spcAft>
                      </a:pPr>
                      <a:r>
                        <a:rPr lang="en-GB" sz="1200" kern="0" dirty="0">
                          <a:effectLst/>
                        </a:rPr>
                        <a:t>a. Dichotomy group tabulated at value 1.</a:t>
                      </a:r>
                      <a:endParaRPr lang="en-CZ"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CZ"/>
                    </a:p>
                  </a:txBody>
                  <a:tcPr/>
                </a:tc>
                <a:tc hMerge="1">
                  <a:txBody>
                    <a:bodyPr/>
                    <a:lstStyle/>
                    <a:p>
                      <a:endParaRPr lang="en-CZ"/>
                    </a:p>
                  </a:txBody>
                  <a:tcPr/>
                </a:tc>
                <a:tc hMerge="1">
                  <a:txBody>
                    <a:bodyPr/>
                    <a:lstStyle/>
                    <a:p>
                      <a:endParaRPr lang="en-CZ"/>
                    </a:p>
                  </a:txBody>
                  <a:tcPr/>
                </a:tc>
                <a:tc hMerge="1">
                  <a:txBody>
                    <a:bodyPr/>
                    <a:lstStyle/>
                    <a:p>
                      <a:endParaRPr lang="en-CZ"/>
                    </a:p>
                  </a:txBody>
                  <a:tcPr/>
                </a:tc>
                <a:extLst>
                  <a:ext uri="{0D108BD9-81ED-4DB2-BD59-A6C34878D82A}">
                    <a16:rowId xmlns:a16="http://schemas.microsoft.com/office/drawing/2014/main" val="1049177486"/>
                  </a:ext>
                </a:extLst>
              </a:tr>
            </a:tbl>
          </a:graphicData>
        </a:graphic>
      </p:graphicFrame>
      <p:sp>
        <p:nvSpPr>
          <p:cNvPr id="3" name="TextovéPole 2">
            <a:extLst>
              <a:ext uri="{FF2B5EF4-FFF2-40B4-BE49-F238E27FC236}">
                <a16:creationId xmlns:a16="http://schemas.microsoft.com/office/drawing/2014/main" id="{C23A848A-26D9-765B-5AF4-8D08CA0A3C4A}"/>
              </a:ext>
            </a:extLst>
          </p:cNvPr>
          <p:cNvSpPr txBox="1"/>
          <p:nvPr/>
        </p:nvSpPr>
        <p:spPr>
          <a:xfrm>
            <a:off x="471948" y="2074606"/>
            <a:ext cx="4601497" cy="5078313"/>
          </a:xfrm>
          <a:prstGeom prst="rect">
            <a:avLst/>
          </a:prstGeom>
          <a:noFill/>
        </p:spPr>
        <p:txBody>
          <a:bodyPr wrap="square" rtlCol="0">
            <a:spAutoFit/>
          </a:bodyPr>
          <a:lstStyle/>
          <a:p>
            <a:pPr marL="285750" indent="-285750">
              <a:buFont typeface="Arial" panose="020B0604020202020204" pitchFamily="34" charset="0"/>
              <a:buChar char="•"/>
            </a:pPr>
            <a:r>
              <a:rPr lang="cs-CZ" sz="1800" kern="100" dirty="0">
                <a:solidFill>
                  <a:srgbClr val="000000"/>
                </a:solidFill>
                <a:effectLst/>
                <a:latin typeface="Calibri"/>
                <a:ea typeface="Calibri"/>
                <a:cs typeface="Times New Roman"/>
              </a:rPr>
              <a:t>„Kontaktní metody jsou efektivnější pro získání zpětné vazby“</a:t>
            </a:r>
          </a:p>
          <a:p>
            <a:pPr marL="285750" indent="-285750">
              <a:buFont typeface="Arial" panose="020B0604020202020204" pitchFamily="34" charset="0"/>
              <a:buChar cha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„Kombinace studentské ankety, diskuse se studenty a skupinová setkání s vyučujícími přinášejí pravdivější obraz o kvalitě výuky.“</a:t>
            </a:r>
          </a:p>
          <a:p>
            <a:pPr marL="285750" indent="-285750">
              <a:buFont typeface="Arial" panose="020B0604020202020204" pitchFamily="34" charset="0"/>
              <a:buChar cha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„Nejvíce vypovídající jsou diskuze se studenty. Zejména od studentů vyšších ročníků je možné získat zajímavou zpětnou vazbu, se kterou je možné dále pracovat. Oficiální studentskou anketu bere část studentů jako něco, "co musí / by mělo udělat" a to se dost odráží i v hodnocení. Z diskuzí se studenty víme, že "prostě něco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zaklikají</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jako když jim přijde dotazník z e-shopu" a psát komentáře se jim "moc nechce".</a:t>
            </a:r>
          </a:p>
          <a:p>
            <a:pPr marL="285750" indent="-285750">
              <a:buFont typeface="Arial" panose="020B0604020202020204" pitchFamily="34" charset="0"/>
              <a:buChar char="•"/>
            </a:pP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92214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B1372-A35D-7923-128D-9A1C6D4AD7ED}"/>
              </a:ext>
            </a:extLst>
          </p:cNvPr>
          <p:cNvSpPr>
            <a:spLocks noGrp="1"/>
          </p:cNvSpPr>
          <p:nvPr>
            <p:ph type="title"/>
          </p:nvPr>
        </p:nvSpPr>
        <p:spPr/>
        <p:txBody>
          <a:bodyPr/>
          <a:lstStyle/>
          <a:p>
            <a:r>
              <a:rPr lang="en-GB" dirty="0" err="1"/>
              <a:t>Povinné</a:t>
            </a:r>
            <a:r>
              <a:rPr lang="en-GB" dirty="0"/>
              <a:t> (</a:t>
            </a:r>
            <a:r>
              <a:rPr lang="en-GB" dirty="0" err="1"/>
              <a:t>zavedené</a:t>
            </a:r>
            <a:r>
              <a:rPr lang="en-GB" dirty="0"/>
              <a:t>) </a:t>
            </a:r>
            <a:r>
              <a:rPr lang="en-GB" dirty="0" err="1"/>
              <a:t>evaluační</a:t>
            </a:r>
            <a:r>
              <a:rPr lang="en-GB" dirty="0"/>
              <a:t> </a:t>
            </a:r>
            <a:r>
              <a:rPr lang="en-GB" dirty="0" err="1"/>
              <a:t>nástroje</a:t>
            </a:r>
            <a:endParaRPr lang="en-CZ" dirty="0"/>
          </a:p>
        </p:txBody>
      </p:sp>
      <p:graphicFrame>
        <p:nvGraphicFramePr>
          <p:cNvPr id="6" name="Content Placeholder 5">
            <a:extLst>
              <a:ext uri="{FF2B5EF4-FFF2-40B4-BE49-F238E27FC236}">
                <a16:creationId xmlns:a16="http://schemas.microsoft.com/office/drawing/2014/main" id="{0A051A27-85BF-62C0-CD57-EC88C9E3B55A}"/>
              </a:ext>
            </a:extLst>
          </p:cNvPr>
          <p:cNvGraphicFramePr>
            <a:graphicFrameLocks noGrp="1"/>
          </p:cNvGraphicFramePr>
          <p:nvPr>
            <p:ph idx="1"/>
            <p:extLst>
              <p:ext uri="{D42A27DB-BD31-4B8C-83A1-F6EECF244321}">
                <p14:modId xmlns:p14="http://schemas.microsoft.com/office/powerpoint/2010/main" val="2812720177"/>
              </p:ext>
            </p:extLst>
          </p:nvPr>
        </p:nvGraphicFramePr>
        <p:xfrm>
          <a:off x="5411972" y="1690688"/>
          <a:ext cx="6347636" cy="4776333"/>
        </p:xfrm>
        <a:graphic>
          <a:graphicData uri="http://schemas.openxmlformats.org/drawingml/2006/table">
            <a:tbl>
              <a:tblPr>
                <a:tableStyleId>{5C22544A-7EE6-4342-B048-85BDC9FD1C3A}</a:tableStyleId>
              </a:tblPr>
              <a:tblGrid>
                <a:gridCol w="1289438">
                  <a:extLst>
                    <a:ext uri="{9D8B030D-6E8A-4147-A177-3AD203B41FA5}">
                      <a16:colId xmlns:a16="http://schemas.microsoft.com/office/drawing/2014/main" val="2144026492"/>
                    </a:ext>
                  </a:extLst>
                </a:gridCol>
                <a:gridCol w="2227584">
                  <a:extLst>
                    <a:ext uri="{9D8B030D-6E8A-4147-A177-3AD203B41FA5}">
                      <a16:colId xmlns:a16="http://schemas.microsoft.com/office/drawing/2014/main" val="1274595109"/>
                    </a:ext>
                  </a:extLst>
                </a:gridCol>
                <a:gridCol w="728902">
                  <a:extLst>
                    <a:ext uri="{9D8B030D-6E8A-4147-A177-3AD203B41FA5}">
                      <a16:colId xmlns:a16="http://schemas.microsoft.com/office/drawing/2014/main" val="1035802352"/>
                    </a:ext>
                  </a:extLst>
                </a:gridCol>
                <a:gridCol w="1050856">
                  <a:extLst>
                    <a:ext uri="{9D8B030D-6E8A-4147-A177-3AD203B41FA5}">
                      <a16:colId xmlns:a16="http://schemas.microsoft.com/office/drawing/2014/main" val="123643183"/>
                    </a:ext>
                  </a:extLst>
                </a:gridCol>
                <a:gridCol w="1050856">
                  <a:extLst>
                    <a:ext uri="{9D8B030D-6E8A-4147-A177-3AD203B41FA5}">
                      <a16:colId xmlns:a16="http://schemas.microsoft.com/office/drawing/2014/main" val="3647104144"/>
                    </a:ext>
                  </a:extLst>
                </a:gridCol>
              </a:tblGrid>
              <a:tr h="178383">
                <a:tc gridSpan="5">
                  <a:txBody>
                    <a:bodyPr/>
                    <a:lstStyle/>
                    <a:p>
                      <a:pPr marL="38100" marR="38100" algn="ctr">
                        <a:lnSpc>
                          <a:spcPts val="1600"/>
                        </a:lnSpc>
                        <a:spcAft>
                          <a:spcPts val="0"/>
                        </a:spcAft>
                      </a:pPr>
                      <a:r>
                        <a:rPr lang="en-GB" sz="1000" kern="100">
                          <a:effectLst/>
                        </a:rPr>
                        <a:t>$V11rec Frequencies</a:t>
                      </a:r>
                      <a:endParaRPr lang="en-CZ" sz="10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CZ"/>
                    </a:p>
                  </a:txBody>
                  <a:tcPr/>
                </a:tc>
                <a:tc hMerge="1">
                  <a:txBody>
                    <a:bodyPr/>
                    <a:lstStyle/>
                    <a:p>
                      <a:endParaRPr lang="en-CZ"/>
                    </a:p>
                  </a:txBody>
                  <a:tcPr/>
                </a:tc>
                <a:tc hMerge="1">
                  <a:txBody>
                    <a:bodyPr/>
                    <a:lstStyle/>
                    <a:p>
                      <a:endParaRPr lang="en-CZ"/>
                    </a:p>
                  </a:txBody>
                  <a:tcPr/>
                </a:tc>
                <a:tc hMerge="1">
                  <a:txBody>
                    <a:bodyPr/>
                    <a:lstStyle/>
                    <a:p>
                      <a:endParaRPr lang="en-CZ"/>
                    </a:p>
                  </a:txBody>
                  <a:tcPr/>
                </a:tc>
                <a:extLst>
                  <a:ext uri="{0D108BD9-81ED-4DB2-BD59-A6C34878D82A}">
                    <a16:rowId xmlns:a16="http://schemas.microsoft.com/office/drawing/2014/main" val="3627461541"/>
                  </a:ext>
                </a:extLst>
              </a:tr>
              <a:tr h="174742">
                <a:tc rowSpan="2" gridSpan="2">
                  <a:txBody>
                    <a:bodyPr/>
                    <a:lstStyle/>
                    <a:p>
                      <a:r>
                        <a:rPr lang="en-GB" sz="1000" kern="100">
                          <a:effectLst/>
                        </a:rPr>
                        <a:t> </a:t>
                      </a:r>
                      <a:endParaRPr lang="en-CZ" sz="10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b"/>
                </a:tc>
                <a:tc rowSpan="2" hMerge="1">
                  <a:txBody>
                    <a:bodyPr/>
                    <a:lstStyle/>
                    <a:p>
                      <a:endParaRPr lang="en-CZ"/>
                    </a:p>
                  </a:txBody>
                  <a:tcPr/>
                </a:tc>
                <a:tc gridSpan="2">
                  <a:txBody>
                    <a:bodyPr/>
                    <a:lstStyle/>
                    <a:p>
                      <a:pPr marL="38100" marR="38100" algn="ctr">
                        <a:lnSpc>
                          <a:spcPts val="1600"/>
                        </a:lnSpc>
                        <a:spcAft>
                          <a:spcPts val="0"/>
                        </a:spcAft>
                      </a:pPr>
                      <a:r>
                        <a:rPr lang="en-GB" sz="1000" kern="100">
                          <a:effectLst/>
                        </a:rPr>
                        <a:t>Responses</a:t>
                      </a:r>
                      <a:endParaRPr lang="en-CZ" sz="10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n-CZ"/>
                    </a:p>
                  </a:txBody>
                  <a:tcPr/>
                </a:tc>
                <a:tc rowSpan="2">
                  <a:txBody>
                    <a:bodyPr/>
                    <a:lstStyle/>
                    <a:p>
                      <a:pPr marL="38100" marR="38100" algn="ctr">
                        <a:lnSpc>
                          <a:spcPts val="1600"/>
                        </a:lnSpc>
                        <a:spcAft>
                          <a:spcPts val="0"/>
                        </a:spcAft>
                      </a:pPr>
                      <a:r>
                        <a:rPr lang="en-GB" sz="1000" kern="100">
                          <a:effectLst/>
                        </a:rPr>
                        <a:t>Percent of Cases</a:t>
                      </a:r>
                      <a:endParaRPr lang="en-CZ" sz="10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105955456"/>
                  </a:ext>
                </a:extLst>
              </a:tr>
              <a:tr h="174742">
                <a:tc gridSpan="2" vMerge="1">
                  <a:txBody>
                    <a:bodyPr/>
                    <a:lstStyle/>
                    <a:p>
                      <a:endParaRPr lang="en-CZ"/>
                    </a:p>
                  </a:txBody>
                  <a:tcPr/>
                </a:tc>
                <a:tc hMerge="1" vMerge="1">
                  <a:txBody>
                    <a:bodyPr/>
                    <a:lstStyle/>
                    <a:p>
                      <a:endParaRPr lang="en-CZ"/>
                    </a:p>
                  </a:txBody>
                  <a:tcPr/>
                </a:tc>
                <a:tc>
                  <a:txBody>
                    <a:bodyPr/>
                    <a:lstStyle/>
                    <a:p>
                      <a:pPr marL="38100" marR="38100" algn="ctr">
                        <a:lnSpc>
                          <a:spcPts val="1600"/>
                        </a:lnSpc>
                        <a:spcAft>
                          <a:spcPts val="0"/>
                        </a:spcAft>
                      </a:pPr>
                      <a:r>
                        <a:rPr lang="en-GB" sz="1000" kern="100">
                          <a:effectLst/>
                        </a:rPr>
                        <a:t>N</a:t>
                      </a:r>
                      <a:endParaRPr lang="en-CZ" sz="10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GB" sz="1000" kern="100">
                          <a:effectLst/>
                        </a:rPr>
                        <a:t>Percent</a:t>
                      </a:r>
                      <a:endParaRPr lang="en-CZ" sz="10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b"/>
                </a:tc>
                <a:tc vMerge="1">
                  <a:txBody>
                    <a:bodyPr/>
                    <a:lstStyle/>
                    <a:p>
                      <a:endParaRPr lang="en-CZ"/>
                    </a:p>
                  </a:txBody>
                  <a:tcPr/>
                </a:tc>
                <a:extLst>
                  <a:ext uri="{0D108BD9-81ED-4DB2-BD59-A6C34878D82A}">
                    <a16:rowId xmlns:a16="http://schemas.microsoft.com/office/drawing/2014/main" val="1075026173"/>
                  </a:ext>
                </a:extLst>
              </a:tr>
              <a:tr h="174742">
                <a:tc rowSpan="9">
                  <a:txBody>
                    <a:bodyPr/>
                    <a:lstStyle/>
                    <a:p>
                      <a:pPr marL="38100" marR="38100">
                        <a:lnSpc>
                          <a:spcPts val="1600"/>
                        </a:lnSpc>
                        <a:spcAft>
                          <a:spcPts val="0"/>
                        </a:spcAft>
                      </a:pPr>
                      <a:r>
                        <a:rPr lang="en-GB" sz="1000" kern="100">
                          <a:effectLst/>
                        </a:rPr>
                        <a:t>povinné evaluační nástroje</a:t>
                      </a:r>
                      <a:r>
                        <a:rPr lang="en-GB" sz="1000" kern="100" baseline="30000">
                          <a:effectLst/>
                        </a:rPr>
                        <a:t>a</a:t>
                      </a:r>
                      <a:endParaRPr lang="en-CZ" sz="10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n-GB" sz="1000" kern="100" dirty="0" err="1">
                          <a:effectLst/>
                          <a:highlight>
                            <a:srgbClr val="FFFF00"/>
                          </a:highlight>
                        </a:rPr>
                        <a:t>Studentská</a:t>
                      </a:r>
                      <a:r>
                        <a:rPr lang="en-GB" sz="1000" kern="100" dirty="0">
                          <a:effectLst/>
                          <a:highlight>
                            <a:srgbClr val="FFFF00"/>
                          </a:highlight>
                        </a:rPr>
                        <a:t> </a:t>
                      </a:r>
                      <a:r>
                        <a:rPr lang="en-GB" sz="1000" kern="100" dirty="0" err="1">
                          <a:effectLst/>
                          <a:highlight>
                            <a:srgbClr val="FFFF00"/>
                          </a:highlight>
                        </a:rPr>
                        <a:t>anketa</a:t>
                      </a:r>
                      <a:endParaRPr lang="en-CZ" sz="1000" kern="100" dirty="0">
                        <a:solidFill>
                          <a:srgbClr val="000000"/>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100" dirty="0">
                          <a:effectLst/>
                          <a:highlight>
                            <a:srgbClr val="FFFF00"/>
                          </a:highlight>
                        </a:rPr>
                        <a:t>56</a:t>
                      </a:r>
                      <a:endParaRPr lang="en-CZ" sz="1000" kern="100" dirty="0">
                        <a:solidFill>
                          <a:srgbClr val="000000"/>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100" dirty="0">
                          <a:effectLst/>
                        </a:rPr>
                        <a:t>42.4%</a:t>
                      </a:r>
                      <a:endParaRPr lang="en-CZ" sz="1000" kern="1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100">
                          <a:effectLst/>
                        </a:rPr>
                        <a:t>86.2%</a:t>
                      </a:r>
                      <a:endParaRPr lang="en-CZ" sz="10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30351275"/>
                  </a:ext>
                </a:extLst>
              </a:tr>
              <a:tr h="366967">
                <a:tc vMerge="1">
                  <a:txBody>
                    <a:bodyPr/>
                    <a:lstStyle/>
                    <a:p>
                      <a:endParaRPr lang="en-CZ"/>
                    </a:p>
                  </a:txBody>
                  <a:tcPr/>
                </a:tc>
                <a:tc>
                  <a:txBody>
                    <a:bodyPr/>
                    <a:lstStyle/>
                    <a:p>
                      <a:pPr marL="38100" marR="38100">
                        <a:lnSpc>
                          <a:spcPts val="1600"/>
                        </a:lnSpc>
                        <a:spcAft>
                          <a:spcPts val="0"/>
                        </a:spcAft>
                      </a:pPr>
                      <a:r>
                        <a:rPr lang="en-GB" sz="1000" kern="100" dirty="0" err="1">
                          <a:effectLst/>
                        </a:rPr>
                        <a:t>Diskuze</a:t>
                      </a:r>
                      <a:r>
                        <a:rPr lang="en-GB" sz="1000" kern="100" dirty="0">
                          <a:effectLst/>
                        </a:rPr>
                        <a:t> se </a:t>
                      </a:r>
                      <a:r>
                        <a:rPr lang="en-GB" sz="1000" kern="100" dirty="0" err="1">
                          <a:effectLst/>
                        </a:rPr>
                        <a:t>studenty</a:t>
                      </a:r>
                      <a:r>
                        <a:rPr lang="en-GB" sz="1000" kern="100" dirty="0">
                          <a:effectLst/>
                        </a:rPr>
                        <a:t> (</a:t>
                      </a:r>
                      <a:r>
                        <a:rPr lang="en-GB" sz="1000" kern="100" dirty="0" err="1">
                          <a:effectLst/>
                        </a:rPr>
                        <a:t>např</a:t>
                      </a:r>
                      <a:r>
                        <a:rPr lang="en-GB" sz="1000" kern="100" dirty="0">
                          <a:effectLst/>
                        </a:rPr>
                        <a:t>. </a:t>
                      </a:r>
                      <a:r>
                        <a:rPr lang="en-GB" sz="1000" kern="100" dirty="0" err="1">
                          <a:effectLst/>
                        </a:rPr>
                        <a:t>skupinové</a:t>
                      </a:r>
                      <a:r>
                        <a:rPr lang="en-GB" sz="1000" kern="100" dirty="0">
                          <a:effectLst/>
                        </a:rPr>
                        <a:t> </a:t>
                      </a:r>
                      <a:r>
                        <a:rPr lang="en-GB" sz="1000" kern="100" dirty="0" err="1">
                          <a:effectLst/>
                        </a:rPr>
                        <a:t>diskuze</a:t>
                      </a:r>
                      <a:r>
                        <a:rPr lang="en-GB" sz="1000" kern="100" dirty="0">
                          <a:effectLst/>
                        </a:rPr>
                        <a:t>)</a:t>
                      </a:r>
                      <a:endParaRPr lang="en-CZ" sz="1000" kern="1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100" dirty="0">
                          <a:effectLst/>
                        </a:rPr>
                        <a:t>8</a:t>
                      </a:r>
                      <a:endParaRPr lang="en-CZ" sz="1000" kern="1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100" dirty="0">
                          <a:effectLst/>
                        </a:rPr>
                        <a:t>6.1%</a:t>
                      </a:r>
                      <a:endParaRPr lang="en-CZ" sz="1000" kern="1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100">
                          <a:effectLst/>
                        </a:rPr>
                        <a:t>12.3%</a:t>
                      </a:r>
                      <a:endParaRPr lang="en-CZ" sz="10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59991632"/>
                  </a:ext>
                </a:extLst>
              </a:tr>
              <a:tr h="243487">
                <a:tc vMerge="1">
                  <a:txBody>
                    <a:bodyPr/>
                    <a:lstStyle/>
                    <a:p>
                      <a:endParaRPr lang="en-CZ"/>
                    </a:p>
                  </a:txBody>
                  <a:tcPr/>
                </a:tc>
                <a:tc>
                  <a:txBody>
                    <a:bodyPr/>
                    <a:lstStyle/>
                    <a:p>
                      <a:pPr marL="38100" marR="38100">
                        <a:lnSpc>
                          <a:spcPts val="1600"/>
                        </a:lnSpc>
                        <a:spcAft>
                          <a:spcPts val="0"/>
                        </a:spcAft>
                      </a:pPr>
                      <a:r>
                        <a:rPr lang="en-GB" sz="1000" kern="100" dirty="0" err="1">
                          <a:effectLst/>
                          <a:highlight>
                            <a:srgbClr val="FFFF00"/>
                          </a:highlight>
                        </a:rPr>
                        <a:t>Dotazník</a:t>
                      </a:r>
                      <a:r>
                        <a:rPr lang="en-GB" sz="1000" kern="100" dirty="0">
                          <a:effectLst/>
                          <a:highlight>
                            <a:srgbClr val="FFFF00"/>
                          </a:highlight>
                        </a:rPr>
                        <a:t> pro </a:t>
                      </a:r>
                      <a:r>
                        <a:rPr lang="en-GB" sz="1000" kern="100" dirty="0" err="1">
                          <a:effectLst/>
                          <a:highlight>
                            <a:srgbClr val="FFFF00"/>
                          </a:highlight>
                        </a:rPr>
                        <a:t>absolventy</a:t>
                      </a:r>
                      <a:endParaRPr lang="en-CZ" sz="1000" kern="100" dirty="0">
                        <a:solidFill>
                          <a:srgbClr val="000000"/>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100" dirty="0">
                          <a:effectLst/>
                          <a:highlight>
                            <a:srgbClr val="FFFF00"/>
                          </a:highlight>
                        </a:rPr>
                        <a:t>20</a:t>
                      </a:r>
                      <a:endParaRPr lang="en-CZ" sz="1000" kern="100" dirty="0">
                        <a:solidFill>
                          <a:srgbClr val="000000"/>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100" dirty="0">
                          <a:effectLst/>
                        </a:rPr>
                        <a:t>15.2%</a:t>
                      </a:r>
                      <a:endParaRPr lang="en-CZ" sz="1000" kern="1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100">
                          <a:effectLst/>
                        </a:rPr>
                        <a:t>30.8%</a:t>
                      </a:r>
                      <a:endParaRPr lang="en-CZ" sz="10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24465778"/>
                  </a:ext>
                </a:extLst>
              </a:tr>
              <a:tr h="174742">
                <a:tc vMerge="1">
                  <a:txBody>
                    <a:bodyPr/>
                    <a:lstStyle/>
                    <a:p>
                      <a:endParaRPr lang="en-CZ"/>
                    </a:p>
                  </a:txBody>
                  <a:tcPr/>
                </a:tc>
                <a:tc>
                  <a:txBody>
                    <a:bodyPr/>
                    <a:lstStyle/>
                    <a:p>
                      <a:pPr marL="38100" marR="38100">
                        <a:lnSpc>
                          <a:spcPts val="1600"/>
                        </a:lnSpc>
                        <a:spcAft>
                          <a:spcPts val="0"/>
                        </a:spcAft>
                      </a:pPr>
                      <a:r>
                        <a:rPr lang="en-GB" sz="1000" kern="100" dirty="0" err="1">
                          <a:effectLst/>
                        </a:rPr>
                        <a:t>Dotazník</a:t>
                      </a:r>
                      <a:r>
                        <a:rPr lang="en-GB" sz="1000" kern="100" dirty="0">
                          <a:effectLst/>
                        </a:rPr>
                        <a:t> pro </a:t>
                      </a:r>
                      <a:r>
                        <a:rPr lang="en-GB" sz="1000" kern="100" dirty="0" err="1">
                          <a:effectLst/>
                        </a:rPr>
                        <a:t>vyučující</a:t>
                      </a:r>
                      <a:endParaRPr lang="en-CZ" sz="1000" kern="1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100" dirty="0">
                          <a:effectLst/>
                        </a:rPr>
                        <a:t>6</a:t>
                      </a:r>
                      <a:endParaRPr lang="en-CZ" sz="1000" kern="1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100" dirty="0">
                          <a:effectLst/>
                        </a:rPr>
                        <a:t>4.5%</a:t>
                      </a:r>
                      <a:endParaRPr lang="en-CZ" sz="1000" kern="1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100">
                          <a:effectLst/>
                        </a:rPr>
                        <a:t>9.2%</a:t>
                      </a:r>
                      <a:endParaRPr lang="en-CZ" sz="10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81509706"/>
                  </a:ext>
                </a:extLst>
              </a:tr>
              <a:tr h="490447">
                <a:tc vMerge="1">
                  <a:txBody>
                    <a:bodyPr/>
                    <a:lstStyle/>
                    <a:p>
                      <a:endParaRPr lang="en-CZ"/>
                    </a:p>
                  </a:txBody>
                  <a:tcPr/>
                </a:tc>
                <a:tc>
                  <a:txBody>
                    <a:bodyPr/>
                    <a:lstStyle/>
                    <a:p>
                      <a:pPr marL="38100" marR="38100">
                        <a:lnSpc>
                          <a:spcPts val="1600"/>
                        </a:lnSpc>
                        <a:spcAft>
                          <a:spcPts val="0"/>
                        </a:spcAft>
                      </a:pPr>
                      <a:r>
                        <a:rPr lang="en-GB" sz="1000" kern="100">
                          <a:effectLst/>
                        </a:rPr>
                        <a:t>Návštěvy seniornějších vyučujících/zástupců vedení v hodinách mladších vyučujících</a:t>
                      </a:r>
                      <a:endParaRPr lang="en-CZ" sz="10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100">
                          <a:effectLst/>
                        </a:rPr>
                        <a:t>5</a:t>
                      </a:r>
                      <a:endParaRPr lang="en-CZ" sz="10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100">
                          <a:effectLst/>
                        </a:rPr>
                        <a:t>3.8%</a:t>
                      </a:r>
                      <a:endParaRPr lang="en-CZ" sz="10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100">
                          <a:effectLst/>
                        </a:rPr>
                        <a:t>7.7%</a:t>
                      </a:r>
                      <a:endParaRPr lang="en-CZ" sz="10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48110133"/>
                  </a:ext>
                </a:extLst>
              </a:tr>
              <a:tr h="490447">
                <a:tc vMerge="1">
                  <a:txBody>
                    <a:bodyPr/>
                    <a:lstStyle/>
                    <a:p>
                      <a:endParaRPr lang="en-CZ"/>
                    </a:p>
                  </a:txBody>
                  <a:tcPr/>
                </a:tc>
                <a:tc>
                  <a:txBody>
                    <a:bodyPr/>
                    <a:lstStyle/>
                    <a:p>
                      <a:pPr marL="38100" marR="38100">
                        <a:lnSpc>
                          <a:spcPts val="1600"/>
                        </a:lnSpc>
                        <a:spcAft>
                          <a:spcPts val="0"/>
                        </a:spcAft>
                      </a:pPr>
                      <a:r>
                        <a:rPr lang="en-GB" sz="1000" kern="100" dirty="0" err="1">
                          <a:effectLst/>
                          <a:highlight>
                            <a:srgbClr val="FFFF00"/>
                          </a:highlight>
                        </a:rPr>
                        <a:t>Formální</a:t>
                      </a:r>
                      <a:r>
                        <a:rPr lang="en-GB" sz="1000" kern="100" dirty="0">
                          <a:effectLst/>
                          <a:highlight>
                            <a:srgbClr val="FFFF00"/>
                          </a:highlight>
                        </a:rPr>
                        <a:t> </a:t>
                      </a:r>
                      <a:r>
                        <a:rPr lang="en-GB" sz="1000" kern="100" dirty="0" err="1">
                          <a:effectLst/>
                          <a:highlight>
                            <a:srgbClr val="FFFF00"/>
                          </a:highlight>
                        </a:rPr>
                        <a:t>rozhovory</a:t>
                      </a:r>
                      <a:r>
                        <a:rPr lang="en-GB" sz="1000" kern="100" dirty="0">
                          <a:effectLst/>
                          <a:highlight>
                            <a:srgbClr val="FFFF00"/>
                          </a:highlight>
                        </a:rPr>
                        <a:t> s </a:t>
                      </a:r>
                      <a:r>
                        <a:rPr lang="en-GB" sz="1000" kern="100" dirty="0" err="1">
                          <a:effectLst/>
                          <a:highlight>
                            <a:srgbClr val="FFFF00"/>
                          </a:highlight>
                        </a:rPr>
                        <a:t>vyučujícími</a:t>
                      </a:r>
                      <a:r>
                        <a:rPr lang="en-GB" sz="1000" kern="100" dirty="0">
                          <a:effectLst/>
                          <a:highlight>
                            <a:srgbClr val="FFFF00"/>
                          </a:highlight>
                        </a:rPr>
                        <a:t> (</a:t>
                      </a:r>
                      <a:r>
                        <a:rPr lang="en-GB" sz="1000" kern="100" dirty="0" err="1">
                          <a:effectLst/>
                          <a:highlight>
                            <a:srgbClr val="FFFF00"/>
                          </a:highlight>
                        </a:rPr>
                        <a:t>individuální</a:t>
                      </a:r>
                      <a:r>
                        <a:rPr lang="en-GB" sz="1000" kern="100" dirty="0">
                          <a:effectLst/>
                          <a:highlight>
                            <a:srgbClr val="FFFF00"/>
                          </a:highlight>
                        </a:rPr>
                        <a:t> </a:t>
                      </a:r>
                      <a:r>
                        <a:rPr lang="en-GB" sz="1000" kern="100" dirty="0" err="1">
                          <a:effectLst/>
                          <a:highlight>
                            <a:srgbClr val="FFFF00"/>
                          </a:highlight>
                        </a:rPr>
                        <a:t>či</a:t>
                      </a:r>
                      <a:r>
                        <a:rPr lang="en-GB" sz="1000" kern="100" dirty="0">
                          <a:effectLst/>
                          <a:highlight>
                            <a:srgbClr val="FFFF00"/>
                          </a:highlight>
                        </a:rPr>
                        <a:t> </a:t>
                      </a:r>
                      <a:r>
                        <a:rPr lang="en-GB" sz="1000" kern="100" dirty="0" err="1">
                          <a:effectLst/>
                          <a:highlight>
                            <a:srgbClr val="FFFF00"/>
                          </a:highlight>
                        </a:rPr>
                        <a:t>skupinové</a:t>
                      </a:r>
                      <a:r>
                        <a:rPr lang="en-GB" sz="1000" kern="100" dirty="0">
                          <a:effectLst/>
                          <a:highlight>
                            <a:srgbClr val="FFFF00"/>
                          </a:highlight>
                        </a:rPr>
                        <a:t>)</a:t>
                      </a:r>
                      <a:endParaRPr lang="en-CZ" sz="1000" kern="100" dirty="0">
                        <a:solidFill>
                          <a:srgbClr val="000000"/>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100" dirty="0">
                          <a:effectLst/>
                          <a:highlight>
                            <a:srgbClr val="FFFF00"/>
                          </a:highlight>
                        </a:rPr>
                        <a:t>18</a:t>
                      </a:r>
                      <a:endParaRPr lang="en-CZ" sz="1000" kern="100" dirty="0">
                        <a:solidFill>
                          <a:srgbClr val="000000"/>
                        </a:solidFill>
                        <a:effectLst/>
                        <a:highlight>
                          <a:srgbClr val="FFFF00"/>
                        </a:highligh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100">
                          <a:effectLst/>
                        </a:rPr>
                        <a:t>13.6%</a:t>
                      </a:r>
                      <a:endParaRPr lang="en-CZ" sz="10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100">
                          <a:effectLst/>
                        </a:rPr>
                        <a:t>27.7%</a:t>
                      </a:r>
                      <a:endParaRPr lang="en-CZ" sz="10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23617384"/>
                  </a:ext>
                </a:extLst>
              </a:tr>
              <a:tr h="613926">
                <a:tc vMerge="1">
                  <a:txBody>
                    <a:bodyPr/>
                    <a:lstStyle/>
                    <a:p>
                      <a:endParaRPr lang="en-CZ"/>
                    </a:p>
                  </a:txBody>
                  <a:tcPr/>
                </a:tc>
                <a:tc>
                  <a:txBody>
                    <a:bodyPr/>
                    <a:lstStyle/>
                    <a:p>
                      <a:pPr marL="38100" marR="38100">
                        <a:lnSpc>
                          <a:spcPts val="1600"/>
                        </a:lnSpc>
                        <a:spcAft>
                          <a:spcPts val="0"/>
                        </a:spcAft>
                      </a:pPr>
                      <a:r>
                        <a:rPr lang="en-GB" sz="1000" kern="100">
                          <a:effectLst/>
                        </a:rPr>
                        <a:t>Skupinová setkání vyučujících – diskuze věnované tomu, jak u vás v instituci vyučujete</a:t>
                      </a:r>
                      <a:endParaRPr lang="en-CZ" sz="10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100">
                          <a:effectLst/>
                        </a:rPr>
                        <a:t>3</a:t>
                      </a:r>
                      <a:endParaRPr lang="en-CZ" sz="10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100">
                          <a:effectLst/>
                        </a:rPr>
                        <a:t>2.3%</a:t>
                      </a:r>
                      <a:endParaRPr lang="en-CZ" sz="10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100">
                          <a:effectLst/>
                        </a:rPr>
                        <a:t>4.6%</a:t>
                      </a:r>
                      <a:endParaRPr lang="en-CZ" sz="10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90816025"/>
                  </a:ext>
                </a:extLst>
              </a:tr>
              <a:tr h="860886">
                <a:tc vMerge="1">
                  <a:txBody>
                    <a:bodyPr/>
                    <a:lstStyle/>
                    <a:p>
                      <a:endParaRPr lang="en-CZ"/>
                    </a:p>
                  </a:txBody>
                  <a:tcPr/>
                </a:tc>
                <a:tc>
                  <a:txBody>
                    <a:bodyPr/>
                    <a:lstStyle/>
                    <a:p>
                      <a:pPr marL="38100" marR="38100">
                        <a:lnSpc>
                          <a:spcPts val="1600"/>
                        </a:lnSpc>
                        <a:spcAft>
                          <a:spcPts val="0"/>
                        </a:spcAft>
                      </a:pPr>
                      <a:r>
                        <a:rPr lang="en-GB" sz="1000" kern="100" dirty="0" err="1">
                          <a:effectLst/>
                        </a:rPr>
                        <a:t>Obsahovou</a:t>
                      </a:r>
                      <a:r>
                        <a:rPr lang="en-GB" sz="1000" kern="100" dirty="0">
                          <a:effectLst/>
                        </a:rPr>
                        <a:t> </a:t>
                      </a:r>
                      <a:r>
                        <a:rPr lang="en-GB" sz="1000" kern="100" dirty="0" err="1">
                          <a:effectLst/>
                        </a:rPr>
                        <a:t>analýzu</a:t>
                      </a:r>
                      <a:r>
                        <a:rPr lang="en-GB" sz="1000" kern="100" dirty="0">
                          <a:effectLst/>
                        </a:rPr>
                        <a:t> </a:t>
                      </a:r>
                      <a:r>
                        <a:rPr lang="en-GB" sz="1000" kern="100" dirty="0" err="1">
                          <a:effectLst/>
                        </a:rPr>
                        <a:t>dokumentů</a:t>
                      </a:r>
                      <a:r>
                        <a:rPr lang="en-GB" sz="1000" kern="100" dirty="0">
                          <a:effectLst/>
                        </a:rPr>
                        <a:t> (</a:t>
                      </a:r>
                      <a:r>
                        <a:rPr lang="en-GB" sz="1000" kern="100" dirty="0" err="1">
                          <a:effectLst/>
                        </a:rPr>
                        <a:t>např</a:t>
                      </a:r>
                      <a:r>
                        <a:rPr lang="en-GB" sz="1000" kern="100" dirty="0">
                          <a:effectLst/>
                        </a:rPr>
                        <a:t>. </a:t>
                      </a:r>
                      <a:r>
                        <a:rPr lang="en-GB" sz="1000" kern="100" dirty="0" err="1">
                          <a:effectLst/>
                        </a:rPr>
                        <a:t>sylabů</a:t>
                      </a:r>
                      <a:r>
                        <a:rPr lang="en-GB" sz="1000" kern="100" dirty="0">
                          <a:effectLst/>
                        </a:rPr>
                        <a:t> </a:t>
                      </a:r>
                      <a:r>
                        <a:rPr lang="en-GB" sz="1000" kern="100" dirty="0" err="1">
                          <a:effectLst/>
                        </a:rPr>
                        <a:t>kurzů</a:t>
                      </a:r>
                      <a:r>
                        <a:rPr lang="en-GB" sz="1000" kern="100" dirty="0">
                          <a:effectLst/>
                        </a:rPr>
                        <a:t> </a:t>
                      </a:r>
                      <a:r>
                        <a:rPr lang="en-GB" sz="1000" kern="100" dirty="0" err="1">
                          <a:effectLst/>
                        </a:rPr>
                        <a:t>či</a:t>
                      </a:r>
                      <a:r>
                        <a:rPr lang="en-GB" sz="1000" kern="100" dirty="0">
                          <a:effectLst/>
                        </a:rPr>
                        <a:t> </a:t>
                      </a:r>
                      <a:r>
                        <a:rPr lang="en-GB" sz="1000" kern="100" dirty="0" err="1">
                          <a:effectLst/>
                        </a:rPr>
                        <a:t>plánů</a:t>
                      </a:r>
                      <a:r>
                        <a:rPr lang="en-GB" sz="1000" kern="100" dirty="0">
                          <a:effectLst/>
                        </a:rPr>
                        <a:t> </a:t>
                      </a:r>
                      <a:r>
                        <a:rPr lang="en-GB" sz="1000" kern="100" dirty="0" err="1">
                          <a:effectLst/>
                        </a:rPr>
                        <a:t>hodin</a:t>
                      </a:r>
                      <a:r>
                        <a:rPr lang="en-GB" sz="1000" kern="100" dirty="0">
                          <a:effectLst/>
                        </a:rPr>
                        <a:t>) </a:t>
                      </a:r>
                      <a:r>
                        <a:rPr lang="en-GB" sz="1000" kern="100" dirty="0" err="1">
                          <a:effectLst/>
                        </a:rPr>
                        <a:t>či</a:t>
                      </a:r>
                      <a:r>
                        <a:rPr lang="en-GB" sz="1000" kern="100" dirty="0">
                          <a:effectLst/>
                        </a:rPr>
                        <a:t> </a:t>
                      </a:r>
                      <a:r>
                        <a:rPr lang="en-GB" sz="1000" kern="100" dirty="0" err="1">
                          <a:effectLst/>
                        </a:rPr>
                        <a:t>výsledků</a:t>
                      </a:r>
                      <a:r>
                        <a:rPr lang="en-GB" sz="1000" kern="100" dirty="0">
                          <a:effectLst/>
                        </a:rPr>
                        <a:t> </a:t>
                      </a:r>
                      <a:r>
                        <a:rPr lang="en-GB" sz="1000" kern="100" dirty="0" err="1">
                          <a:effectLst/>
                        </a:rPr>
                        <a:t>předmětů</a:t>
                      </a:r>
                      <a:r>
                        <a:rPr lang="en-GB" sz="1000" kern="100" dirty="0">
                          <a:effectLst/>
                        </a:rPr>
                        <a:t> (</a:t>
                      </a:r>
                      <a:r>
                        <a:rPr lang="en-GB" sz="1000" kern="100" dirty="0" err="1">
                          <a:effectLst/>
                        </a:rPr>
                        <a:t>např</a:t>
                      </a:r>
                      <a:r>
                        <a:rPr lang="en-GB" sz="1000" kern="100" dirty="0">
                          <a:effectLst/>
                        </a:rPr>
                        <a:t>. </a:t>
                      </a:r>
                      <a:r>
                        <a:rPr lang="en-GB" sz="1000" kern="100" dirty="0" err="1">
                          <a:effectLst/>
                        </a:rPr>
                        <a:t>rozložení</a:t>
                      </a:r>
                      <a:r>
                        <a:rPr lang="en-GB" sz="1000" kern="100" dirty="0">
                          <a:effectLst/>
                        </a:rPr>
                        <a:t> </a:t>
                      </a:r>
                      <a:r>
                        <a:rPr lang="en-GB" sz="1000" kern="100" dirty="0" err="1">
                          <a:effectLst/>
                        </a:rPr>
                        <a:t>známek</a:t>
                      </a:r>
                      <a:r>
                        <a:rPr lang="en-GB" sz="1000" kern="100" dirty="0">
                          <a:effectLst/>
                        </a:rPr>
                        <a:t> </a:t>
                      </a:r>
                      <a:r>
                        <a:rPr lang="en-GB" sz="1000" kern="100" dirty="0" err="1">
                          <a:effectLst/>
                        </a:rPr>
                        <a:t>mezi</a:t>
                      </a:r>
                      <a:r>
                        <a:rPr lang="en-GB" sz="1000" kern="100" dirty="0">
                          <a:effectLst/>
                        </a:rPr>
                        <a:t> </a:t>
                      </a:r>
                      <a:r>
                        <a:rPr lang="en-GB" sz="1000" kern="100" dirty="0" err="1">
                          <a:effectLst/>
                        </a:rPr>
                        <a:t>studenty</a:t>
                      </a:r>
                      <a:r>
                        <a:rPr lang="en-GB" sz="1000" kern="100" dirty="0">
                          <a:effectLst/>
                        </a:rPr>
                        <a:t>)</a:t>
                      </a:r>
                      <a:endParaRPr lang="en-CZ" sz="1000" kern="1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100" dirty="0">
                          <a:effectLst/>
                        </a:rPr>
                        <a:t>13</a:t>
                      </a:r>
                      <a:endParaRPr lang="en-CZ" sz="1000" kern="1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100">
                          <a:effectLst/>
                        </a:rPr>
                        <a:t>9.8%</a:t>
                      </a:r>
                      <a:endParaRPr lang="en-CZ" sz="10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100">
                          <a:effectLst/>
                        </a:rPr>
                        <a:t>20.0%</a:t>
                      </a:r>
                      <a:endParaRPr lang="en-CZ" sz="10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56880015"/>
                  </a:ext>
                </a:extLst>
              </a:tr>
              <a:tr h="243487">
                <a:tc vMerge="1">
                  <a:txBody>
                    <a:bodyPr/>
                    <a:lstStyle/>
                    <a:p>
                      <a:endParaRPr lang="en-CZ"/>
                    </a:p>
                  </a:txBody>
                  <a:tcPr/>
                </a:tc>
                <a:tc>
                  <a:txBody>
                    <a:bodyPr/>
                    <a:lstStyle/>
                    <a:p>
                      <a:pPr marL="38100" marR="38100">
                        <a:lnSpc>
                          <a:spcPts val="1600"/>
                        </a:lnSpc>
                        <a:spcAft>
                          <a:spcPts val="0"/>
                        </a:spcAft>
                      </a:pPr>
                      <a:r>
                        <a:rPr lang="en-GB" sz="1000" kern="100">
                          <a:effectLst/>
                        </a:rPr>
                        <a:t>Používáme jiné evaluační nástroje</a:t>
                      </a:r>
                      <a:endParaRPr lang="en-CZ" sz="10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100">
                          <a:effectLst/>
                        </a:rPr>
                        <a:t>3</a:t>
                      </a:r>
                      <a:endParaRPr lang="en-CZ" sz="10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100">
                          <a:effectLst/>
                        </a:rPr>
                        <a:t>2.3%</a:t>
                      </a:r>
                      <a:endParaRPr lang="en-CZ" sz="10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100">
                          <a:effectLst/>
                        </a:rPr>
                        <a:t>4.6%</a:t>
                      </a:r>
                      <a:endParaRPr lang="en-CZ" sz="10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6217970"/>
                  </a:ext>
                </a:extLst>
              </a:tr>
              <a:tr h="174742">
                <a:tc gridSpan="2">
                  <a:txBody>
                    <a:bodyPr/>
                    <a:lstStyle/>
                    <a:p>
                      <a:pPr marL="38100" marR="38100">
                        <a:lnSpc>
                          <a:spcPts val="1600"/>
                        </a:lnSpc>
                        <a:spcAft>
                          <a:spcPts val="0"/>
                        </a:spcAft>
                      </a:pPr>
                      <a:r>
                        <a:rPr lang="en-GB" sz="1000" kern="100">
                          <a:effectLst/>
                        </a:rPr>
                        <a:t>Total</a:t>
                      </a:r>
                      <a:endParaRPr lang="en-CZ" sz="10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hMerge="1">
                  <a:txBody>
                    <a:bodyPr/>
                    <a:lstStyle/>
                    <a:p>
                      <a:endParaRPr lang="en-CZ"/>
                    </a:p>
                  </a:txBody>
                  <a:tcPr/>
                </a:tc>
                <a:tc>
                  <a:txBody>
                    <a:bodyPr/>
                    <a:lstStyle/>
                    <a:p>
                      <a:pPr marL="38100" marR="38100" algn="r">
                        <a:lnSpc>
                          <a:spcPts val="1600"/>
                        </a:lnSpc>
                        <a:spcAft>
                          <a:spcPts val="0"/>
                        </a:spcAft>
                      </a:pPr>
                      <a:r>
                        <a:rPr lang="en-GB" sz="1000" kern="100">
                          <a:effectLst/>
                        </a:rPr>
                        <a:t>132</a:t>
                      </a:r>
                      <a:endParaRPr lang="en-CZ" sz="10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100">
                          <a:effectLst/>
                        </a:rPr>
                        <a:t>100.0%</a:t>
                      </a:r>
                      <a:endParaRPr lang="en-CZ" sz="10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000" kern="100">
                          <a:effectLst/>
                        </a:rPr>
                        <a:t>203.1%</a:t>
                      </a:r>
                      <a:endParaRPr lang="en-CZ" sz="10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34434648"/>
                  </a:ext>
                </a:extLst>
              </a:tr>
              <a:tr h="174742">
                <a:tc gridSpan="5">
                  <a:txBody>
                    <a:bodyPr/>
                    <a:lstStyle/>
                    <a:p>
                      <a:pPr marL="38100" marR="38100">
                        <a:lnSpc>
                          <a:spcPts val="1600"/>
                        </a:lnSpc>
                        <a:spcAft>
                          <a:spcPts val="0"/>
                        </a:spcAft>
                      </a:pPr>
                      <a:r>
                        <a:rPr lang="en-GB" sz="1000" kern="100" dirty="0">
                          <a:effectLst/>
                        </a:rPr>
                        <a:t>a. Dichotomy group tabulated at value 1.</a:t>
                      </a:r>
                      <a:endParaRPr lang="en-CZ" sz="1000" kern="1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hMerge="1">
                  <a:txBody>
                    <a:bodyPr/>
                    <a:lstStyle/>
                    <a:p>
                      <a:endParaRPr lang="en-CZ"/>
                    </a:p>
                  </a:txBody>
                  <a:tcPr/>
                </a:tc>
                <a:tc hMerge="1">
                  <a:txBody>
                    <a:bodyPr/>
                    <a:lstStyle/>
                    <a:p>
                      <a:endParaRPr lang="en-CZ"/>
                    </a:p>
                  </a:txBody>
                  <a:tcPr/>
                </a:tc>
                <a:tc hMerge="1">
                  <a:txBody>
                    <a:bodyPr/>
                    <a:lstStyle/>
                    <a:p>
                      <a:endParaRPr lang="en-CZ"/>
                    </a:p>
                  </a:txBody>
                  <a:tcPr/>
                </a:tc>
                <a:tc hMerge="1">
                  <a:txBody>
                    <a:bodyPr/>
                    <a:lstStyle/>
                    <a:p>
                      <a:endParaRPr lang="en-CZ"/>
                    </a:p>
                  </a:txBody>
                  <a:tcPr/>
                </a:tc>
                <a:extLst>
                  <a:ext uri="{0D108BD9-81ED-4DB2-BD59-A6C34878D82A}">
                    <a16:rowId xmlns:a16="http://schemas.microsoft.com/office/drawing/2014/main" val="1213754034"/>
                  </a:ext>
                </a:extLst>
              </a:tr>
            </a:tbl>
          </a:graphicData>
        </a:graphic>
      </p:graphicFrame>
    </p:spTree>
    <p:extLst>
      <p:ext uri="{BB962C8B-B14F-4D97-AF65-F5344CB8AC3E}">
        <p14:creationId xmlns:p14="http://schemas.microsoft.com/office/powerpoint/2010/main" val="2366288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35A7B-94CF-C367-19DF-A0D2DD3DD050}"/>
              </a:ext>
            </a:extLst>
          </p:cNvPr>
          <p:cNvSpPr>
            <a:spLocks noGrp="1"/>
          </p:cNvSpPr>
          <p:nvPr>
            <p:ph type="title"/>
          </p:nvPr>
        </p:nvSpPr>
        <p:spPr/>
        <p:txBody>
          <a:bodyPr/>
          <a:lstStyle/>
          <a:p>
            <a:r>
              <a:rPr lang="en-GB" dirty="0" err="1"/>
              <a:t>Má</a:t>
            </a:r>
            <a:r>
              <a:rPr lang="en-GB" dirty="0"/>
              <a:t> </a:t>
            </a:r>
            <a:r>
              <a:rPr lang="en-GB" dirty="0" err="1"/>
              <a:t>vaše</a:t>
            </a:r>
            <a:r>
              <a:rPr lang="en-GB" dirty="0"/>
              <a:t> </a:t>
            </a:r>
            <a:r>
              <a:rPr lang="en-GB" dirty="0" err="1"/>
              <a:t>instituce</a:t>
            </a:r>
            <a:r>
              <a:rPr lang="en-GB" dirty="0"/>
              <a:t> </a:t>
            </a:r>
            <a:r>
              <a:rPr lang="en-GB" dirty="0" err="1"/>
              <a:t>definovány</a:t>
            </a:r>
            <a:r>
              <a:rPr lang="en-GB" dirty="0"/>
              <a:t> </a:t>
            </a:r>
            <a:r>
              <a:rPr lang="en-GB" dirty="0" err="1"/>
              <a:t>standardy</a:t>
            </a:r>
            <a:r>
              <a:rPr lang="en-GB" dirty="0"/>
              <a:t> </a:t>
            </a:r>
            <a:r>
              <a:rPr lang="en-GB" dirty="0" err="1"/>
              <a:t>kvality</a:t>
            </a:r>
            <a:r>
              <a:rPr lang="en-GB" dirty="0"/>
              <a:t> </a:t>
            </a:r>
            <a:r>
              <a:rPr lang="en-GB" dirty="0" err="1"/>
              <a:t>výuky</a:t>
            </a:r>
            <a:r>
              <a:rPr lang="en-GB" dirty="0"/>
              <a:t>? </a:t>
            </a:r>
            <a:endParaRPr lang="en-CZ" dirty="0"/>
          </a:p>
        </p:txBody>
      </p:sp>
      <p:pic>
        <p:nvPicPr>
          <p:cNvPr id="4" name="Content Placeholder 3">
            <a:extLst>
              <a:ext uri="{FF2B5EF4-FFF2-40B4-BE49-F238E27FC236}">
                <a16:creationId xmlns:a16="http://schemas.microsoft.com/office/drawing/2014/main" id="{6E5DF74F-CBBB-94DC-AAD6-4F37B74FFB4D}"/>
              </a:ext>
            </a:extLst>
          </p:cNvPr>
          <p:cNvPicPr>
            <a:picLocks noGrp="1" noChangeAspect="1"/>
          </p:cNvPicPr>
          <p:nvPr>
            <p:ph idx="1"/>
          </p:nvPr>
        </p:nvPicPr>
        <p:blipFill>
          <a:blip r:embed="rId2"/>
          <a:stretch>
            <a:fillRect/>
          </a:stretch>
        </p:blipFill>
        <p:spPr>
          <a:xfrm>
            <a:off x="685800" y="3429000"/>
            <a:ext cx="5410200" cy="3187700"/>
          </a:xfrm>
          <a:prstGeom prst="rect">
            <a:avLst/>
          </a:prstGeom>
        </p:spPr>
      </p:pic>
      <p:graphicFrame>
        <p:nvGraphicFramePr>
          <p:cNvPr id="5" name="Table 4">
            <a:extLst>
              <a:ext uri="{FF2B5EF4-FFF2-40B4-BE49-F238E27FC236}">
                <a16:creationId xmlns:a16="http://schemas.microsoft.com/office/drawing/2014/main" id="{D4A71E0C-2B72-5EC5-7918-B3B759C4B947}"/>
              </a:ext>
            </a:extLst>
          </p:cNvPr>
          <p:cNvGraphicFramePr>
            <a:graphicFrameLocks noGrp="1"/>
          </p:cNvGraphicFramePr>
          <p:nvPr>
            <p:extLst>
              <p:ext uri="{D42A27DB-BD31-4B8C-83A1-F6EECF244321}">
                <p14:modId xmlns:p14="http://schemas.microsoft.com/office/powerpoint/2010/main" val="2087221385"/>
              </p:ext>
            </p:extLst>
          </p:nvPr>
        </p:nvGraphicFramePr>
        <p:xfrm>
          <a:off x="5805488" y="4572000"/>
          <a:ext cx="5410200" cy="1531842"/>
        </p:xfrm>
        <a:graphic>
          <a:graphicData uri="http://schemas.openxmlformats.org/drawingml/2006/table">
            <a:tbl>
              <a:tblPr>
                <a:tableStyleId>{5C22544A-7EE6-4342-B048-85BDC9FD1C3A}</a:tableStyleId>
              </a:tblPr>
              <a:tblGrid>
                <a:gridCol w="551152">
                  <a:extLst>
                    <a:ext uri="{9D8B030D-6E8A-4147-A177-3AD203B41FA5}">
                      <a16:colId xmlns:a16="http://schemas.microsoft.com/office/drawing/2014/main" val="3851332497"/>
                    </a:ext>
                  </a:extLst>
                </a:gridCol>
                <a:gridCol w="654144">
                  <a:extLst>
                    <a:ext uri="{9D8B030D-6E8A-4147-A177-3AD203B41FA5}">
                      <a16:colId xmlns:a16="http://schemas.microsoft.com/office/drawing/2014/main" val="2554594499"/>
                    </a:ext>
                  </a:extLst>
                </a:gridCol>
                <a:gridCol w="987697">
                  <a:extLst>
                    <a:ext uri="{9D8B030D-6E8A-4147-A177-3AD203B41FA5}">
                      <a16:colId xmlns:a16="http://schemas.microsoft.com/office/drawing/2014/main" val="3061654152"/>
                    </a:ext>
                  </a:extLst>
                </a:gridCol>
                <a:gridCol w="1012597">
                  <a:extLst>
                    <a:ext uri="{9D8B030D-6E8A-4147-A177-3AD203B41FA5}">
                      <a16:colId xmlns:a16="http://schemas.microsoft.com/office/drawing/2014/main" val="1506376984"/>
                    </a:ext>
                  </a:extLst>
                </a:gridCol>
                <a:gridCol w="1102305">
                  <a:extLst>
                    <a:ext uri="{9D8B030D-6E8A-4147-A177-3AD203B41FA5}">
                      <a16:colId xmlns:a16="http://schemas.microsoft.com/office/drawing/2014/main" val="4242591832"/>
                    </a:ext>
                  </a:extLst>
                </a:gridCol>
                <a:gridCol w="1102305">
                  <a:extLst>
                    <a:ext uri="{9D8B030D-6E8A-4147-A177-3AD203B41FA5}">
                      <a16:colId xmlns:a16="http://schemas.microsoft.com/office/drawing/2014/main" val="2844127739"/>
                    </a:ext>
                  </a:extLst>
                </a:gridCol>
              </a:tblGrid>
              <a:tr h="262324">
                <a:tc gridSpan="6">
                  <a:txBody>
                    <a:bodyPr/>
                    <a:lstStyle/>
                    <a:p>
                      <a:pPr marL="38100" marR="38100" algn="ctr">
                        <a:lnSpc>
                          <a:spcPts val="1600"/>
                        </a:lnSpc>
                        <a:spcAft>
                          <a:spcPts val="0"/>
                        </a:spcAft>
                      </a:pPr>
                      <a:r>
                        <a:rPr lang="en-GB" sz="1400" kern="100">
                          <a:effectLst/>
                        </a:rPr>
                        <a:t>Má vaše instituce definovány standardy kvality výuky?</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CZ"/>
                    </a:p>
                  </a:txBody>
                  <a:tcPr/>
                </a:tc>
                <a:tc hMerge="1">
                  <a:txBody>
                    <a:bodyPr/>
                    <a:lstStyle/>
                    <a:p>
                      <a:endParaRPr lang="en-CZ"/>
                    </a:p>
                  </a:txBody>
                  <a:tcPr/>
                </a:tc>
                <a:tc hMerge="1">
                  <a:txBody>
                    <a:bodyPr/>
                    <a:lstStyle/>
                    <a:p>
                      <a:endParaRPr lang="en-CZ"/>
                    </a:p>
                  </a:txBody>
                  <a:tcPr/>
                </a:tc>
                <a:tc hMerge="1">
                  <a:txBody>
                    <a:bodyPr/>
                    <a:lstStyle/>
                    <a:p>
                      <a:endParaRPr lang="en-CZ"/>
                    </a:p>
                  </a:txBody>
                  <a:tcPr/>
                </a:tc>
                <a:tc hMerge="1">
                  <a:txBody>
                    <a:bodyPr/>
                    <a:lstStyle/>
                    <a:p>
                      <a:endParaRPr lang="en-CZ"/>
                    </a:p>
                  </a:txBody>
                  <a:tcPr/>
                </a:tc>
                <a:extLst>
                  <a:ext uri="{0D108BD9-81ED-4DB2-BD59-A6C34878D82A}">
                    <a16:rowId xmlns:a16="http://schemas.microsoft.com/office/drawing/2014/main" val="750299238"/>
                  </a:ext>
                </a:extLst>
              </a:tr>
              <a:tr h="511694">
                <a:tc gridSpan="2">
                  <a:txBody>
                    <a:bodyPr/>
                    <a:lstStyle/>
                    <a:p>
                      <a:r>
                        <a:rPr lang="en-GB" sz="1200" kern="100">
                          <a:effectLst/>
                        </a:rPr>
                        <a:t> </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n-CZ"/>
                    </a:p>
                  </a:txBody>
                  <a:tcPr/>
                </a:tc>
                <a:tc>
                  <a:txBody>
                    <a:bodyPr/>
                    <a:lstStyle/>
                    <a:p>
                      <a:pPr marL="38100" marR="38100" algn="ctr">
                        <a:lnSpc>
                          <a:spcPts val="1600"/>
                        </a:lnSpc>
                        <a:spcAft>
                          <a:spcPts val="0"/>
                        </a:spcAft>
                      </a:pPr>
                      <a:r>
                        <a:rPr lang="en-GB" sz="1200" kern="100">
                          <a:effectLst/>
                        </a:rPr>
                        <a:t>Frequency</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GB" sz="1200" kern="100">
                          <a:effectLst/>
                        </a:rPr>
                        <a:t>Percent</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GB" sz="1200" kern="100">
                          <a:effectLst/>
                        </a:rPr>
                        <a:t>Valid Percent</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GB" sz="1200" kern="100">
                          <a:effectLst/>
                        </a:rPr>
                        <a:t>Cumulative Percent</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062089055"/>
                  </a:ext>
                </a:extLst>
              </a:tr>
              <a:tr h="252608">
                <a:tc rowSpan="3">
                  <a:txBody>
                    <a:bodyPr/>
                    <a:lstStyle/>
                    <a:p>
                      <a:pPr marL="38100" marR="38100">
                        <a:lnSpc>
                          <a:spcPts val="1600"/>
                        </a:lnSpc>
                        <a:spcAft>
                          <a:spcPts val="0"/>
                        </a:spcAft>
                      </a:pPr>
                      <a:r>
                        <a:rPr lang="en-GB" sz="1200" kern="100">
                          <a:effectLst/>
                        </a:rPr>
                        <a:t>Valid</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n-GB" sz="1200" kern="100">
                          <a:effectLst/>
                        </a:rPr>
                        <a:t>ano</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100">
                          <a:effectLst/>
                        </a:rPr>
                        <a:t>18</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100">
                          <a:effectLst/>
                        </a:rPr>
                        <a:t>27.7</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100">
                          <a:effectLst/>
                        </a:rPr>
                        <a:t>27.7</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100">
                          <a:effectLst/>
                        </a:rPr>
                        <a:t>27.7</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97223947"/>
                  </a:ext>
                </a:extLst>
              </a:tr>
              <a:tr h="252608">
                <a:tc vMerge="1">
                  <a:txBody>
                    <a:bodyPr/>
                    <a:lstStyle/>
                    <a:p>
                      <a:endParaRPr lang="en-CZ"/>
                    </a:p>
                  </a:txBody>
                  <a:tcPr/>
                </a:tc>
                <a:tc>
                  <a:txBody>
                    <a:bodyPr/>
                    <a:lstStyle/>
                    <a:p>
                      <a:pPr marL="38100" marR="38100">
                        <a:lnSpc>
                          <a:spcPts val="1600"/>
                        </a:lnSpc>
                        <a:spcAft>
                          <a:spcPts val="0"/>
                        </a:spcAft>
                      </a:pPr>
                      <a:r>
                        <a:rPr lang="en-GB" sz="1200" kern="100">
                          <a:effectLst/>
                        </a:rPr>
                        <a:t>ne</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100">
                          <a:effectLst/>
                        </a:rPr>
                        <a:t>47</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100">
                          <a:effectLst/>
                        </a:rPr>
                        <a:t>72.3</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100">
                          <a:effectLst/>
                        </a:rPr>
                        <a:t>72.3</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100">
                          <a:effectLst/>
                        </a:rPr>
                        <a:t>100.0</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60509062"/>
                  </a:ext>
                </a:extLst>
              </a:tr>
              <a:tr h="252608">
                <a:tc vMerge="1">
                  <a:txBody>
                    <a:bodyPr/>
                    <a:lstStyle/>
                    <a:p>
                      <a:endParaRPr lang="en-CZ"/>
                    </a:p>
                  </a:txBody>
                  <a:tcPr/>
                </a:tc>
                <a:tc>
                  <a:txBody>
                    <a:bodyPr/>
                    <a:lstStyle/>
                    <a:p>
                      <a:pPr marL="38100" marR="38100">
                        <a:lnSpc>
                          <a:spcPts val="1600"/>
                        </a:lnSpc>
                        <a:spcAft>
                          <a:spcPts val="0"/>
                        </a:spcAft>
                      </a:pPr>
                      <a:r>
                        <a:rPr lang="en-GB" sz="1200" kern="100">
                          <a:effectLst/>
                        </a:rPr>
                        <a:t>Total</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100">
                          <a:effectLst/>
                        </a:rPr>
                        <a:t>65</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100">
                          <a:effectLst/>
                        </a:rPr>
                        <a:t>100.0</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GB" sz="1200" kern="100">
                          <a:effectLst/>
                        </a:rPr>
                        <a:t>100.0</a:t>
                      </a:r>
                      <a:endParaRPr lang="en-CZ" sz="1200" kern="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tc>
                <a:tc>
                  <a:txBody>
                    <a:bodyPr/>
                    <a:lstStyle/>
                    <a:p>
                      <a:r>
                        <a:rPr lang="en-GB" sz="1200" kern="100" dirty="0">
                          <a:effectLst/>
                        </a:rPr>
                        <a:t> </a:t>
                      </a:r>
                      <a:endParaRPr lang="en-CZ" sz="1200" kern="1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65295023"/>
                  </a:ext>
                </a:extLst>
              </a:tr>
            </a:tbl>
          </a:graphicData>
        </a:graphic>
      </p:graphicFrame>
    </p:spTree>
    <p:extLst>
      <p:ext uri="{BB962C8B-B14F-4D97-AF65-F5344CB8AC3E}">
        <p14:creationId xmlns:p14="http://schemas.microsoft.com/office/powerpoint/2010/main" val="3495247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9ED8-191B-3F60-A3E8-F907DE098BA7}"/>
              </a:ext>
            </a:extLst>
          </p:cNvPr>
          <p:cNvSpPr>
            <a:spLocks noGrp="1"/>
          </p:cNvSpPr>
          <p:nvPr>
            <p:ph type="title"/>
          </p:nvPr>
        </p:nvSpPr>
        <p:spPr/>
        <p:txBody>
          <a:bodyPr>
            <a:noAutofit/>
          </a:bodyPr>
          <a:lstStyle/>
          <a:p>
            <a:r>
              <a:rPr lang="en-GB" sz="3600" dirty="0" err="1"/>
              <a:t>Odráží</a:t>
            </a:r>
            <a:r>
              <a:rPr lang="en-GB" sz="3600" dirty="0"/>
              <a:t> se </a:t>
            </a:r>
            <a:r>
              <a:rPr lang="en-GB" sz="3600" dirty="0" err="1"/>
              <a:t>výsledky</a:t>
            </a:r>
            <a:r>
              <a:rPr lang="en-GB" sz="3600" dirty="0"/>
              <a:t> </a:t>
            </a:r>
            <a:r>
              <a:rPr lang="en-GB" sz="3600" dirty="0" err="1"/>
              <a:t>evaluace</a:t>
            </a:r>
            <a:r>
              <a:rPr lang="en-GB" sz="3600" dirty="0"/>
              <a:t> </a:t>
            </a:r>
            <a:r>
              <a:rPr lang="en-GB" sz="3600" dirty="0" err="1"/>
              <a:t>kvality</a:t>
            </a:r>
            <a:r>
              <a:rPr lang="en-GB" sz="3600" dirty="0"/>
              <a:t> </a:t>
            </a:r>
            <a:r>
              <a:rPr lang="en-GB" sz="3600" dirty="0" err="1"/>
              <a:t>výuky</a:t>
            </a:r>
            <a:r>
              <a:rPr lang="en-GB" sz="3600" dirty="0"/>
              <a:t> </a:t>
            </a:r>
            <a:r>
              <a:rPr lang="en-GB" sz="3600" dirty="0" err="1"/>
              <a:t>vyučujících</a:t>
            </a:r>
            <a:r>
              <a:rPr lang="en-GB" sz="3600" dirty="0"/>
              <a:t> v </a:t>
            </a:r>
            <a:r>
              <a:rPr lang="en-GB" sz="3600" dirty="0" err="1"/>
              <a:t>ohodnocení</a:t>
            </a:r>
            <a:r>
              <a:rPr lang="en-GB" sz="3600" dirty="0"/>
              <a:t> (</a:t>
            </a:r>
            <a:r>
              <a:rPr lang="en-GB" sz="3600" dirty="0" err="1"/>
              <a:t>např</a:t>
            </a:r>
            <a:r>
              <a:rPr lang="en-GB" sz="3600" dirty="0"/>
              <a:t>. </a:t>
            </a:r>
            <a:r>
              <a:rPr lang="en-GB" sz="3600" dirty="0" err="1"/>
              <a:t>finančním</a:t>
            </a:r>
            <a:r>
              <a:rPr lang="en-GB" sz="3600" dirty="0"/>
              <a:t>, </a:t>
            </a:r>
            <a:r>
              <a:rPr lang="en-GB" sz="3600" dirty="0" err="1"/>
              <a:t>ocenění</a:t>
            </a:r>
            <a:r>
              <a:rPr lang="en-GB" sz="3600" dirty="0"/>
              <a:t> </a:t>
            </a:r>
            <a:r>
              <a:rPr lang="en-GB" sz="3600" dirty="0" err="1"/>
              <a:t>nejlepších</a:t>
            </a:r>
            <a:r>
              <a:rPr lang="en-GB" sz="3600" dirty="0"/>
              <a:t> </a:t>
            </a:r>
            <a:r>
              <a:rPr lang="en-GB" sz="3600" dirty="0" err="1"/>
              <a:t>vyučujících</a:t>
            </a:r>
            <a:r>
              <a:rPr lang="en-GB" sz="3600" dirty="0"/>
              <a:t>…) </a:t>
            </a:r>
            <a:r>
              <a:rPr lang="en-GB" sz="3600" dirty="0" err="1"/>
              <a:t>na</a:t>
            </a:r>
            <a:r>
              <a:rPr lang="en-GB" sz="3600" dirty="0"/>
              <a:t> </a:t>
            </a:r>
            <a:r>
              <a:rPr lang="en-GB" sz="3600" dirty="0" err="1"/>
              <a:t>vaší</a:t>
            </a:r>
            <a:r>
              <a:rPr lang="en-GB" sz="3600" dirty="0"/>
              <a:t> </a:t>
            </a:r>
            <a:r>
              <a:rPr lang="en-GB" sz="3600" dirty="0" err="1"/>
              <a:t>univerzitě</a:t>
            </a:r>
            <a:r>
              <a:rPr lang="en-GB" sz="3600" dirty="0"/>
              <a:t>, resp. </a:t>
            </a:r>
            <a:r>
              <a:rPr lang="en-GB" sz="3600" dirty="0" err="1"/>
              <a:t>fakultě</a:t>
            </a:r>
            <a:r>
              <a:rPr lang="en-GB" sz="3600" dirty="0"/>
              <a:t>?</a:t>
            </a:r>
            <a:endParaRPr lang="en-CZ" sz="3600" dirty="0"/>
          </a:p>
        </p:txBody>
      </p:sp>
      <p:pic>
        <p:nvPicPr>
          <p:cNvPr id="4" name="Content Placeholder 3">
            <a:extLst>
              <a:ext uri="{FF2B5EF4-FFF2-40B4-BE49-F238E27FC236}">
                <a16:creationId xmlns:a16="http://schemas.microsoft.com/office/drawing/2014/main" id="{6905B1C4-5ABB-9DCA-F973-901DF694512F}"/>
              </a:ext>
            </a:extLst>
          </p:cNvPr>
          <p:cNvPicPr>
            <a:picLocks noGrp="1" noChangeAspect="1"/>
          </p:cNvPicPr>
          <p:nvPr>
            <p:ph idx="1"/>
          </p:nvPr>
        </p:nvPicPr>
        <p:blipFill>
          <a:blip r:embed="rId2"/>
          <a:stretch>
            <a:fillRect/>
          </a:stretch>
        </p:blipFill>
        <p:spPr>
          <a:xfrm>
            <a:off x="605170" y="3109193"/>
            <a:ext cx="5410200" cy="3187700"/>
          </a:xfrm>
          <a:prstGeom prst="rect">
            <a:avLst/>
          </a:prstGeom>
        </p:spPr>
      </p:pic>
      <p:sp>
        <p:nvSpPr>
          <p:cNvPr id="3" name="TextovéPole 2">
            <a:extLst>
              <a:ext uri="{FF2B5EF4-FFF2-40B4-BE49-F238E27FC236}">
                <a16:creationId xmlns:a16="http://schemas.microsoft.com/office/drawing/2014/main" id="{6936B2E7-3484-7AFB-BAA1-81A2B8894879}"/>
              </a:ext>
            </a:extLst>
          </p:cNvPr>
          <p:cNvSpPr txBox="1"/>
          <p:nvPr/>
        </p:nvSpPr>
        <p:spPr>
          <a:xfrm>
            <a:off x="6096000" y="1932845"/>
            <a:ext cx="5257800" cy="2352695"/>
          </a:xfrm>
          <a:prstGeom prst="rect">
            <a:avLst/>
          </a:prstGeom>
          <a:noFill/>
        </p:spPr>
        <p:txBody>
          <a:bodyPr wrap="square" rtlCol="0">
            <a:spAutoFit/>
          </a:bodyPr>
          <a:lstStyle/>
          <a:p>
            <a:pPr>
              <a:lnSpc>
                <a:spcPct val="107000"/>
              </a:lnSpc>
              <a:spcAft>
                <a:spcPts val="800"/>
              </a:spcAft>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Jak konkrétně se odráží?</a:t>
            </a:r>
          </a:p>
          <a:p>
            <a:pPr marL="342900" lvl="0" indent="-342900">
              <a:lnSpc>
                <a:spcPct val="107000"/>
              </a:lnSpc>
              <a:buFont typeface="Symbol" panose="05050102010706020507" pitchFamily="18" charset="2"/>
              <a:buChar cha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cena za pedagogickou činnost 25 % (N=9)</a:t>
            </a:r>
          </a:p>
          <a:p>
            <a:pPr marL="342900" lvl="0" indent="-342900">
              <a:lnSpc>
                <a:spcPct val="107000"/>
              </a:lnSpc>
              <a:buFont typeface="Symbol" panose="05050102010706020507" pitchFamily="18" charset="2"/>
              <a:buChar cha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finanční ohodnocení 28 % (N=10)</a:t>
            </a:r>
          </a:p>
          <a:p>
            <a:pPr marL="342900" lvl="0" indent="-342900">
              <a:lnSpc>
                <a:spcPct val="107000"/>
              </a:lnSpc>
              <a:buFont typeface="Symbol" panose="05050102010706020507" pitchFamily="18" charset="2"/>
              <a:buChar cha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kombinace cen za pedagogickou činnost s finančním ohodnocením (33 %, N=12) </a:t>
            </a:r>
          </a:p>
          <a:p>
            <a:pPr marL="342900" lvl="0" indent="-342900">
              <a:lnSpc>
                <a:spcPct val="107000"/>
              </a:lnSpc>
              <a:spcAft>
                <a:spcPts val="800"/>
              </a:spcAft>
              <a:buFont typeface="Symbol" panose="05050102010706020507" pitchFamily="18" charset="2"/>
              <a:buChar char=""/>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14 % zdůraznilo, že se to liší dle pracovišť</a:t>
            </a:r>
          </a:p>
          <a:p>
            <a:endParaRPr lang="cs-CZ" dirty="0"/>
          </a:p>
        </p:txBody>
      </p:sp>
      <p:sp>
        <p:nvSpPr>
          <p:cNvPr id="6" name="TextovéPole 5">
            <a:extLst>
              <a:ext uri="{FF2B5EF4-FFF2-40B4-BE49-F238E27FC236}">
                <a16:creationId xmlns:a16="http://schemas.microsoft.com/office/drawing/2014/main" id="{ADB1D570-C9E2-FAB7-DCE8-1BCC8A8CC5CA}"/>
              </a:ext>
            </a:extLst>
          </p:cNvPr>
          <p:cNvSpPr txBox="1"/>
          <p:nvPr/>
        </p:nvSpPr>
        <p:spPr>
          <a:xfrm>
            <a:off x="5663380" y="4285540"/>
            <a:ext cx="5522811" cy="2031325"/>
          </a:xfrm>
          <a:prstGeom prst="rect">
            <a:avLst/>
          </a:prstGeom>
          <a:noFill/>
        </p:spPr>
        <p:txBody>
          <a:bodyPr wrap="square" rtlCol="0">
            <a:spAutoFit/>
          </a:bodyPr>
          <a:lstStyle/>
          <a:p>
            <a:r>
              <a:rPr lang="cs-CZ" sz="1800" kern="100" dirty="0">
                <a:effectLst/>
                <a:latin typeface="Calibri" panose="020F0502020204030204" pitchFamily="34" charset="0"/>
                <a:cs typeface="Times New Roman" panose="02020603050405020304" pitchFamily="18" charset="0"/>
              </a:rPr>
              <a:t>„Vedoucí pracovišť berou </a:t>
            </a:r>
            <a:r>
              <a:rPr lang="cs-CZ" sz="1800" kern="100" dirty="0">
                <a:solidFill>
                  <a:srgbClr val="C00000"/>
                </a:solidFill>
                <a:effectLst/>
                <a:latin typeface="Calibri" panose="020F0502020204030204" pitchFamily="34" charset="0"/>
                <a:cs typeface="Times New Roman" panose="02020603050405020304" pitchFamily="18" charset="0"/>
              </a:rPr>
              <a:t>zpravidla</a:t>
            </a:r>
            <a:r>
              <a:rPr lang="cs-CZ" sz="1800" kern="100" dirty="0">
                <a:effectLst/>
                <a:latin typeface="Calibri" panose="020F0502020204030204" pitchFamily="34" charset="0"/>
                <a:cs typeface="Times New Roman" panose="02020603050405020304" pitchFamily="18" charset="0"/>
              </a:rPr>
              <a:t> anketu na vědomí při odměňování, které ovšem nezahrnuje pouze výuku.“ </a:t>
            </a:r>
          </a:p>
          <a:p>
            <a:endParaRPr lang="cs-CZ" kern="100" dirty="0">
              <a:latin typeface="Calibri" panose="020F0502020204030204" pitchFamily="34" charset="0"/>
              <a:cs typeface="Times New Roman" panose="02020603050405020304" pitchFamily="18" charset="0"/>
            </a:endParaRPr>
          </a:p>
          <a:p>
            <a:r>
              <a:rPr lang="cs-CZ" kern="100" dirty="0">
                <a:latin typeface="Calibri" panose="020F0502020204030204" pitchFamily="34" charset="0"/>
                <a:cs typeface="Times New Roman" panose="02020603050405020304" pitchFamily="18" charset="0"/>
              </a:rPr>
              <a:t>„</a:t>
            </a:r>
            <a:r>
              <a:rPr lang="cs-CZ" kern="100" dirty="0">
                <a:solidFill>
                  <a:srgbClr val="C00000"/>
                </a:solidFill>
                <a:latin typeface="Calibri" panose="020F0502020204030204" pitchFamily="34" charset="0"/>
                <a:cs typeface="Times New Roman" panose="02020603050405020304" pitchFamily="18" charset="0"/>
              </a:rPr>
              <a:t>Praxe se liší </a:t>
            </a:r>
            <a:r>
              <a:rPr lang="cs-CZ" kern="100" dirty="0">
                <a:latin typeface="Calibri" panose="020F0502020204030204" pitchFamily="34" charset="0"/>
                <a:cs typeface="Times New Roman" panose="02020603050405020304" pitchFamily="18" charset="0"/>
              </a:rPr>
              <a:t>na jednotlivých pracovištích. Vedoucí mají pro svá pracoviště stanovena pravidla pro odměňování, jejichž součástí </a:t>
            </a:r>
            <a:r>
              <a:rPr lang="cs-CZ" kern="100" dirty="0">
                <a:solidFill>
                  <a:srgbClr val="C00000"/>
                </a:solidFill>
                <a:latin typeface="Calibri" panose="020F0502020204030204" pitchFamily="34" charset="0"/>
                <a:cs typeface="Times New Roman" panose="02020603050405020304" pitchFamily="18" charset="0"/>
              </a:rPr>
              <a:t>může být </a:t>
            </a:r>
            <a:r>
              <a:rPr lang="cs-CZ" kern="100" dirty="0">
                <a:latin typeface="Calibri" panose="020F0502020204030204" pitchFamily="34" charset="0"/>
                <a:cs typeface="Times New Roman" panose="02020603050405020304" pitchFamily="18" charset="0"/>
              </a:rPr>
              <a:t>také kvalita výuky.“</a:t>
            </a:r>
          </a:p>
          <a:p>
            <a:endParaRPr lang="cs-CZ" dirty="0"/>
          </a:p>
        </p:txBody>
      </p:sp>
    </p:spTree>
    <p:extLst>
      <p:ext uri="{BB962C8B-B14F-4D97-AF65-F5344CB8AC3E}">
        <p14:creationId xmlns:p14="http://schemas.microsoft.com/office/powerpoint/2010/main" val="786409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8E65DE610E6DA4884C282B88136E519" ma:contentTypeVersion="13" ma:contentTypeDescription="Vytvoří nový dokument" ma:contentTypeScope="" ma:versionID="48f97b7b563bd521d68c602adbb649d6">
  <xsd:schema xmlns:xsd="http://www.w3.org/2001/XMLSchema" xmlns:xs="http://www.w3.org/2001/XMLSchema" xmlns:p="http://schemas.microsoft.com/office/2006/metadata/properties" xmlns:ns2="ccf56a28-fb6b-40b3-89c4-9c38277c1c3f" xmlns:ns3="d5550ca9-6391-4ca7-b906-8e500bb70327" targetNamespace="http://schemas.microsoft.com/office/2006/metadata/properties" ma:root="true" ma:fieldsID="13f78ea1f8e012612bf4c23d8954e852" ns2:_="" ns3:_="">
    <xsd:import namespace="ccf56a28-fb6b-40b3-89c4-9c38277c1c3f"/>
    <xsd:import namespace="d5550ca9-6391-4ca7-b906-8e500bb7032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f56a28-fb6b-40b3-89c4-9c38277c1c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Značky obrázků" ma:readOnly="false" ma:fieldId="{5cf76f15-5ced-4ddc-b409-7134ff3c332f}" ma:taxonomyMulti="true" ma:sspId="09e14e92-8d04-4d6d-b0a4-942c3653fa2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5550ca9-6391-4ca7-b906-8e500bb70327" elementFormDefault="qualified">
    <xsd:import namespace="http://schemas.microsoft.com/office/2006/documentManagement/types"/>
    <xsd:import namespace="http://schemas.microsoft.com/office/infopath/2007/PartnerControls"/>
    <xsd:element name="SharedWithUsers" ma:index="11"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dílené s podrobnostmi" ma:internalName="SharedWithDetails" ma:readOnly="true">
      <xsd:simpleType>
        <xsd:restriction base="dms:Note">
          <xsd:maxLength value="255"/>
        </xsd:restriction>
      </xsd:simpleType>
    </xsd:element>
    <xsd:element name="TaxCatchAll" ma:index="15" nillable="true" ma:displayName="Taxonomy Catch All Column" ma:hidden="true" ma:list="{c4775678-6e57-4624-a3a2-42bbc630b908}" ma:internalName="TaxCatchAll" ma:showField="CatchAllData" ma:web="d5550ca9-6391-4ca7-b906-8e500bb703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cf56a28-fb6b-40b3-89c4-9c38277c1c3f">
      <Terms xmlns="http://schemas.microsoft.com/office/infopath/2007/PartnerControls"/>
    </lcf76f155ced4ddcb4097134ff3c332f>
    <TaxCatchAll xmlns="d5550ca9-6391-4ca7-b906-8e500bb70327" xsi:nil="true"/>
  </documentManagement>
</p:properties>
</file>

<file path=customXml/itemProps1.xml><?xml version="1.0" encoding="utf-8"?>
<ds:datastoreItem xmlns:ds="http://schemas.openxmlformats.org/officeDocument/2006/customXml" ds:itemID="{E25ADAB5-8E88-460F-85B8-9E1D2ED167A5}"/>
</file>

<file path=customXml/itemProps2.xml><?xml version="1.0" encoding="utf-8"?>
<ds:datastoreItem xmlns:ds="http://schemas.openxmlformats.org/officeDocument/2006/customXml" ds:itemID="{3DB4D71B-A8C6-4591-AB2C-9CC35A918005}"/>
</file>

<file path=customXml/itemProps3.xml><?xml version="1.0" encoding="utf-8"?>
<ds:datastoreItem xmlns:ds="http://schemas.openxmlformats.org/officeDocument/2006/customXml" ds:itemID="{7E20C456-D709-4ADD-B380-ADF0B65A30EB}"/>
</file>

<file path=docProps/app.xml><?xml version="1.0" encoding="utf-8"?>
<Properties xmlns="http://schemas.openxmlformats.org/officeDocument/2006/extended-properties" xmlns:vt="http://schemas.openxmlformats.org/officeDocument/2006/docPropsVTypes">
  <TotalTime>104</TotalTime>
  <Words>3373</Words>
  <Application>Microsoft Office PowerPoint</Application>
  <PresentationFormat>Širokoúhlá obrazovka</PresentationFormat>
  <Paragraphs>412</Paragraphs>
  <Slides>26</Slides>
  <Notes>7</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26</vt:i4>
      </vt:variant>
    </vt:vector>
  </HeadingPairs>
  <TitlesOfParts>
    <vt:vector size="33" baseType="lpstr">
      <vt:lpstr>Arial</vt:lpstr>
      <vt:lpstr>Calibri</vt:lpstr>
      <vt:lpstr>Calibri Light</vt:lpstr>
      <vt:lpstr>Courier New</vt:lpstr>
      <vt:lpstr>Gill Sans</vt:lpstr>
      <vt:lpstr>Symbol</vt:lpstr>
      <vt:lpstr>Office Theme</vt:lpstr>
      <vt:lpstr>Přehled využívaných evaluačních nástrojů a metod hodnocení kvality výuky na zapojených VŠ s důrazem na jejich výhody a nevýhody.</vt:lpstr>
      <vt:lpstr>Dotazníky</vt:lpstr>
      <vt:lpstr>3 roviny zpětné vazby na kvalitu výuky</vt:lpstr>
      <vt:lpstr>Používá vaše univerzita, resp. fakulta nějaké evaluační nástroje ke zjištění či zvýšení kvality výuky ve vaší instituci? Pokud ano, jaké?</vt:lpstr>
      <vt:lpstr>Příklady dobré praxe</vt:lpstr>
      <vt:lpstr>Které nástroje považují instituce za nejfunkčnější?</vt:lpstr>
      <vt:lpstr>Povinné (zavedené) evaluační nástroje</vt:lpstr>
      <vt:lpstr>Má vaše instituce definovány standardy kvality výuky? </vt:lpstr>
      <vt:lpstr>Odráží se výsledky evaluace kvality výuky vyučujících v ohodnocení (např. finančním, ocenění nejlepších vyučujících…) na vaší univerzitě, resp. fakultě?</vt:lpstr>
      <vt:lpstr>Příklady dobré praxe</vt:lpstr>
      <vt:lpstr>Nabízí vaše instituce nějakou podporu vyučujícím, kteří chtějí zlepšovat kvalitu své výuky?</vt:lpstr>
      <vt:lpstr>Jakou konkrétní podporu nabízí instituce vyučujícím, kteří chtějí zlepšovat kvalitu své výuky?</vt:lpstr>
      <vt:lpstr>Máte v oblasti rozvoje kvality výuky ve vaší instituci vizi ve vzdělávání, ke které směřujete? </vt:lpstr>
      <vt:lpstr>Jaké jsou v současnosti vaše 3 hlavní priority?</vt:lpstr>
      <vt:lpstr>VYUČUJÍCÍ</vt:lpstr>
      <vt:lpstr>Prezentace aplikace PowerPoint</vt:lpstr>
      <vt:lpstr>Prezentace aplikace PowerPoint</vt:lpstr>
      <vt:lpstr>Příklady zjištěné praxe</vt:lpstr>
      <vt:lpstr>Kdo a jak vás motivuje?</vt:lpstr>
      <vt:lpstr>Co by vám osobně pomohlo kvalitu vaší výuky postoupně zlepšovat?</vt:lpstr>
      <vt:lpstr>Co by vám osobně pomohlo kvalitu vaší výuky postoupně zlepšovat? (pokračování)</vt:lpstr>
      <vt:lpstr>Doporučení do budoucna</vt:lpstr>
      <vt:lpstr>Doporučení do budoucna (pokračování)</vt:lpstr>
      <vt:lpstr>Doporučení do budoucna (pokračování)</vt:lpstr>
      <vt:lpstr>Doporučení do budoucna (pokračování)</vt:lpstr>
      <vt:lpstr>Doporučení, jak podporovat kvalitu výuky pro: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KVALITA VÝUKY</dc:title>
  <dc:creator>Eliška Kalinová</dc:creator>
  <cp:lastModifiedBy>Michal Urban</cp:lastModifiedBy>
  <cp:revision>28</cp:revision>
  <dcterms:created xsi:type="dcterms:W3CDTF">2023-11-05T12:43:26Z</dcterms:created>
  <dcterms:modified xsi:type="dcterms:W3CDTF">2023-11-30T10:55:46Z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0x01010018E65DE610E6DA4884C282B88136E519</vt:lpwstr>
  </property>
</Properties>
</file>