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3" r:id="rId2"/>
    <p:sldId id="399" r:id="rId3"/>
    <p:sldId id="393" r:id="rId4"/>
    <p:sldId id="394" r:id="rId5"/>
    <p:sldId id="398" r:id="rId6"/>
    <p:sldId id="396" r:id="rId7"/>
    <p:sldId id="397" r:id="rId8"/>
    <p:sldId id="302" r:id="rId9"/>
  </p:sldIdLst>
  <p:sldSz cx="20104100" cy="1130935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F7C876C-9C35-48CC-9626-460BBD75EDE8}">
          <p14:sldIdLst>
            <p14:sldId id="263"/>
            <p14:sldId id="399"/>
            <p14:sldId id="393"/>
            <p14:sldId id="394"/>
            <p14:sldId id="398"/>
            <p14:sldId id="396"/>
            <p14:sldId id="397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04" autoAdjust="0"/>
    <p:restoredTop sz="94660"/>
  </p:normalViewPr>
  <p:slideViewPr>
    <p:cSldViewPr snapToGrid="0">
      <p:cViewPr varScale="1">
        <p:scale>
          <a:sx n="40" d="100"/>
          <a:sy n="40" d="100"/>
        </p:scale>
        <p:origin x="556" y="48"/>
      </p:cViewPr>
      <p:guideLst>
        <p:guide orient="horz" pos="3562"/>
        <p:guide pos="63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01A4A-A955-42F7-BBC2-12860F83B4CA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A1D89-B2AE-4847-B813-1B16C7FCE8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078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6A29C-D549-4D52-9BE9-55DD6DF51756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487A8-2573-42E8-8C4A-4D8D8E332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1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ject 35">
            <a:extLst>
              <a:ext uri="{FF2B5EF4-FFF2-40B4-BE49-F238E27FC236}">
                <a16:creationId xmlns:a16="http://schemas.microsoft.com/office/drawing/2014/main" id="{0414D99A-EF63-4E13-8223-10F772D93ABC}"/>
              </a:ext>
            </a:extLst>
          </p:cNvPr>
          <p:cNvSpPr/>
          <p:nvPr userDrawn="1"/>
        </p:nvSpPr>
        <p:spPr>
          <a:xfrm>
            <a:off x="0" y="0"/>
            <a:ext cx="20104100" cy="167640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32D3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7B8B494-74F2-4D67-AE81-F452476F4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6260" y="167640"/>
            <a:ext cx="9407839" cy="11141710"/>
          </a:xfrm>
          <a:prstGeom prst="rect">
            <a:avLst/>
          </a:prstGeom>
        </p:spPr>
      </p:pic>
      <p:sp>
        <p:nvSpPr>
          <p:cNvPr id="32" name="object 33">
            <a:extLst>
              <a:ext uri="{FF2B5EF4-FFF2-40B4-BE49-F238E27FC236}">
                <a16:creationId xmlns:a16="http://schemas.microsoft.com/office/drawing/2014/main" id="{66AA2E40-9943-42F7-9B11-49E536313CF5}"/>
              </a:ext>
            </a:extLst>
          </p:cNvPr>
          <p:cNvSpPr txBox="1"/>
          <p:nvPr userDrawn="1"/>
        </p:nvSpPr>
        <p:spPr>
          <a:xfrm>
            <a:off x="1019640" y="7128540"/>
            <a:ext cx="9972040" cy="203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6600" b="1" dirty="0">
                <a:solidFill>
                  <a:srgbClr val="C00000"/>
                </a:solidFill>
                <a:latin typeface="Gill Sans MT" panose="020B0502020104020203" pitchFamily="34" charset="-18"/>
                <a:cs typeface="Gill Sans MT"/>
              </a:rPr>
              <a:t>	Charles University					</a:t>
            </a:r>
            <a:r>
              <a:rPr lang="cs-CZ" sz="4800" b="1" dirty="0">
                <a:solidFill>
                  <a:srgbClr val="C00000"/>
                </a:solidFill>
                <a:latin typeface="Gill Sans MT" panose="020B0502020104020203" pitchFamily="34" charset="-18"/>
                <a:cs typeface="Gill Sans MT"/>
              </a:rPr>
              <a:t>Prague, Czech Republic</a:t>
            </a:r>
            <a:endParaRPr sz="6600" b="1" dirty="0">
              <a:solidFill>
                <a:srgbClr val="C00000"/>
              </a:solidFill>
              <a:latin typeface="Gill Sans MT" panose="020B0502020104020203" pitchFamily="34" charset="-18"/>
              <a:cs typeface="Gill Sans MT"/>
            </a:endParaRPr>
          </a:p>
        </p:txBody>
      </p:sp>
      <p:pic>
        <p:nvPicPr>
          <p:cNvPr id="34" name="Obrázek 33">
            <a:extLst>
              <a:ext uri="{FF2B5EF4-FFF2-40B4-BE49-F238E27FC236}">
                <a16:creationId xmlns:a16="http://schemas.microsoft.com/office/drawing/2014/main" id="{9180AFE3-1014-4C70-9454-8A4AFB3A52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9865" y="3601007"/>
            <a:ext cx="7155786" cy="27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6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493" y="1950970"/>
            <a:ext cx="9977375" cy="71756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0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86996" y="602118"/>
            <a:ext cx="4334947" cy="9584151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2157" y="602118"/>
            <a:ext cx="12753538" cy="95841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96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1506" y="304259"/>
            <a:ext cx="17339786" cy="102859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93" y="1950970"/>
            <a:ext cx="9977375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6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86" y="2819485"/>
            <a:ext cx="17339786" cy="4704375"/>
          </a:xfrm>
          <a:prstGeom prst="rect">
            <a:avLst/>
          </a:prstGeom>
        </p:spPr>
        <p:txBody>
          <a:bodyPr anchor="b"/>
          <a:lstStyle>
            <a:lvl1pPr>
              <a:defRPr sz="9894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86" y="7568366"/>
            <a:ext cx="17339786" cy="24739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23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846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768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4pPr>
            <a:lvl5pPr marL="3015691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5pPr>
            <a:lvl6pPr marL="3769614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6pPr>
            <a:lvl7pPr marL="4523537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7pPr>
            <a:lvl8pPr marL="5277460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8pPr>
            <a:lvl9pPr marL="6031382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12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2157" y="3010591"/>
            <a:ext cx="8544243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7700" y="3010591"/>
            <a:ext cx="8544243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79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4776" y="2772362"/>
            <a:ext cx="8504976" cy="1358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4776" y="4131054"/>
            <a:ext cx="8504976" cy="60761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77701" y="2772362"/>
            <a:ext cx="8546861" cy="1358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77701" y="4131054"/>
            <a:ext cx="8546861" cy="60761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0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32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28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  <a:prstGeom prst="rect">
            <a:avLst/>
          </a:prstGeom>
        </p:spPr>
        <p:txBody>
          <a:bodyPr anchor="b"/>
          <a:lstStyle>
            <a:lvl1pPr>
              <a:defRPr sz="527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6861" y="1628338"/>
            <a:ext cx="10177701" cy="8036969"/>
          </a:xfrm>
          <a:prstGeom prst="rect">
            <a:avLst/>
          </a:prstGeo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34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  <a:prstGeom prst="rect">
            <a:avLst/>
          </a:prstGeom>
        </p:spPr>
        <p:txBody>
          <a:bodyPr anchor="b"/>
          <a:lstStyle>
            <a:lvl1pPr>
              <a:defRPr sz="527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46861" y="1628338"/>
            <a:ext cx="10177701" cy="80369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277"/>
            </a:lvl1pPr>
            <a:lvl2pPr marL="753923" indent="0">
              <a:buNone/>
              <a:defRPr sz="4617"/>
            </a:lvl2pPr>
            <a:lvl3pPr marL="1507846" indent="0">
              <a:buNone/>
              <a:defRPr sz="3958"/>
            </a:lvl3pPr>
            <a:lvl4pPr marL="2261768" indent="0">
              <a:buNone/>
              <a:defRPr sz="3298"/>
            </a:lvl4pPr>
            <a:lvl5pPr marL="3015691" indent="0">
              <a:buNone/>
              <a:defRPr sz="3298"/>
            </a:lvl5pPr>
            <a:lvl6pPr marL="3769614" indent="0">
              <a:buNone/>
              <a:defRPr sz="3298"/>
            </a:lvl6pPr>
            <a:lvl7pPr marL="4523537" indent="0">
              <a:buNone/>
              <a:defRPr sz="3298"/>
            </a:lvl7pPr>
            <a:lvl8pPr marL="5277460" indent="0">
              <a:buNone/>
              <a:defRPr sz="3298"/>
            </a:lvl8pPr>
            <a:lvl9pPr marL="6031382" indent="0">
              <a:buNone/>
              <a:defRPr sz="3298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6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ADADEDA-A891-4533-B698-C3F52D37E910}"/>
              </a:ext>
            </a:extLst>
          </p:cNvPr>
          <p:cNvCxnSpPr>
            <a:cxnSpLocks/>
          </p:cNvCxnSpPr>
          <p:nvPr userDrawn="1"/>
        </p:nvCxnSpPr>
        <p:spPr>
          <a:xfrm>
            <a:off x="866731" y="10056659"/>
            <a:ext cx="164859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35">
            <a:extLst>
              <a:ext uri="{FF2B5EF4-FFF2-40B4-BE49-F238E27FC236}">
                <a16:creationId xmlns:a16="http://schemas.microsoft.com/office/drawing/2014/main" id="{E6F024E8-B807-4260-AB14-E12C9BACBDF3}"/>
              </a:ext>
            </a:extLst>
          </p:cNvPr>
          <p:cNvSpPr/>
          <p:nvPr userDrawn="1"/>
        </p:nvSpPr>
        <p:spPr>
          <a:xfrm>
            <a:off x="0" y="0"/>
            <a:ext cx="20104100" cy="1576934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22D40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C551D88-313F-4E9F-A50F-CD4813224B22}"/>
              </a:ext>
            </a:extLst>
          </p:cNvPr>
          <p:cNvSpPr txBox="1"/>
          <p:nvPr userDrawn="1"/>
        </p:nvSpPr>
        <p:spPr>
          <a:xfrm>
            <a:off x="495946" y="1968285"/>
            <a:ext cx="8384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Clr>
                <a:srgbClr val="FF0000"/>
              </a:buClr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AD13AF40-CD37-4305-8B60-26E85D83602E}"/>
              </a:ext>
            </a:extLst>
          </p:cNvPr>
          <p:cNvSpPr txBox="1">
            <a:spLocks/>
          </p:cNvSpPr>
          <p:nvPr userDrawn="1"/>
        </p:nvSpPr>
        <p:spPr>
          <a:xfrm>
            <a:off x="866731" y="10179591"/>
            <a:ext cx="4972572" cy="825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5750" b="1">
                <a:latin typeface="Gill Sans MT"/>
                <a:ea typeface="+mj-ea"/>
                <a:cs typeface="Gill Sans MT"/>
              </a:defRPr>
            </a:lvl1pPr>
          </a:lstStyle>
          <a:p>
            <a:r>
              <a:rPr lang="cs-CZ" sz="4000" kern="0" dirty="0">
                <a:latin typeface="Gill Sans"/>
              </a:rPr>
              <a:t>Charles University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0C2194D-84FF-4792-AA2C-38ACA762CCA1}"/>
              </a:ext>
            </a:extLst>
          </p:cNvPr>
          <p:cNvSpPr txBox="1">
            <a:spLocks/>
          </p:cNvSpPr>
          <p:nvPr userDrawn="1"/>
        </p:nvSpPr>
        <p:spPr>
          <a:xfrm>
            <a:off x="251506" y="304259"/>
            <a:ext cx="17339786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95984D4-0F36-4872-89E1-8934F1F66B2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52678" y="9020401"/>
            <a:ext cx="2738383" cy="20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33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61" indent="-376961" algn="l" defTabSz="1507846" rtl="0" eaLnBrk="1" latinLnBrk="0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13088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807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730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653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932351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/>
              <a:t>Univerzita Karlova / Charles University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5021C883-DD82-4306-8338-3CBE3FDDF527}"/>
              </a:ext>
            </a:extLst>
          </p:cNvPr>
          <p:cNvSpPr txBox="1">
            <a:spLocks/>
          </p:cNvSpPr>
          <p:nvPr/>
        </p:nvSpPr>
        <p:spPr>
          <a:xfrm>
            <a:off x="878031" y="2129051"/>
            <a:ext cx="16823116" cy="76973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b="1" dirty="0"/>
          </a:p>
          <a:p>
            <a:endParaRPr lang="cs-CZ" sz="4400" b="1" dirty="0"/>
          </a:p>
          <a:p>
            <a:endParaRPr lang="cs-CZ" sz="4400" b="1" dirty="0"/>
          </a:p>
          <a:p>
            <a:endParaRPr lang="cs-CZ" sz="4400" b="1" dirty="0"/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D5F48BCA-29ED-43AB-B699-E2935AA91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0788" y="7084895"/>
            <a:ext cx="18473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cs-CZ" altLang="cs-CZ" sz="5400" dirty="0">
              <a:latin typeface="Gill Sans MT" pitchFamily="34" charset="-18"/>
            </a:endParaRPr>
          </a:p>
          <a:p>
            <a:pPr algn="ctr" eaLnBrk="1" hangingPunct="1"/>
            <a:endParaRPr lang="cs-CZ" altLang="cs-CZ" sz="3600" dirty="0">
              <a:latin typeface="Gill Sans MT" pitchFamily="34" charset="-18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06" y="304259"/>
            <a:ext cx="17339786" cy="1028596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   Centrální rozvojový projekt 2023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idx="1"/>
          </p:nvPr>
        </p:nvSpPr>
        <p:spPr>
          <a:xfrm>
            <a:off x="375493" y="1950970"/>
            <a:ext cx="18866664" cy="7175679"/>
          </a:xfrm>
        </p:spPr>
        <p:txBody>
          <a:bodyPr/>
          <a:lstStyle/>
          <a:p>
            <a:pPr marL="0" indent="0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sz="7200" b="1" i="1" dirty="0"/>
              <a:t>RVH - PRO</a:t>
            </a:r>
            <a:endParaRPr lang="cs-CZ" b="1" i="1" dirty="0"/>
          </a:p>
          <a:p>
            <a:pPr marL="0" indent="0" algn="ctr">
              <a:buNone/>
            </a:pPr>
            <a:r>
              <a:rPr lang="cs-CZ" dirty="0"/>
              <a:t>Rady pro vnitřní hodnocení – praxe, rozvoj a organizace.</a:t>
            </a:r>
          </a:p>
          <a:p>
            <a:pPr marL="0" indent="0" algn="ctr">
              <a:buNone/>
            </a:pPr>
            <a:r>
              <a:rPr lang="cs-CZ" dirty="0"/>
              <a:t>Analýza dosavadních praxí a další rozvoj činnosti rad pro vnitřní hodnocení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7200" b="1" i="1" dirty="0">
                <a:solidFill>
                  <a:srgbClr val="0070C0"/>
                </a:solidFill>
              </a:rPr>
              <a:t>VÝZVY A ODPOVĚDI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</a:rPr>
              <a:t>Diskuse vybraných témat a metodických doporučení jejich řešení</a:t>
            </a:r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549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136D6-F360-4D26-BE4B-6C9B1C53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Výzvy a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B5E7C-A5FD-444B-A35C-A29144DDB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472" y="2881412"/>
            <a:ext cx="12538402" cy="7175679"/>
          </a:xfrm>
        </p:spPr>
        <p:txBody>
          <a:bodyPr/>
          <a:lstStyle/>
          <a:p>
            <a:pPr marL="0" indent="0">
              <a:buNone/>
            </a:pPr>
            <a:r>
              <a:rPr lang="cs-CZ" sz="6000" b="1" dirty="0">
                <a:solidFill>
                  <a:srgbClr val="0070C0"/>
                </a:solidFill>
              </a:rPr>
              <a:t>Základní parametry</a:t>
            </a:r>
          </a:p>
          <a:p>
            <a:pPr marL="0" indent="0">
              <a:buNone/>
            </a:pPr>
            <a:r>
              <a:rPr lang="cs-CZ" sz="6000" b="1" dirty="0">
                <a:solidFill>
                  <a:srgbClr val="0070C0"/>
                </a:solidFill>
              </a:rPr>
              <a:t>Vymezení působnosti</a:t>
            </a:r>
          </a:p>
          <a:p>
            <a:pPr marL="0" indent="0">
              <a:buNone/>
            </a:pPr>
            <a:r>
              <a:rPr lang="cs-CZ" sz="6000" b="1" dirty="0">
                <a:solidFill>
                  <a:srgbClr val="0070C0"/>
                </a:solidFill>
              </a:rPr>
              <a:t>Schvalovací procesy</a:t>
            </a:r>
          </a:p>
          <a:p>
            <a:pPr marL="0" indent="0">
              <a:buNone/>
            </a:pPr>
            <a:r>
              <a:rPr lang="cs-CZ" sz="6000" b="1" dirty="0">
                <a:solidFill>
                  <a:srgbClr val="0070C0"/>
                </a:solidFill>
              </a:rPr>
              <a:t>Organizace, zázemí, podpora</a:t>
            </a:r>
          </a:p>
          <a:p>
            <a:pPr marL="0" indent="0">
              <a:buNone/>
            </a:pPr>
            <a:r>
              <a:rPr lang="cs-CZ" sz="6000" b="1" dirty="0">
                <a:solidFill>
                  <a:srgbClr val="0070C0"/>
                </a:solidFill>
              </a:rPr>
              <a:t>Kultura kvality</a:t>
            </a:r>
          </a:p>
        </p:txBody>
      </p:sp>
    </p:spTree>
    <p:extLst>
      <p:ext uri="{BB962C8B-B14F-4D97-AF65-F5344CB8AC3E}">
        <p14:creationId xmlns:p14="http://schemas.microsoft.com/office/powerpoint/2010/main" val="28850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12D37-515C-49E7-992E-9ED7D0D2B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Základní parametry</a:t>
            </a:r>
            <a:r>
              <a:rPr lang="cs-CZ" sz="8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cs-CZ" sz="8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7D83A-0EC2-4F81-8CDC-BBC85E02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06" y="1950970"/>
            <a:ext cx="19408093" cy="763446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Součástí fungování RVH by měl být také pohled externistů a studujících.  V jakém rozsahu a jakým způsobem tyto perspektivy do fungování RVH začlenit? </a:t>
            </a:r>
          </a:p>
          <a:p>
            <a:pPr marL="0" indent="0">
              <a:buNone/>
            </a:pPr>
            <a:endParaRPr lang="cs-CZ" dirty="0"/>
          </a:p>
          <a:p>
            <a:pPr marL="753923" lvl="1" indent="0">
              <a:buNone/>
            </a:pP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Pohled RVH: </a:t>
            </a:r>
            <a:r>
              <a:rPr lang="cs-CZ" dirty="0"/>
              <a:t>			Jaký je podle vás význam externího pohledu –  </a:t>
            </a:r>
          </a:p>
          <a:p>
            <a:pPr marL="753923" lvl="1" indent="0">
              <a:buNone/>
            </a:pPr>
            <a:r>
              <a:rPr lang="cs-CZ" dirty="0"/>
              <a:t>					Kdy je zejména potřebný? Rozdíl využívání 							externistů jako členů rady/externích konzultantů. Jak do 					fungování rady zapracovat studující?</a:t>
            </a:r>
          </a:p>
          <a:p>
            <a:pPr marL="753923" lvl="1" indent="0">
              <a:buNone/>
            </a:pPr>
            <a:endParaRPr lang="cs-CZ" dirty="0"/>
          </a:p>
          <a:p>
            <a:pPr marL="753923" lvl="1" indent="0">
              <a:buNone/>
            </a:pP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Pohled administrativy: </a:t>
            </a:r>
            <a:r>
              <a:rPr lang="cs-CZ" dirty="0"/>
              <a:t>	Jaká je administrativní náročnost zapojení externích 					konzultantů?  </a:t>
            </a:r>
          </a:p>
          <a:p>
            <a:pPr marL="753923" lvl="1" indent="0">
              <a:buNone/>
            </a:pPr>
            <a:endParaRPr lang="cs-CZ" dirty="0"/>
          </a:p>
          <a:p>
            <a:pPr marL="753923" lvl="1" indent="0">
              <a:buNone/>
            </a:pP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Pohled fakult: </a:t>
            </a:r>
            <a:r>
              <a:rPr lang="cs-CZ" dirty="0"/>
              <a:t>			Mají/měli-by pro vás posudky od externistů poskytnuté v 					rámci RVH přidanou hodnotu?</a:t>
            </a:r>
          </a:p>
        </p:txBody>
      </p:sp>
    </p:spTree>
    <p:extLst>
      <p:ext uri="{BB962C8B-B14F-4D97-AF65-F5344CB8AC3E}">
        <p14:creationId xmlns:p14="http://schemas.microsoft.com/office/powerpoint/2010/main" val="131234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E174C-FE2A-479A-9D0D-52DE7A578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Vymezení působnosti </a:t>
            </a:r>
            <a:br>
              <a:rPr lang="cs-CZ" sz="8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8E5267-C383-4013-8E90-37DEAF481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2" y="1950970"/>
            <a:ext cx="18685018" cy="7981306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Ačkoliv Zákon o VŠ připisuje RVH celkovou roli v řízení kvality, jejich hlavní rolí se v uplynulých letech první řadě stala otázka akreditací a hodnocení studijní programů. Je však třeba naplňovat další zmíněné role.</a:t>
            </a:r>
          </a:p>
          <a:p>
            <a:pPr marL="0" indent="0">
              <a:buNone/>
            </a:pPr>
            <a:endParaRPr lang="cs-CZ" dirty="0"/>
          </a:p>
          <a:p>
            <a:pPr marL="753923" lvl="1" indent="0" algn="just">
              <a:buNone/>
            </a:pP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Pohled RVH: </a:t>
            </a:r>
            <a:r>
              <a:rPr lang="cs-CZ" sz="3600" dirty="0"/>
              <a:t>		Nakolik má RVH vedle studijních programů 							prostor věnovat se také dalším agendám? Jak případně 						tento prostor rozšířit a posílit?</a:t>
            </a:r>
          </a:p>
          <a:p>
            <a:pPr marL="753923" lvl="1" indent="0">
              <a:buNone/>
            </a:pPr>
            <a:r>
              <a:rPr lang="cs-CZ" sz="3600" dirty="0"/>
              <a:t>			 </a:t>
            </a:r>
          </a:p>
          <a:p>
            <a:pPr marL="753923" lvl="1" indent="0">
              <a:buNone/>
            </a:pP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Pohled administrativy: </a:t>
            </a:r>
            <a:r>
              <a:rPr lang="cs-CZ" sz="3600" dirty="0"/>
              <a:t>	Je administrativní/metodická podpora rady primárně 						zaměřena na studijní programy, nebo má i další 							kompetence?	</a:t>
            </a:r>
          </a:p>
          <a:p>
            <a:pPr marL="753923" lvl="1" indent="0">
              <a:buNone/>
            </a:pPr>
            <a:endParaRPr lang="cs-CZ" sz="3600" dirty="0"/>
          </a:p>
          <a:p>
            <a:pPr marL="753923" lvl="1" indent="0">
              <a:buNone/>
            </a:pP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Pohled fakult: </a:t>
            </a:r>
            <a:r>
              <a:rPr lang="cs-CZ" sz="3600" dirty="0"/>
              <a:t>		Je RVH vnímána primárně jako orgán zabývající se 						studijními programy, nebo vnímáte i její další role?</a:t>
            </a:r>
            <a:r>
              <a:rPr lang="cs-CZ" dirty="0"/>
              <a:t>		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59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537AB-86F4-4262-AB18-B4C13FCC1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b="1" dirty="0">
                <a:latin typeface="Calibri" panose="020F0502020204030204" pitchFamily="34" charset="0"/>
              </a:rPr>
              <a:t>Schvalovací</a:t>
            </a:r>
            <a:r>
              <a:rPr lang="cs-CZ" dirty="0"/>
              <a:t> </a:t>
            </a:r>
            <a:r>
              <a:rPr lang="cs-CZ" sz="8000" b="1" dirty="0">
                <a:latin typeface="Calibri" panose="020F0502020204030204" pitchFamily="34" charset="0"/>
              </a:rPr>
              <a:t>procesy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C29974-4906-46B6-AAA2-59CEA5DC6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9035454" cy="7175679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Schvalovací procesy mohou probíhat ve více fázích (např. nejprve na rovině záměru, teprve potom samotného návrhu), na více rovinách (posouzení čistě administrativních/formálních aspektů) a se zapojením více aktérů (např. různé další poradní orgány).</a:t>
            </a:r>
            <a:endParaRPr lang="cs-CZ" dirty="0"/>
          </a:p>
          <a:p>
            <a:pPr marL="753923" lvl="1" indent="0">
              <a:buNone/>
            </a:pP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Pohled RVH: </a:t>
            </a:r>
            <a:r>
              <a:rPr lang="cs-CZ" sz="3600" dirty="0"/>
              <a:t>		Je pro RVH přínosné rozlišit různé fáze schvalování? Je pro ni pomocí, 				když se do schvalování zapojí i jiné (poradní) orgány?</a:t>
            </a:r>
          </a:p>
          <a:p>
            <a:pPr marL="753923" lvl="1" indent="0">
              <a:buNone/>
            </a:pPr>
            <a:r>
              <a:rPr lang="cs-CZ" sz="3600" dirty="0"/>
              <a:t>			 </a:t>
            </a:r>
          </a:p>
          <a:p>
            <a:pPr marL="753923" lvl="1" indent="0">
              <a:buNone/>
            </a:pP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Pohled administrativy: </a:t>
            </a: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sz="3600" dirty="0"/>
              <a:t>Jak může administrativa přispět do schvalovacího procesu, resp. 					usnadnit jeho průběh na rovině RVH?	</a:t>
            </a:r>
          </a:p>
          <a:p>
            <a:pPr marL="753923" lvl="1" indent="0">
              <a:buNone/>
            </a:pPr>
            <a:endParaRPr lang="cs-CZ" sz="3600" dirty="0"/>
          </a:p>
          <a:p>
            <a:pPr marL="753923" lvl="1" indent="0">
              <a:buNone/>
            </a:pP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Pohled fakult: </a:t>
            </a:r>
            <a:r>
              <a:rPr lang="cs-CZ" sz="3600" dirty="0"/>
              <a:t>		Je z hlediska fakulty přínosné, když se proces rozdělí do více fází a 				zapojí se do něj více aktérů? Nebo je tím proces naopak přílišně 					prodlužován a komplikován? Nakolik je při tom důležitá 						administrativní /metodická podpora na úrovni fakulty/rektorátu?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98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B488B-5B74-4021-A2E4-6528F2797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b="1" dirty="0">
                <a:latin typeface="Calibri" panose="020F0502020204030204" pitchFamily="34" charset="0"/>
                <a:ea typeface="Times New Roman" panose="02020603050405020304" pitchFamily="18" charset="0"/>
              </a:rPr>
              <a:t>Organizace,</a:t>
            </a:r>
            <a:r>
              <a:rPr lang="cs-CZ" sz="8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zázemí, podpora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156568-F06C-46DE-AB83-74E861D37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8353941" cy="7175679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RVH ke svému fungování potřebuje nadstandardní podporu (příprava podkladů, zpracování analýz apod.), která by zpravidla měla být zajišťována administrativním aparátem.</a:t>
            </a:r>
          </a:p>
          <a:p>
            <a:pPr marL="0" indent="0">
              <a:buNone/>
            </a:pPr>
            <a:endParaRPr lang="cs-CZ" dirty="0"/>
          </a:p>
          <a:p>
            <a:pPr marL="753923" lvl="1" indent="0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</a:rPr>
              <a:t>Pohled RVH: </a:t>
            </a:r>
            <a:r>
              <a:rPr lang="cs-CZ" sz="4000" dirty="0"/>
              <a:t>			Jaká forma podpory či zázemí je pro činnost RVH 						nezbytná?</a:t>
            </a:r>
          </a:p>
          <a:p>
            <a:pPr marL="753923" lvl="1" indent="0">
              <a:buNone/>
            </a:pPr>
            <a:r>
              <a:rPr lang="cs-CZ" sz="4000" dirty="0"/>
              <a:t>			 </a:t>
            </a:r>
          </a:p>
          <a:p>
            <a:pPr marL="753923" lvl="1" indent="0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</a:rPr>
              <a:t>Pohled administrativy: </a:t>
            </a:r>
            <a:r>
              <a:rPr lang="cs-CZ" sz="4000" dirty="0"/>
              <a:t>	Co všechno dovede administrativa pro RVH 						zajišťovat? Jakou formu podpory dovede 							poskytovat fakultám?	</a:t>
            </a:r>
          </a:p>
          <a:p>
            <a:pPr marL="753923" lvl="1" indent="0">
              <a:buNone/>
            </a:pPr>
            <a:endParaRPr lang="cs-CZ" sz="4000" dirty="0"/>
          </a:p>
          <a:p>
            <a:pPr marL="753923" lvl="1" indent="0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</a:rPr>
              <a:t>Pohled fakult: </a:t>
            </a:r>
            <a:r>
              <a:rPr lang="cs-CZ" sz="4000" dirty="0"/>
              <a:t>			Jaká forma podpory je potřebná z hlediska fakulty?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63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A98BC0-F9F3-4798-A882-838E59CC1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06" y="304259"/>
            <a:ext cx="19739170" cy="1028596"/>
          </a:xfrm>
        </p:spPr>
        <p:txBody>
          <a:bodyPr/>
          <a:lstStyle/>
          <a:p>
            <a:r>
              <a:rPr lang="cs-CZ" sz="8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Kultura kvality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85A75A-2535-46BE-8366-CB0E80C4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8306645" cy="7870947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RVH by v rámci VŠ měla být jednou z hlavních opor kultury kvality – jakými cestami toho může dosáhnout? – Komunikace, transparentnost rozhodování… </a:t>
            </a:r>
          </a:p>
          <a:p>
            <a:pPr marL="0" indent="0">
              <a:buNone/>
            </a:pPr>
            <a:endParaRPr lang="cs-CZ" dirty="0"/>
          </a:p>
          <a:p>
            <a:pPr marL="753923" lvl="1" indent="0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</a:rPr>
              <a:t>Pohled RVH: </a:t>
            </a:r>
            <a:r>
              <a:rPr lang="cs-CZ" sz="4000" dirty="0"/>
              <a:t>			Jakými cestami dosáhnout transparentnosti 							rozhodování? Jak nastavit komunikaci s fakultami?</a:t>
            </a:r>
          </a:p>
          <a:p>
            <a:pPr marL="753923" lvl="1" indent="0">
              <a:buNone/>
            </a:pPr>
            <a:r>
              <a:rPr lang="cs-CZ" sz="4000" dirty="0"/>
              <a:t>			 </a:t>
            </a:r>
          </a:p>
          <a:p>
            <a:pPr marL="753923" lvl="1" indent="0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</a:rPr>
              <a:t>Pohled administrativy: </a:t>
            </a:r>
            <a:r>
              <a:rPr lang="cs-CZ" sz="4000" dirty="0"/>
              <a:t>	Může v tomto ohledu hrát nějakou roli 							administrativa?	</a:t>
            </a:r>
          </a:p>
          <a:p>
            <a:pPr marL="753923" lvl="1" indent="0">
              <a:buNone/>
            </a:pPr>
            <a:endParaRPr lang="cs-CZ" sz="4000" dirty="0"/>
          </a:p>
          <a:p>
            <a:pPr marL="753923" lvl="1" indent="0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</a:rPr>
              <a:t>Pohled fakult: </a:t>
            </a:r>
            <a:r>
              <a:rPr lang="cs-CZ" sz="4000" dirty="0"/>
              <a:t>			Jakou formu komunikace byste ze strany RVH 						uvítali? Co ve vašich očích přispívá k tomu, že je 						činnost rady transparentní?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20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-1" y="327099"/>
            <a:ext cx="13963974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spc="5" dirty="0">
                <a:solidFill>
                  <a:schemeClr val="bg1"/>
                </a:solidFill>
                <a:latin typeface="Gill Sans"/>
              </a:rPr>
              <a:t> </a:t>
            </a:r>
            <a:endParaRPr lang="cs-CZ" sz="5400" b="1" dirty="0">
              <a:solidFill>
                <a:schemeClr val="bg1"/>
              </a:solidFill>
              <a:latin typeface="Gill San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9056D1B-7380-48CC-82B5-F0A9F41E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768" y="3461048"/>
            <a:ext cx="15069016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9763" indent="-627063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1096963" indent="-627063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12700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  <a:p>
            <a:pPr marL="12700" indent="0" algn="ctr" eaLnBrk="1" hangingPunct="1">
              <a:buClr>
                <a:srgbClr val="D32D3F"/>
              </a:buClr>
            </a:pPr>
            <a:endParaRPr 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en-GB" alt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5021C883-DD82-4306-8338-3CBE3FDDF527}"/>
              </a:ext>
            </a:extLst>
          </p:cNvPr>
          <p:cNvSpPr txBox="1">
            <a:spLocks/>
          </p:cNvSpPr>
          <p:nvPr/>
        </p:nvSpPr>
        <p:spPr>
          <a:xfrm>
            <a:off x="1106632" y="6501694"/>
            <a:ext cx="17005110" cy="8255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b="1" dirty="0">
              <a:latin typeface="Gill San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C38F30D-3A31-47BF-9C3C-835DC29823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57368"/>
            <a:ext cx="20104100" cy="565467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/>
              <a:t>Univerzita Karlova</a:t>
            </a:r>
          </a:p>
        </p:txBody>
      </p:sp>
    </p:spTree>
    <p:extLst>
      <p:ext uri="{BB962C8B-B14F-4D97-AF65-F5344CB8AC3E}">
        <p14:creationId xmlns:p14="http://schemas.microsoft.com/office/powerpoint/2010/main" val="208378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171616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bout UK_prezentace">
      <a:majorFont>
        <a:latin typeface="Gill Sans"/>
        <a:ea typeface=""/>
        <a:cs typeface=""/>
      </a:majorFont>
      <a:minorFont>
        <a:latin typeface="Gill Sans MT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E65DE610E6DA4884C282B88136E519" ma:contentTypeVersion="13" ma:contentTypeDescription="Vytvoří nový dokument" ma:contentTypeScope="" ma:versionID="48f97b7b563bd521d68c602adbb649d6">
  <xsd:schema xmlns:xsd="http://www.w3.org/2001/XMLSchema" xmlns:xs="http://www.w3.org/2001/XMLSchema" xmlns:p="http://schemas.microsoft.com/office/2006/metadata/properties" xmlns:ns2="ccf56a28-fb6b-40b3-89c4-9c38277c1c3f" xmlns:ns3="d5550ca9-6391-4ca7-b906-8e500bb70327" targetNamespace="http://schemas.microsoft.com/office/2006/metadata/properties" ma:root="true" ma:fieldsID="13f78ea1f8e012612bf4c23d8954e852" ns2:_="" ns3:_="">
    <xsd:import namespace="ccf56a28-fb6b-40b3-89c4-9c38277c1c3f"/>
    <xsd:import namespace="d5550ca9-6391-4ca7-b906-8e500bb703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56a28-fb6b-40b3-89c4-9c38277c1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09e14e92-8d04-4d6d-b0a4-942c3653fa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50ca9-6391-4ca7-b906-8e500bb7032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4775678-6e57-4624-a3a2-42bbc630b908}" ma:internalName="TaxCatchAll" ma:showField="CatchAllData" ma:web="d5550ca9-6391-4ca7-b906-8e500bb703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cf56a28-fb6b-40b3-89c4-9c38277c1c3f">
      <Terms xmlns="http://schemas.microsoft.com/office/infopath/2007/PartnerControls"/>
    </lcf76f155ced4ddcb4097134ff3c332f>
    <TaxCatchAll xmlns="d5550ca9-6391-4ca7-b906-8e500bb70327" xsi:nil="true"/>
  </documentManagement>
</p:properties>
</file>

<file path=customXml/itemProps1.xml><?xml version="1.0" encoding="utf-8"?>
<ds:datastoreItem xmlns:ds="http://schemas.openxmlformats.org/officeDocument/2006/customXml" ds:itemID="{4F2C25E3-E9DA-4305-BC74-32C3A4AED4F9}"/>
</file>

<file path=customXml/itemProps2.xml><?xml version="1.0" encoding="utf-8"?>
<ds:datastoreItem xmlns:ds="http://schemas.openxmlformats.org/officeDocument/2006/customXml" ds:itemID="{F3BA95E3-610E-4A4D-890A-9D22A70AF77A}"/>
</file>

<file path=customXml/itemProps3.xml><?xml version="1.0" encoding="utf-8"?>
<ds:datastoreItem xmlns:ds="http://schemas.openxmlformats.org/officeDocument/2006/customXml" ds:itemID="{328FCF14-B468-42C4-B34D-6D6EB540726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9466</TotalTime>
  <Words>741</Words>
  <Application>Microsoft Office PowerPoint</Application>
  <PresentationFormat>Vlastní</PresentationFormat>
  <Paragraphs>62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</vt:lpstr>
      <vt:lpstr>Gill Sans MT</vt:lpstr>
      <vt:lpstr>Wingdings</vt:lpstr>
      <vt:lpstr>Motiv Office</vt:lpstr>
      <vt:lpstr>   Centrální rozvojový projekt 2023</vt:lpstr>
      <vt:lpstr>Výzvy a odpovědi</vt:lpstr>
      <vt:lpstr>Základní parametry  </vt:lpstr>
      <vt:lpstr>Vymezení působnosti  </vt:lpstr>
      <vt:lpstr>Schvalovací procesy</vt:lpstr>
      <vt:lpstr>Organizace, zázemí, podpora</vt:lpstr>
      <vt:lpstr>Kultura kvality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Podzimek</dc:creator>
  <cp:lastModifiedBy>Jakub Homolka</cp:lastModifiedBy>
  <cp:revision>493</cp:revision>
  <cp:lastPrinted>2017-12-01T09:41:49Z</cp:lastPrinted>
  <dcterms:created xsi:type="dcterms:W3CDTF">2017-06-20T08:09:59Z</dcterms:created>
  <dcterms:modified xsi:type="dcterms:W3CDTF">2023-11-30T22:56:09Z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0x01010018E65DE610E6DA4884C282B88136E519</vt:lpwstr>
  </property>
</Properties>
</file>