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7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644" r:id="rId3"/>
    <p:sldId id="763" r:id="rId4"/>
    <p:sldId id="764" r:id="rId5"/>
    <p:sldId id="612" r:id="rId6"/>
    <p:sldId id="765" r:id="rId7"/>
    <p:sldId id="770" r:id="rId8"/>
    <p:sldId id="766" r:id="rId9"/>
    <p:sldId id="767" r:id="rId10"/>
    <p:sldId id="768" r:id="rId11"/>
    <p:sldId id="769" r:id="rId12"/>
    <p:sldId id="772" r:id="rId13"/>
    <p:sldId id="773" r:id="rId14"/>
    <p:sldId id="774" r:id="rId15"/>
    <p:sldId id="771" r:id="rId16"/>
    <p:sldId id="775" r:id="rId17"/>
    <p:sldId id="759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22EF1-487B-43E7-903A-2BA904F6AC87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82152-343A-492F-AA7A-6808CA2A6F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446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0D50F646-1A52-43C0-A223-B9978BC9C5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384982B-C94B-41D9-9C26-97D7481EB498}" type="slidenum">
              <a:rPr lang="cs-CZ" altLang="en-US"/>
              <a:pPr>
                <a:spcBef>
                  <a:spcPct val="0"/>
                </a:spcBef>
              </a:pPr>
              <a:t>1</a:t>
            </a:fld>
            <a:endParaRPr lang="cs-CZ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F64DEB6-9950-4B47-8FFB-21780B011F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A979B046-8682-4670-9BDD-C30468C059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>
            <a:extLst>
              <a:ext uri="{FF2B5EF4-FFF2-40B4-BE49-F238E27FC236}">
                <a16:creationId xmlns:a16="http://schemas.microsoft.com/office/drawing/2014/main" id="{A9C9FC9A-4DE6-E143-0A3B-B191C78E9F2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BE3D0B05-1CE4-46A4-A0F1-60ED8E390047}" type="slidenum">
              <a:rPr kumimoji="0" lang="cs-CZ" altLang="en-US"/>
              <a:pPr algn="r">
                <a:spcBef>
                  <a:spcPct val="0"/>
                </a:spcBef>
              </a:pPr>
              <a:t>10</a:t>
            </a:fld>
            <a:endParaRPr kumimoji="0" lang="cs-CZ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DF9268D5-E83F-878C-0E6D-FBE2E2CC0E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6363A46E-B2C1-02EB-2C1C-863241FF2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015223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>
            <a:extLst>
              <a:ext uri="{FF2B5EF4-FFF2-40B4-BE49-F238E27FC236}">
                <a16:creationId xmlns:a16="http://schemas.microsoft.com/office/drawing/2014/main" id="{A9C9FC9A-4DE6-E143-0A3B-B191C78E9F2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BE3D0B05-1CE4-46A4-A0F1-60ED8E390047}" type="slidenum">
              <a:rPr kumimoji="0" lang="cs-CZ" altLang="en-US"/>
              <a:pPr algn="r">
                <a:spcBef>
                  <a:spcPct val="0"/>
                </a:spcBef>
              </a:pPr>
              <a:t>11</a:t>
            </a:fld>
            <a:endParaRPr kumimoji="0" lang="cs-CZ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DF9268D5-E83F-878C-0E6D-FBE2E2CC0E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6363A46E-B2C1-02EB-2C1C-863241FF2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4650276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>
            <a:extLst>
              <a:ext uri="{FF2B5EF4-FFF2-40B4-BE49-F238E27FC236}">
                <a16:creationId xmlns:a16="http://schemas.microsoft.com/office/drawing/2014/main" id="{A9C9FC9A-4DE6-E143-0A3B-B191C78E9F2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BE3D0B05-1CE4-46A4-A0F1-60ED8E390047}" type="slidenum">
              <a:rPr kumimoji="0" lang="cs-CZ" altLang="en-US"/>
              <a:pPr algn="r">
                <a:spcBef>
                  <a:spcPct val="0"/>
                </a:spcBef>
              </a:pPr>
              <a:t>12</a:t>
            </a:fld>
            <a:endParaRPr kumimoji="0" lang="cs-CZ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DF9268D5-E83F-878C-0E6D-FBE2E2CC0E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6363A46E-B2C1-02EB-2C1C-863241FF2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6527181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>
            <a:extLst>
              <a:ext uri="{FF2B5EF4-FFF2-40B4-BE49-F238E27FC236}">
                <a16:creationId xmlns:a16="http://schemas.microsoft.com/office/drawing/2014/main" id="{A9C9FC9A-4DE6-E143-0A3B-B191C78E9F2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BE3D0B05-1CE4-46A4-A0F1-60ED8E390047}" type="slidenum">
              <a:rPr kumimoji="0" lang="cs-CZ" altLang="en-US"/>
              <a:pPr algn="r">
                <a:spcBef>
                  <a:spcPct val="0"/>
                </a:spcBef>
              </a:pPr>
              <a:t>13</a:t>
            </a:fld>
            <a:endParaRPr kumimoji="0" lang="cs-CZ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DF9268D5-E83F-878C-0E6D-FBE2E2CC0E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6363A46E-B2C1-02EB-2C1C-863241FF2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809911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>
            <a:extLst>
              <a:ext uri="{FF2B5EF4-FFF2-40B4-BE49-F238E27FC236}">
                <a16:creationId xmlns:a16="http://schemas.microsoft.com/office/drawing/2014/main" id="{A9C9FC9A-4DE6-E143-0A3B-B191C78E9F2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BE3D0B05-1CE4-46A4-A0F1-60ED8E390047}" type="slidenum">
              <a:rPr kumimoji="0" lang="cs-CZ" altLang="en-US"/>
              <a:pPr algn="r">
                <a:spcBef>
                  <a:spcPct val="0"/>
                </a:spcBef>
              </a:pPr>
              <a:t>14</a:t>
            </a:fld>
            <a:endParaRPr kumimoji="0" lang="cs-CZ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DF9268D5-E83F-878C-0E6D-FBE2E2CC0E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6363A46E-B2C1-02EB-2C1C-863241FF2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6125449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>
            <a:extLst>
              <a:ext uri="{FF2B5EF4-FFF2-40B4-BE49-F238E27FC236}">
                <a16:creationId xmlns:a16="http://schemas.microsoft.com/office/drawing/2014/main" id="{A9C9FC9A-4DE6-E143-0A3B-B191C78E9F2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BE3D0B05-1CE4-46A4-A0F1-60ED8E390047}" type="slidenum">
              <a:rPr kumimoji="0" lang="cs-CZ" altLang="en-US"/>
              <a:pPr algn="r">
                <a:spcBef>
                  <a:spcPct val="0"/>
                </a:spcBef>
              </a:pPr>
              <a:t>15</a:t>
            </a:fld>
            <a:endParaRPr kumimoji="0" lang="cs-CZ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DF9268D5-E83F-878C-0E6D-FBE2E2CC0E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6363A46E-B2C1-02EB-2C1C-863241FF2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5646427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>
            <a:extLst>
              <a:ext uri="{FF2B5EF4-FFF2-40B4-BE49-F238E27FC236}">
                <a16:creationId xmlns:a16="http://schemas.microsoft.com/office/drawing/2014/main" id="{A9C9FC9A-4DE6-E143-0A3B-B191C78E9F2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BE3D0B05-1CE4-46A4-A0F1-60ED8E390047}" type="slidenum">
              <a:rPr kumimoji="0" lang="cs-CZ" altLang="en-US"/>
              <a:pPr algn="r">
                <a:spcBef>
                  <a:spcPct val="0"/>
                </a:spcBef>
              </a:pPr>
              <a:t>16</a:t>
            </a:fld>
            <a:endParaRPr kumimoji="0" lang="cs-CZ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DF9268D5-E83F-878C-0E6D-FBE2E2CC0E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6363A46E-B2C1-02EB-2C1C-863241FF2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527335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31">
            <a:extLst>
              <a:ext uri="{FF2B5EF4-FFF2-40B4-BE49-F238E27FC236}">
                <a16:creationId xmlns:a16="http://schemas.microsoft.com/office/drawing/2014/main" id="{DB7F61AD-4C8E-AC2A-E6FB-04DE707C166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5D76C446-609E-4330-9A48-E8724B2372B1}" type="slidenum">
              <a:rPr kumimoji="0" lang="cs-CZ" altLang="en-US"/>
              <a:pPr algn="r">
                <a:spcBef>
                  <a:spcPct val="0"/>
                </a:spcBef>
              </a:pPr>
              <a:t>17</a:t>
            </a:fld>
            <a:endParaRPr kumimoji="0" lang="cs-CZ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958D8DF-EF3A-91DD-DF1D-2FCF88D7B8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53B0B46E-02C1-D8DA-2714-179E630AD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2132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>
            <a:extLst>
              <a:ext uri="{FF2B5EF4-FFF2-40B4-BE49-F238E27FC236}">
                <a16:creationId xmlns:a16="http://schemas.microsoft.com/office/drawing/2014/main" id="{A9C9FC9A-4DE6-E143-0A3B-B191C78E9F2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BE3D0B05-1CE4-46A4-A0F1-60ED8E390047}" type="slidenum">
              <a:rPr kumimoji="0" lang="cs-CZ" altLang="en-US"/>
              <a:pPr algn="r">
                <a:spcBef>
                  <a:spcPct val="0"/>
                </a:spcBef>
              </a:pPr>
              <a:t>2</a:t>
            </a:fld>
            <a:endParaRPr kumimoji="0" lang="cs-CZ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DF9268D5-E83F-878C-0E6D-FBE2E2CC0E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6363A46E-B2C1-02EB-2C1C-863241FF2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>
            <a:extLst>
              <a:ext uri="{FF2B5EF4-FFF2-40B4-BE49-F238E27FC236}">
                <a16:creationId xmlns:a16="http://schemas.microsoft.com/office/drawing/2014/main" id="{A9C9FC9A-4DE6-E143-0A3B-B191C78E9F2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BE3D0B05-1CE4-46A4-A0F1-60ED8E390047}" type="slidenum">
              <a:rPr kumimoji="0" lang="cs-CZ" altLang="en-US"/>
              <a:pPr algn="r">
                <a:spcBef>
                  <a:spcPct val="0"/>
                </a:spcBef>
              </a:pPr>
              <a:t>3</a:t>
            </a:fld>
            <a:endParaRPr kumimoji="0" lang="cs-CZ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DF9268D5-E83F-878C-0E6D-FBE2E2CC0E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6363A46E-B2C1-02EB-2C1C-863241FF2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9373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>
            <a:extLst>
              <a:ext uri="{FF2B5EF4-FFF2-40B4-BE49-F238E27FC236}">
                <a16:creationId xmlns:a16="http://schemas.microsoft.com/office/drawing/2014/main" id="{A9C9FC9A-4DE6-E143-0A3B-B191C78E9F2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BE3D0B05-1CE4-46A4-A0F1-60ED8E390047}" type="slidenum">
              <a:rPr kumimoji="0" lang="cs-CZ" altLang="en-US"/>
              <a:pPr algn="r">
                <a:spcBef>
                  <a:spcPct val="0"/>
                </a:spcBef>
              </a:pPr>
              <a:t>4</a:t>
            </a:fld>
            <a:endParaRPr kumimoji="0" lang="cs-CZ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DF9268D5-E83F-878C-0E6D-FBE2E2CC0E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6363A46E-B2C1-02EB-2C1C-863241FF2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0773951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31">
            <a:extLst>
              <a:ext uri="{FF2B5EF4-FFF2-40B4-BE49-F238E27FC236}">
                <a16:creationId xmlns:a16="http://schemas.microsoft.com/office/drawing/2014/main" id="{DB7F61AD-4C8E-AC2A-E6FB-04DE707C166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5D76C446-609E-4330-9A48-E8724B2372B1}" type="slidenum">
              <a:rPr kumimoji="0" lang="cs-CZ" altLang="en-US"/>
              <a:pPr algn="r">
                <a:spcBef>
                  <a:spcPct val="0"/>
                </a:spcBef>
              </a:pPr>
              <a:t>5</a:t>
            </a:fld>
            <a:endParaRPr kumimoji="0" lang="cs-CZ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958D8DF-EF3A-91DD-DF1D-2FCF88D7B8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53B0B46E-02C1-D8DA-2714-179E630AD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>
            <a:extLst>
              <a:ext uri="{FF2B5EF4-FFF2-40B4-BE49-F238E27FC236}">
                <a16:creationId xmlns:a16="http://schemas.microsoft.com/office/drawing/2014/main" id="{A9C9FC9A-4DE6-E143-0A3B-B191C78E9F2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BE3D0B05-1CE4-46A4-A0F1-60ED8E390047}" type="slidenum">
              <a:rPr kumimoji="0" lang="cs-CZ" altLang="en-US"/>
              <a:pPr algn="r">
                <a:spcBef>
                  <a:spcPct val="0"/>
                </a:spcBef>
              </a:pPr>
              <a:t>6</a:t>
            </a:fld>
            <a:endParaRPr kumimoji="0" lang="cs-CZ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DF9268D5-E83F-878C-0E6D-FBE2E2CC0E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6363A46E-B2C1-02EB-2C1C-863241FF2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379829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>
            <a:extLst>
              <a:ext uri="{FF2B5EF4-FFF2-40B4-BE49-F238E27FC236}">
                <a16:creationId xmlns:a16="http://schemas.microsoft.com/office/drawing/2014/main" id="{A9C9FC9A-4DE6-E143-0A3B-B191C78E9F2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BE3D0B05-1CE4-46A4-A0F1-60ED8E390047}" type="slidenum">
              <a:rPr kumimoji="0" lang="cs-CZ" altLang="en-US"/>
              <a:pPr algn="r">
                <a:spcBef>
                  <a:spcPct val="0"/>
                </a:spcBef>
              </a:pPr>
              <a:t>7</a:t>
            </a:fld>
            <a:endParaRPr kumimoji="0" lang="cs-CZ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DF9268D5-E83F-878C-0E6D-FBE2E2CC0E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6363A46E-B2C1-02EB-2C1C-863241FF2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6655022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>
            <a:extLst>
              <a:ext uri="{FF2B5EF4-FFF2-40B4-BE49-F238E27FC236}">
                <a16:creationId xmlns:a16="http://schemas.microsoft.com/office/drawing/2014/main" id="{A9C9FC9A-4DE6-E143-0A3B-B191C78E9F2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BE3D0B05-1CE4-46A4-A0F1-60ED8E390047}" type="slidenum">
              <a:rPr kumimoji="0" lang="cs-CZ" altLang="en-US"/>
              <a:pPr algn="r">
                <a:spcBef>
                  <a:spcPct val="0"/>
                </a:spcBef>
              </a:pPr>
              <a:t>8</a:t>
            </a:fld>
            <a:endParaRPr kumimoji="0" lang="cs-CZ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DF9268D5-E83F-878C-0E6D-FBE2E2CC0E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6363A46E-B2C1-02EB-2C1C-863241FF2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7496392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31">
            <a:extLst>
              <a:ext uri="{FF2B5EF4-FFF2-40B4-BE49-F238E27FC236}">
                <a16:creationId xmlns:a16="http://schemas.microsoft.com/office/drawing/2014/main" id="{A9C9FC9A-4DE6-E143-0A3B-B191C78E9F2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fld id="{BE3D0B05-1CE4-46A4-A0F1-60ED8E390047}" type="slidenum">
              <a:rPr kumimoji="0" lang="cs-CZ" altLang="en-US"/>
              <a:pPr algn="r">
                <a:spcBef>
                  <a:spcPct val="0"/>
                </a:spcBef>
              </a:pPr>
              <a:t>9</a:t>
            </a:fld>
            <a:endParaRPr kumimoji="0" lang="cs-CZ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DF9268D5-E83F-878C-0E6D-FBE2E2CC0E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6363A46E-B2C1-02EB-2C1C-863241FF2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252635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CD6B6E-7835-4C10-9226-C7810EC285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9066D59-3EF6-4B1E-9450-24DE4E4B25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F9A53F-3AC7-4401-9BE6-B193CD6E3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DC40-9915-4428-8EA0-27C7278252FB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5FEC0E-F60E-4CE7-8125-7EA5855DF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FB1786-5899-4699-B3A6-F741CB5DE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09FE3-769B-47E0-84A8-56F1679C9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126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A1E793-6ADC-45F2-A43C-B1598BC2E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2F9F4AC-9E51-4C68-8F6E-1C7503CD0F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ACB354-04E1-43E1-B1CE-72D102A1A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DC40-9915-4428-8EA0-27C7278252FB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E6286F-36F3-4AA2-AD31-16AC0FDBE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48BF6A-ABA2-4BB2-9ABC-55E279C79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09FE3-769B-47E0-84A8-56F1679C9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767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5C1CFAD-C66A-4C0E-8038-4E24B684F0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407FA9B-4FFA-49C2-B630-E834C89E60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8E1CAE-AC23-4FE7-A6C2-43BB0D51C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DC40-9915-4428-8EA0-27C7278252FB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AB4D6B-2FF5-4581-AE9F-EEE00E058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9DA187-EFDF-46E4-8100-8317F8937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09FE3-769B-47E0-84A8-56F1679C9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145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D69B51-FFB4-41EA-866D-9CC1968B1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B46F9C-E34F-4EE4-8304-50C46929B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84A0EF-6185-4579-91C5-CA406BEF4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DC40-9915-4428-8EA0-27C7278252FB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69CEE0-53A0-4007-A3B5-84DB45017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0C58A2-8827-4648-B502-889958CA5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09FE3-769B-47E0-84A8-56F1679C9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4842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26A4C8-AA64-45D7-B796-553F5BABB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4B58978-9D38-4355-A910-2362BDC47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F6EF23-1040-4E63-B498-DB8BCB6EF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DC40-9915-4428-8EA0-27C7278252FB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F40FA0-B000-4DAB-8862-DA7083778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0F0B68-AAF2-4785-BF65-9EE6F4F7E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09FE3-769B-47E0-84A8-56F1679C9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D2C617-48A4-485E-86EB-4633D1CA5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33CD31-703E-439D-AC8D-11CEBDCAC9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F0EF75C-8854-4CE9-8B2A-4FD69B07C3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0AA090E-C6C7-4959-83D5-B007D89B7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DC40-9915-4428-8EA0-27C7278252FB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F1ED03-5D0C-40C6-9142-A85DA7D34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D81A9F9-6063-4647-AD40-38C8519DB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09FE3-769B-47E0-84A8-56F1679C9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730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34284C-0AFA-4A5D-AD91-71CD296FF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3BA77B2-0F10-4B41-B221-42B9B2E795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960A1FA-61EF-4E01-B1FB-E2E912533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BD28F17-0617-4DE8-B0EB-CB9BE6BCBB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CA38739-B000-4F72-8C6B-7432EBC466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ECD348E-DA0D-41EB-9E43-633522106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DC40-9915-4428-8EA0-27C7278252FB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9E7B7EA-2CA6-4A9F-8FCE-836D9AD56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0065C8D-6FE4-49EE-AE6F-680724263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09FE3-769B-47E0-84A8-56F1679C9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7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194033-8E4C-457C-86E0-1AC78DBB5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A17FDE3-82B4-4A15-9958-D557E873A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DC40-9915-4428-8EA0-27C7278252FB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CCA5CFC-8839-4937-A0A6-2E5E0B46E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FA0D79-94D8-43AF-8407-910871853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09FE3-769B-47E0-84A8-56F1679C9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750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3F93640-CA26-4FAA-804E-A3265AC30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DC40-9915-4428-8EA0-27C7278252FB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1EB36D-C345-4C0E-9FDA-372D7AA3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48C04D1-1ED3-42F0-ABCA-7DBB38B94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09FE3-769B-47E0-84A8-56F1679C9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87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BCB0F1-1D2A-47C2-BE06-CA4C42502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C7DF59-7B85-4320-B189-2748C2A147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5877DE4-A79D-469B-A788-AB40735A2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AB3D790-3C61-4078-BFD7-239CFB482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DC40-9915-4428-8EA0-27C7278252FB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6419190-3540-4B4C-96AD-0DED55D7C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3F3D9B-FA2E-4995-A62E-E4AC61144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09FE3-769B-47E0-84A8-56F1679C9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499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FAB1EB-AB05-44D5-A2A1-AA595790A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E0EC2F2-128F-4B23-A3AA-2A5FAFFCDA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1B07A95-1B49-4990-BE2B-E319A2BD96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7B80BFC-5ABD-47D9-8362-FC1CA3DCA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4DC40-9915-4428-8EA0-27C7278252FB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8D7271-7550-45AA-B086-22068D553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5DE53F6-2C73-4B98-8833-8338B3D53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09FE3-769B-47E0-84A8-56F1679C9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693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1C2D49E-17B1-4FE3-9133-2C510403D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F903A56-EB40-4416-BEFB-0C528D06D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29CAEC-B9E4-4881-B876-6F91888E0F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4DC40-9915-4428-8EA0-27C7278252FB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289EB8-6CC2-400C-92E4-837336AD7F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A4E97B-2ADB-4F96-9581-1622C3CE64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09FE3-769B-47E0-84A8-56F1679C9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448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C61B5BE-1F12-4CD7-A060-DEA88AFE63A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1465262"/>
            <a:ext cx="9144000" cy="23876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en-US" dirty="0"/>
              <a:t>RVH pohledem výzkumníků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0088BAC-BEAC-44C3-816F-41B43A3004C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4426630"/>
            <a:ext cx="9144000" cy="1655762"/>
          </a:xfrm>
        </p:spPr>
        <p:txBody>
          <a:bodyPr/>
          <a:lstStyle/>
          <a:p>
            <a:pPr eaLnBrk="1" hangingPunct="1"/>
            <a:r>
              <a:rPr lang="cs-CZ" altLang="en-US" dirty="0"/>
              <a:t>Petr Soukup a kol.</a:t>
            </a:r>
          </a:p>
          <a:p>
            <a:pPr eaLnBrk="1" hangingPunct="1"/>
            <a:r>
              <a:rPr lang="cs-CZ" altLang="en-US" dirty="0"/>
              <a:t>FSV UK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>
            <a:extLst>
              <a:ext uri="{FF2B5EF4-FFF2-40B4-BE49-F238E27FC236}">
                <a16:creationId xmlns:a16="http://schemas.microsoft.com/office/drawing/2014/main" id="{2A506A9D-914E-F979-6B70-9CB60DA9EB6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altLang="en-US" sz="4000" dirty="0"/>
              <a:t>Projednání SP před RVH I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1344B99-7F1A-96C6-951D-9CFCE7A8DB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35394" y="1702907"/>
            <a:ext cx="9410631" cy="478996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en-US" dirty="0"/>
              <a:t>AS a VR fakulty</a:t>
            </a:r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Typicky předchází jednání kolegia děkana</a:t>
            </a:r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V průběhu příprav konzultace (někdy s administrativní podporou z rektorátu, někdy s administrativní podporou z fakult a někdy též s členy RVH – toto je spíše neformální)</a:t>
            </a:r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Podání RVH typicky výrazně předchází projednání – cca 1-2 měsíce předem</a:t>
            </a:r>
          </a:p>
        </p:txBody>
      </p:sp>
    </p:spTree>
    <p:extLst>
      <p:ext uri="{BB962C8B-B14F-4D97-AF65-F5344CB8AC3E}">
        <p14:creationId xmlns:p14="http://schemas.microsoft.com/office/powerpoint/2010/main" val="23377977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>
            <a:extLst>
              <a:ext uri="{FF2B5EF4-FFF2-40B4-BE49-F238E27FC236}">
                <a16:creationId xmlns:a16="http://schemas.microsoft.com/office/drawing/2014/main" id="{2A506A9D-914E-F979-6B70-9CB60DA9EB6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altLang="en-US" sz="4000" dirty="0"/>
              <a:t>Projednání SP před RVH II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1344B99-7F1A-96C6-951D-9CFCE7A8DB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35394" y="1702906"/>
            <a:ext cx="9410631" cy="4966251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cs-CZ" altLang="en-US" dirty="0"/>
              <a:t>RVH má vždy zpravodaje a ten má navíc typicky hodnotitele</a:t>
            </a:r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Některé univerzity využívají externí hodnotitele (někdy dokonce výhradně externisté)</a:t>
            </a:r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Pravidla pro střety zájmů – vyloučení člena RVH, který ve spisu figuruje, nebo pracuje na pracovišti, které spis předkládá</a:t>
            </a:r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Při přípravě spisu pomáhá typicky informační systém, který čerpá informace z dalších IS (ne vždy ale VŠ mají, nadto je nutný neustálý vývoj a reakce na změny od NAÚ)</a:t>
            </a:r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Výzkumnický postřeh: Opakované vynalézání kola, větší spolupráce či vývoj společného systému (s NAÚ) by mohlo prospět </a:t>
            </a:r>
          </a:p>
        </p:txBody>
      </p:sp>
    </p:spTree>
    <p:extLst>
      <p:ext uri="{BB962C8B-B14F-4D97-AF65-F5344CB8AC3E}">
        <p14:creationId xmlns:p14="http://schemas.microsoft.com/office/powerpoint/2010/main" val="339285804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>
            <a:extLst>
              <a:ext uri="{FF2B5EF4-FFF2-40B4-BE49-F238E27FC236}">
                <a16:creationId xmlns:a16="http://schemas.microsoft.com/office/drawing/2014/main" id="{2A506A9D-914E-F979-6B70-9CB60DA9EB6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altLang="en-US" sz="4000" dirty="0"/>
              <a:t>Projednání SP na RVH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1344B99-7F1A-96C6-951D-9CFCE7A8DB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35394" y="1702906"/>
            <a:ext cx="9410631" cy="4966251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cs-CZ" altLang="en-US" dirty="0"/>
              <a:t>Podklad: spis plus posudky a zpráva od </a:t>
            </a:r>
            <a:r>
              <a:rPr lang="cs-CZ" altLang="en-US" dirty="0" err="1"/>
              <a:t>zpravdaje</a:t>
            </a:r>
            <a:endParaRPr lang="cs-CZ" altLang="en-US" dirty="0"/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Typicky vyjádření či účast předkladatele (garant</a:t>
            </a:r>
            <a:r>
              <a:rPr lang="en-GB" altLang="en-US" dirty="0"/>
              <a:t>/prod</a:t>
            </a:r>
            <a:r>
              <a:rPr lang="cs-CZ" altLang="en-US" dirty="0" err="1"/>
              <a:t>ěkan</a:t>
            </a:r>
            <a:r>
              <a:rPr lang="cs-CZ" altLang="en-US" dirty="0"/>
              <a:t>) – někdy již předjednáno a účast předkladatele není</a:t>
            </a:r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Předkladatel může při osobním jednání mnohé vysvětlit (u  akreditací NAÚ tento prvek chybí), může spisu „pomoci“</a:t>
            </a:r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Hlavní hodnotící kritéria: osoba garant a personální zajištění, cíle učení a jejich promítnutí do státní zkoušky a jednotlivých předmětů (ale také „umělecký“ dojem) </a:t>
            </a:r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Doplňková kritéria: ekonomická udržitelnost</a:t>
            </a:r>
            <a:r>
              <a:rPr lang="en-GB" altLang="en-US" dirty="0"/>
              <a:t>/po</a:t>
            </a:r>
            <a:r>
              <a:rPr lang="cs-CZ" altLang="en-US" dirty="0"/>
              <a:t>čet potenciálních studentů, svázanost</a:t>
            </a:r>
            <a:r>
              <a:rPr lang="en-GB" altLang="en-US" dirty="0"/>
              <a:t>/</a:t>
            </a:r>
            <a:r>
              <a:rPr lang="en-GB" altLang="en-US" dirty="0" err="1"/>
              <a:t>volnost</a:t>
            </a:r>
            <a:r>
              <a:rPr lang="en-GB" altLang="en-US" dirty="0"/>
              <a:t> SP (P/PV a V p</a:t>
            </a:r>
            <a:r>
              <a:rPr lang="cs-CZ" altLang="en-US" dirty="0" err="1"/>
              <a:t>ředměty</a:t>
            </a:r>
            <a:r>
              <a:rPr lang="cs-CZ" alt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12952039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>
            <a:extLst>
              <a:ext uri="{FF2B5EF4-FFF2-40B4-BE49-F238E27FC236}">
                <a16:creationId xmlns:a16="http://schemas.microsoft.com/office/drawing/2014/main" id="{2A506A9D-914E-F979-6B70-9CB60DA9EB6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altLang="en-US" sz="4000" dirty="0"/>
              <a:t>Modely rozhodování o SP na RVH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1344B99-7F1A-96C6-951D-9CFCE7A8DB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35394" y="1702906"/>
            <a:ext cx="9410631" cy="4966251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en-US" dirty="0"/>
              <a:t>RVH běžně uděluje akreditaci na 10 let a v polovině nutná kontrolní zpráva (KZ)</a:t>
            </a:r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RVH individuálně rozhoduje a často žádá dříve KZ a případně uděluje akreditaci na kratší dobu</a:t>
            </a:r>
          </a:p>
          <a:p>
            <a:pPr eaLnBrk="1" hangingPunct="1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00555951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>
            <a:extLst>
              <a:ext uri="{FF2B5EF4-FFF2-40B4-BE49-F238E27FC236}">
                <a16:creationId xmlns:a16="http://schemas.microsoft.com/office/drawing/2014/main" id="{2A506A9D-914E-F979-6B70-9CB60DA9EB6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altLang="en-US" sz="4000" dirty="0"/>
              <a:t>Problémové návrhy SP a rozhodování RVH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1344B99-7F1A-96C6-951D-9CFCE7A8DB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35394" y="1702906"/>
            <a:ext cx="9410631" cy="4966251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en-US" dirty="0"/>
              <a:t>Někdy dochází k zastavení již v rámci návrhu (často mimo RVH)</a:t>
            </a:r>
          </a:p>
          <a:p>
            <a:pPr eaLnBrk="1" hangingPunct="1"/>
            <a:r>
              <a:rPr lang="cs-CZ" altLang="en-US" dirty="0"/>
              <a:t>Odmítnutí návrhu SP je zejména díky tomu výjimečné</a:t>
            </a:r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Důvody vedoucí k omezením či odmítnutí: </a:t>
            </a:r>
          </a:p>
          <a:p>
            <a:pPr lvl="1"/>
            <a:r>
              <a:rPr lang="cs-CZ" altLang="en-US" dirty="0"/>
              <a:t>nevyhovující personální zajištění, zejména pak osoba garanta (časti věk a neexistence osoby, která může garanci převzít), </a:t>
            </a:r>
          </a:p>
          <a:p>
            <a:pPr lvl="1"/>
            <a:r>
              <a:rPr lang="cs-CZ" altLang="en-US" dirty="0"/>
              <a:t>nesoulad cílů učení a obsahu SP</a:t>
            </a:r>
          </a:p>
          <a:p>
            <a:pPr lvl="1"/>
            <a:r>
              <a:rPr lang="cs-CZ" altLang="en-US" dirty="0"/>
              <a:t>u profesních nevhodná praxe či nedostatečné zajištění</a:t>
            </a:r>
          </a:p>
          <a:p>
            <a:pPr eaLnBrk="1" hangingPunct="1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64955899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>
            <a:extLst>
              <a:ext uri="{FF2B5EF4-FFF2-40B4-BE49-F238E27FC236}">
                <a16:creationId xmlns:a16="http://schemas.microsoft.com/office/drawing/2014/main" id="{2A506A9D-914E-F979-6B70-9CB60DA9EB6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altLang="en-US" sz="4000" dirty="0"/>
              <a:t>Pocity RVH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1344B99-7F1A-96C6-951D-9CFCE7A8DB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35394" y="1702906"/>
            <a:ext cx="9410631" cy="4966251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en-US" dirty="0"/>
              <a:t>Nepříliš oblíbený orgán (Ti, co činnost znají, tak ji oceňují)</a:t>
            </a:r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Vidí jen odlesky ala </a:t>
            </a:r>
            <a:r>
              <a:rPr lang="cs-CZ" altLang="en-US" dirty="0" err="1"/>
              <a:t>Platonovská</a:t>
            </a:r>
            <a:r>
              <a:rPr lang="cs-CZ" altLang="en-US" dirty="0"/>
              <a:t> jeskyně („daleko od reálné výuky“) – možná do budoucna méně administrativního posuzování a více „akčního“ posuzování</a:t>
            </a:r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Dost regulováno a přitom některé regulace nejsou dokončeny  (profesní programy, regulovaná povolání)</a:t>
            </a:r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Výzkumnický postřeh: RVH jsou funkční orgány, většina členů nejen aktivně pracuje, ale též uvažuje o činnosti a snaží se případně též pomáhat funkčnosti procesu (např. předběžné konzultace)   </a:t>
            </a:r>
          </a:p>
        </p:txBody>
      </p:sp>
    </p:spTree>
    <p:extLst>
      <p:ext uri="{BB962C8B-B14F-4D97-AF65-F5344CB8AC3E}">
        <p14:creationId xmlns:p14="http://schemas.microsoft.com/office/powerpoint/2010/main" val="349819385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>
            <a:extLst>
              <a:ext uri="{FF2B5EF4-FFF2-40B4-BE49-F238E27FC236}">
                <a16:creationId xmlns:a16="http://schemas.microsoft.com/office/drawing/2014/main" id="{2A506A9D-914E-F979-6B70-9CB60DA9EB6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altLang="en-US" sz="4000" dirty="0"/>
              <a:t>Návrhy na změny a problémy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1344B99-7F1A-96C6-951D-9CFCE7A8DB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35394" y="1518408"/>
            <a:ext cx="9410631" cy="515075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None/>
            </a:pPr>
            <a:endParaRPr lang="cs-CZ" altLang="en-US" dirty="0"/>
          </a:p>
          <a:p>
            <a:pPr eaLnBrk="1" hangingPunct="1"/>
            <a:r>
              <a:rPr lang="cs-CZ" altLang="en-US" dirty="0"/>
              <a:t>Jak mají vypadat akreditace SP (spis automatizován, více akce)?</a:t>
            </a:r>
          </a:p>
          <a:p>
            <a:pPr marL="0" indent="0" eaLnBrk="1" hangingPunct="1">
              <a:buNone/>
            </a:pPr>
            <a:endParaRPr lang="cs-CZ" altLang="en-US" dirty="0"/>
          </a:p>
          <a:p>
            <a:pPr eaLnBrk="1" hangingPunct="1"/>
            <a:r>
              <a:rPr lang="cs-CZ" altLang="en-US" dirty="0"/>
              <a:t>Přílišná regulovanost regulovaných SP – nejen náhled akademiků ale též stížnosti studentů (možnost odlišit se?)</a:t>
            </a:r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Nejasné postavení profesních SP – často akreditovány jako akademické pro možnost vyhnout se problémům, garant by měl být posuzován výrazně jinak než u akademického SP</a:t>
            </a:r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Odměňování externistů (členů RVH i posuzovatelů) – novelizace ZP a ZDP (plus pojištění) bude působit neřešitelné problémy (nejen pro RVH ale v celém spektru akademických činností)</a:t>
            </a:r>
          </a:p>
          <a:p>
            <a:pPr eaLnBrk="1" hangingPunct="1"/>
            <a:endParaRPr lang="cs-CZ" altLang="en-US" dirty="0"/>
          </a:p>
          <a:p>
            <a:pPr eaLnBrk="1" hangingPunct="1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99471398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>
            <a:extLst>
              <a:ext uri="{FF2B5EF4-FFF2-40B4-BE49-F238E27FC236}">
                <a16:creationId xmlns:a16="http://schemas.microsoft.com/office/drawing/2014/main" id="{7B3A80C0-F7FE-A6F7-78EE-A202BDFF785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63750" y="2781300"/>
            <a:ext cx="8078788" cy="11430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altLang="en-US" sz="4000" dirty="0"/>
              <a:t>Díky za pozornost</a:t>
            </a:r>
          </a:p>
        </p:txBody>
      </p:sp>
    </p:spTree>
    <p:extLst>
      <p:ext uri="{BB962C8B-B14F-4D97-AF65-F5344CB8AC3E}">
        <p14:creationId xmlns:p14="http://schemas.microsoft.com/office/powerpoint/2010/main" val="276470661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>
            <a:extLst>
              <a:ext uri="{FF2B5EF4-FFF2-40B4-BE49-F238E27FC236}">
                <a16:creationId xmlns:a16="http://schemas.microsoft.com/office/drawing/2014/main" id="{2A506A9D-914E-F979-6B70-9CB60DA9EB6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en-US" sz="4000" dirty="0"/>
              <a:t>Výzkumný úkol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1344B99-7F1A-96C6-951D-9CFCE7A8DB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35394" y="1702907"/>
            <a:ext cx="10394605" cy="418465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en-US" dirty="0"/>
              <a:t>Prozkoumat RVH a jejich praxi</a:t>
            </a:r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Typově zvoleny různé typy VŠ – univerzitní</a:t>
            </a:r>
            <a:r>
              <a:rPr lang="en-GB" altLang="en-US" dirty="0"/>
              <a:t>/</a:t>
            </a:r>
            <a:r>
              <a:rPr lang="en-GB" altLang="en-US" dirty="0" err="1"/>
              <a:t>neuniver</a:t>
            </a:r>
            <a:r>
              <a:rPr lang="cs-CZ" altLang="en-US" dirty="0" err="1"/>
              <a:t>zitní</a:t>
            </a:r>
            <a:r>
              <a:rPr lang="cs-CZ" altLang="en-US" dirty="0"/>
              <a:t>, velké</a:t>
            </a:r>
            <a:r>
              <a:rPr lang="en-GB" altLang="en-US" dirty="0"/>
              <a:t>/mal</a:t>
            </a:r>
            <a:r>
              <a:rPr lang="cs-CZ" altLang="en-US" dirty="0"/>
              <a:t>é s převažující institucionální akreditací</a:t>
            </a:r>
            <a:r>
              <a:rPr lang="en-GB" altLang="en-US" dirty="0"/>
              <a:t>/s p</a:t>
            </a:r>
            <a:r>
              <a:rPr lang="cs-CZ" altLang="en-US" dirty="0" err="1"/>
              <a:t>řevažujícími</a:t>
            </a:r>
            <a:r>
              <a:rPr lang="cs-CZ" altLang="en-US" dirty="0"/>
              <a:t> programovými akreditacemi</a:t>
            </a:r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Celkem 5 univerzit</a:t>
            </a:r>
            <a:endParaRPr lang="cs-CZ" altLang="en-US" dirty="0">
              <a:highlight>
                <a:srgbClr val="FFFF00"/>
              </a:highlight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>
            <a:extLst>
              <a:ext uri="{FF2B5EF4-FFF2-40B4-BE49-F238E27FC236}">
                <a16:creationId xmlns:a16="http://schemas.microsoft.com/office/drawing/2014/main" id="{2A506A9D-914E-F979-6B70-9CB60DA9EB6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en-US" sz="4000" dirty="0"/>
              <a:t>Výzkumná metodologie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1344B99-7F1A-96C6-951D-9CFCE7A8DB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35394" y="1702907"/>
            <a:ext cx="9410631" cy="418465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en-US" dirty="0"/>
              <a:t>Nejdříve hloubkový rozhovor s tajemnicí a</a:t>
            </a:r>
            <a:r>
              <a:rPr lang="en-GB" altLang="en-US" dirty="0"/>
              <a:t>/</a:t>
            </a:r>
            <a:r>
              <a:rPr lang="cs-CZ" altLang="en-US" dirty="0"/>
              <a:t>nebo</a:t>
            </a:r>
            <a:r>
              <a:rPr lang="en-GB" altLang="en-US" dirty="0"/>
              <a:t> m</a:t>
            </a:r>
            <a:r>
              <a:rPr lang="cs-CZ" altLang="en-US" dirty="0" err="1"/>
              <a:t>ístopředsedou</a:t>
            </a:r>
            <a:r>
              <a:rPr lang="en-GB" altLang="en-US" dirty="0"/>
              <a:t>(k</a:t>
            </a:r>
            <a:r>
              <a:rPr lang="cs-CZ" altLang="en-US" dirty="0" err="1"/>
              <a:t>yní</a:t>
            </a:r>
            <a:r>
              <a:rPr lang="cs-CZ" altLang="en-US" dirty="0"/>
              <a:t>) RVH</a:t>
            </a:r>
          </a:p>
          <a:p>
            <a:pPr eaLnBrk="1" hangingPunct="1"/>
            <a:r>
              <a:rPr lang="cs-CZ" altLang="en-US" dirty="0"/>
              <a:t>Poté skupinová diskuse s RVH, přizváni též metodici a další odborná pomoc pro akreditační proces</a:t>
            </a:r>
          </a:p>
          <a:p>
            <a:pPr eaLnBrk="1" hangingPunct="1"/>
            <a:r>
              <a:rPr lang="cs-CZ" altLang="en-US" dirty="0"/>
              <a:t>Zatím hotovo: 5 rozhovorů a 4 diskuse</a:t>
            </a:r>
          </a:p>
          <a:p>
            <a:pPr eaLnBrk="1" hangingPunct="1"/>
            <a:r>
              <a:rPr lang="cs-CZ" altLang="en-US" dirty="0"/>
              <a:t>Délka trvání rozhovorů</a:t>
            </a:r>
            <a:r>
              <a:rPr lang="en-GB" altLang="en-US" dirty="0"/>
              <a:t>/</a:t>
            </a:r>
            <a:r>
              <a:rPr lang="en-GB" altLang="en-US" dirty="0" err="1"/>
              <a:t>diskus</a:t>
            </a:r>
            <a:r>
              <a:rPr lang="cs-CZ" altLang="en-US" dirty="0"/>
              <a:t>í: 60 minut</a:t>
            </a:r>
          </a:p>
          <a:p>
            <a:pPr eaLnBrk="1" hangingPunct="1"/>
            <a:r>
              <a:rPr lang="cs-CZ" altLang="en-US" dirty="0"/>
              <a:t>Scénář stejný pro všechny VŠ, vždy také reakce na specifické odpovědi</a:t>
            </a:r>
          </a:p>
          <a:p>
            <a:pPr eaLnBrk="1" hangingPunct="1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12133711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>
            <a:extLst>
              <a:ext uri="{FF2B5EF4-FFF2-40B4-BE49-F238E27FC236}">
                <a16:creationId xmlns:a16="http://schemas.microsoft.com/office/drawing/2014/main" id="{2A506A9D-914E-F979-6B70-9CB60DA9EB6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en-US" sz="4000" dirty="0"/>
              <a:t>Základní témata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1344B99-7F1A-96C6-951D-9CFCE7A8DB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35394" y="1702907"/>
            <a:ext cx="9410631" cy="418465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en-US" dirty="0"/>
              <a:t>Složení rady, místopředsednictví, účast děkanů/proděkanů, neslučitelnosti a obměny</a:t>
            </a:r>
          </a:p>
          <a:p>
            <a:pPr eaLnBrk="1" hangingPunct="1"/>
            <a:r>
              <a:rPr lang="cs-CZ" altLang="en-US" dirty="0"/>
              <a:t>Typické činnosti RVH během zasedání</a:t>
            </a:r>
          </a:p>
          <a:p>
            <a:pPr eaLnBrk="1" hangingPunct="1"/>
            <a:r>
              <a:rPr lang="cs-CZ" altLang="en-US" dirty="0"/>
              <a:t>Schvalování SP na RVH  a související procesy</a:t>
            </a:r>
          </a:p>
          <a:p>
            <a:pPr eaLnBrk="1" hangingPunct="1"/>
            <a:r>
              <a:rPr lang="cs-CZ" altLang="en-US" dirty="0"/>
              <a:t>Spolupráce s fakultami, děkany/proděkany fakulty a garanty</a:t>
            </a:r>
          </a:p>
          <a:p>
            <a:pPr eaLnBrk="1" hangingPunct="1"/>
            <a:r>
              <a:rPr lang="cs-CZ" altLang="en-US" dirty="0"/>
              <a:t>Další agendy a jejich průběh</a:t>
            </a:r>
          </a:p>
          <a:p>
            <a:pPr eaLnBrk="1" hangingPunct="1"/>
            <a:r>
              <a:rPr lang="cs-CZ" altLang="en-US" dirty="0"/>
              <a:t>Problémové situace- neúspěšné programy, pozastavování akreditací</a:t>
            </a:r>
          </a:p>
          <a:p>
            <a:pPr eaLnBrk="1" hangingPunct="1"/>
            <a:r>
              <a:rPr lang="cs-CZ" altLang="en-US" dirty="0"/>
              <a:t>Spolupráce s orgány mimo – NAU, MŠMT</a:t>
            </a:r>
          </a:p>
          <a:p>
            <a:pPr eaLnBrk="1" hangingPunct="1"/>
            <a:r>
              <a:rPr lang="cs-CZ" altLang="en-US" dirty="0"/>
              <a:t>Návrhy na úpravu akreditačního procesu</a:t>
            </a:r>
          </a:p>
          <a:p>
            <a:pPr eaLnBrk="1" hangingPunct="1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33779263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>
            <a:extLst>
              <a:ext uri="{FF2B5EF4-FFF2-40B4-BE49-F238E27FC236}">
                <a16:creationId xmlns:a16="http://schemas.microsoft.com/office/drawing/2014/main" id="{7B3A80C0-F7FE-A6F7-78EE-A202BDFF785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063750" y="2781300"/>
            <a:ext cx="8078788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altLang="en-US" sz="4000" dirty="0"/>
              <a:t>Základní výsledky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>
            <a:extLst>
              <a:ext uri="{FF2B5EF4-FFF2-40B4-BE49-F238E27FC236}">
                <a16:creationId xmlns:a16="http://schemas.microsoft.com/office/drawing/2014/main" id="{2A506A9D-914E-F979-6B70-9CB60DA9EB6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en-US" sz="4000" dirty="0"/>
              <a:t>Složení RVH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1344B99-7F1A-96C6-951D-9CFCE7A8DB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35394" y="1692968"/>
            <a:ext cx="9410631" cy="4687954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en-US" dirty="0"/>
              <a:t>Částečně dáno zákonem (předseda, nominace, volba)</a:t>
            </a:r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Místopředsednické místo někdy obsazeno prorektorem (ale typicky s ohledem na jeho odbornost),  ale není pravidlem, na některých VŠ jsou funkcionáři zcela mimo RVH </a:t>
            </a:r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Oslovené VŠ nechtějí účast děkanů/proděkanů, ale jsou i jiné varianty, např. VŠE (účast děkanů automatická) </a:t>
            </a:r>
          </a:p>
          <a:p>
            <a:pPr eaLnBrk="1" hangingPunct="1"/>
            <a:endParaRPr lang="cs-CZ" altLang="en-US" dirty="0"/>
          </a:p>
          <a:p>
            <a:pPr eaLnBrk="1" hangingPunct="1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18248200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>
            <a:extLst>
              <a:ext uri="{FF2B5EF4-FFF2-40B4-BE49-F238E27FC236}">
                <a16:creationId xmlns:a16="http://schemas.microsoft.com/office/drawing/2014/main" id="{2A506A9D-914E-F979-6B70-9CB60DA9EB6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en-US" sz="4000" dirty="0"/>
              <a:t>Složení RVH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1344B99-7F1A-96C6-951D-9CFCE7A8DB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35394" y="1702907"/>
            <a:ext cx="9410631" cy="4687954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en-US" dirty="0"/>
              <a:t>Typicky snaha o paritu (oblastí</a:t>
            </a:r>
            <a:r>
              <a:rPr lang="en-GB" altLang="en-US" dirty="0"/>
              <a:t>/</a:t>
            </a:r>
            <a:r>
              <a:rPr lang="en-GB" altLang="en-US" dirty="0" err="1"/>
              <a:t>fakult</a:t>
            </a:r>
            <a:r>
              <a:rPr lang="en-GB" altLang="en-US" dirty="0"/>
              <a:t>)</a:t>
            </a:r>
            <a:endParaRPr lang="cs-CZ" altLang="en-US" dirty="0"/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Pozitivně hodnocena činnost externích členů RVH – nový pohled, zkušenosti odjinud</a:t>
            </a:r>
            <a:endParaRPr lang="en-GB" altLang="en-US" dirty="0"/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en-GB" altLang="en-US" dirty="0" err="1"/>
              <a:t>Probl</a:t>
            </a:r>
            <a:r>
              <a:rPr lang="cs-CZ" altLang="en-US" dirty="0" err="1"/>
              <a:t>ém</a:t>
            </a:r>
            <a:r>
              <a:rPr lang="cs-CZ" altLang="en-US" dirty="0"/>
              <a:t> obecného charakteru: do funkcí se na VŠ nikdo nehrne</a:t>
            </a:r>
          </a:p>
          <a:p>
            <a:pPr eaLnBrk="1" hangingPunct="1"/>
            <a:endParaRPr lang="cs-CZ" altLang="en-US" dirty="0"/>
          </a:p>
          <a:p>
            <a:pPr eaLnBrk="1" hangingPunct="1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55439558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>
            <a:extLst>
              <a:ext uri="{FF2B5EF4-FFF2-40B4-BE49-F238E27FC236}">
                <a16:creationId xmlns:a16="http://schemas.microsoft.com/office/drawing/2014/main" id="{2A506A9D-914E-F979-6B70-9CB60DA9EB6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en-US" sz="4000" dirty="0"/>
              <a:t>Typické činnosti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1344B99-7F1A-96C6-951D-9CFCE7A8DB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35394" y="1702907"/>
            <a:ext cx="9410631" cy="418465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en-US" dirty="0"/>
              <a:t>Z výzkumu i zápisů jsou zřejmé nejtypičtější úkoly:</a:t>
            </a:r>
          </a:p>
          <a:p>
            <a:pPr eaLnBrk="1" hangingPunct="1"/>
            <a:r>
              <a:rPr lang="cs-CZ" altLang="en-US" dirty="0"/>
              <a:t>Schvalování SP</a:t>
            </a:r>
          </a:p>
          <a:p>
            <a:pPr eaLnBrk="1" hangingPunct="1"/>
            <a:r>
              <a:rPr lang="cs-CZ" altLang="en-US" dirty="0"/>
              <a:t>Změny v SP (garant, obsah) </a:t>
            </a:r>
          </a:p>
          <a:p>
            <a:pPr eaLnBrk="1" hangingPunct="1"/>
            <a:r>
              <a:rPr lang="cs-CZ" altLang="en-US" dirty="0"/>
              <a:t>Kontrolní zprávy</a:t>
            </a:r>
          </a:p>
          <a:p>
            <a:pPr eaLnBrk="1" hangingPunct="1"/>
            <a:r>
              <a:rPr lang="cs-CZ" altLang="en-US" dirty="0"/>
              <a:t>Na některých VŠ patří mezi pravidelné bloky koncepční rozvahy (typicky obsahuje výjezdní zasedání)</a:t>
            </a:r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Postřeh: Pokud dochází k účasti dalších orgánů: komise na fakultách, pedagogické komise, pracovní skupina pro kvality dochází k odlehčení agendy a rychlejšímu jednání</a:t>
            </a:r>
          </a:p>
        </p:txBody>
      </p:sp>
    </p:spTree>
    <p:extLst>
      <p:ext uri="{BB962C8B-B14F-4D97-AF65-F5344CB8AC3E}">
        <p14:creationId xmlns:p14="http://schemas.microsoft.com/office/powerpoint/2010/main" val="335420423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>
            <a:extLst>
              <a:ext uri="{FF2B5EF4-FFF2-40B4-BE49-F238E27FC236}">
                <a16:creationId xmlns:a16="http://schemas.microsoft.com/office/drawing/2014/main" id="{2A506A9D-914E-F979-6B70-9CB60DA9EB6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cs-CZ" altLang="en-US" sz="4000" dirty="0"/>
              <a:t>Schvalování SP na RVH  a související procesy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1344B99-7F1A-96C6-951D-9CFCE7A8DB4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035394" y="1702907"/>
            <a:ext cx="9410631" cy="418465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en-US" dirty="0"/>
              <a:t>Typicky dvoufázový proces</a:t>
            </a:r>
          </a:p>
          <a:p>
            <a:pPr eaLnBrk="1" hangingPunct="1"/>
            <a:r>
              <a:rPr lang="cs-CZ" altLang="en-US" dirty="0"/>
              <a:t>1. fáze – záměr, návrh, koncept</a:t>
            </a:r>
          </a:p>
          <a:p>
            <a:pPr eaLnBrk="1" hangingPunct="1"/>
            <a:r>
              <a:rPr lang="cs-CZ" altLang="en-US" dirty="0"/>
              <a:t>2. fáze – SP ve formě spisu</a:t>
            </a:r>
          </a:p>
          <a:p>
            <a:pPr eaLnBrk="1" hangingPunct="1"/>
            <a:endParaRPr lang="cs-CZ" altLang="en-US" dirty="0"/>
          </a:p>
          <a:p>
            <a:pPr eaLnBrk="1" hangingPunct="1"/>
            <a:r>
              <a:rPr lang="cs-CZ" altLang="en-US" dirty="0"/>
              <a:t>1. fáze je typicky projednána na fakultě a poté buď na RVH nebo některým dalším univerzitním orgánem (vede k doporučením na úpravy či nepodávat)</a:t>
            </a:r>
          </a:p>
        </p:txBody>
      </p:sp>
    </p:spTree>
    <p:extLst>
      <p:ext uri="{BB962C8B-B14F-4D97-AF65-F5344CB8AC3E}">
        <p14:creationId xmlns:p14="http://schemas.microsoft.com/office/powerpoint/2010/main" val="197454510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E65DE610E6DA4884C282B88136E519" ma:contentTypeVersion="13" ma:contentTypeDescription="Vytvoří nový dokument" ma:contentTypeScope="" ma:versionID="48f97b7b563bd521d68c602adbb649d6">
  <xsd:schema xmlns:xsd="http://www.w3.org/2001/XMLSchema" xmlns:xs="http://www.w3.org/2001/XMLSchema" xmlns:p="http://schemas.microsoft.com/office/2006/metadata/properties" xmlns:ns2="ccf56a28-fb6b-40b3-89c4-9c38277c1c3f" xmlns:ns3="d5550ca9-6391-4ca7-b906-8e500bb70327" targetNamespace="http://schemas.microsoft.com/office/2006/metadata/properties" ma:root="true" ma:fieldsID="13f78ea1f8e012612bf4c23d8954e852" ns2:_="" ns3:_="">
    <xsd:import namespace="ccf56a28-fb6b-40b3-89c4-9c38277c1c3f"/>
    <xsd:import namespace="d5550ca9-6391-4ca7-b906-8e500bb703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f56a28-fb6b-40b3-89c4-9c38277c1c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Značky obrázků" ma:readOnly="false" ma:fieldId="{5cf76f15-5ced-4ddc-b409-7134ff3c332f}" ma:taxonomyMulti="true" ma:sspId="09e14e92-8d04-4d6d-b0a4-942c3653fa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550ca9-6391-4ca7-b906-8e500bb7032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c4775678-6e57-4624-a3a2-42bbc630b908}" ma:internalName="TaxCatchAll" ma:showField="CatchAllData" ma:web="d5550ca9-6391-4ca7-b906-8e500bb703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cf56a28-fb6b-40b3-89c4-9c38277c1c3f">
      <Terms xmlns="http://schemas.microsoft.com/office/infopath/2007/PartnerControls"/>
    </lcf76f155ced4ddcb4097134ff3c332f>
    <TaxCatchAll xmlns="d5550ca9-6391-4ca7-b906-8e500bb70327" xsi:nil="true"/>
  </documentManagement>
</p:properties>
</file>

<file path=customXml/itemProps1.xml><?xml version="1.0" encoding="utf-8"?>
<ds:datastoreItem xmlns:ds="http://schemas.openxmlformats.org/officeDocument/2006/customXml" ds:itemID="{E01D5569-3549-4683-9CB7-8B5F2E3E4627}"/>
</file>

<file path=customXml/itemProps2.xml><?xml version="1.0" encoding="utf-8"?>
<ds:datastoreItem xmlns:ds="http://schemas.openxmlformats.org/officeDocument/2006/customXml" ds:itemID="{787C22F9-4DA9-4EB7-95E9-C6432ADE3413}"/>
</file>

<file path=customXml/itemProps3.xml><?xml version="1.0" encoding="utf-8"?>
<ds:datastoreItem xmlns:ds="http://schemas.openxmlformats.org/officeDocument/2006/customXml" ds:itemID="{AA470E84-A61D-497B-8E2A-4275BFC1855D}"/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951</Words>
  <Application>Microsoft Office PowerPoint</Application>
  <PresentationFormat>Širokoúhlá obrazovka</PresentationFormat>
  <Paragraphs>126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Motiv Office</vt:lpstr>
      <vt:lpstr>RVH pohledem výzkumníků</vt:lpstr>
      <vt:lpstr>Výzkumný úkol</vt:lpstr>
      <vt:lpstr>Výzkumná metodologie</vt:lpstr>
      <vt:lpstr>Základní témata</vt:lpstr>
      <vt:lpstr>Základní výsledky</vt:lpstr>
      <vt:lpstr>Složení RVH</vt:lpstr>
      <vt:lpstr>Složení RVH</vt:lpstr>
      <vt:lpstr>Typické činnosti</vt:lpstr>
      <vt:lpstr>Schvalování SP na RVH  a související procesy</vt:lpstr>
      <vt:lpstr>Projednání SP před RVH I</vt:lpstr>
      <vt:lpstr>Projednání SP před RVH II</vt:lpstr>
      <vt:lpstr>Projednání SP na RVH</vt:lpstr>
      <vt:lpstr>Modely rozhodování o SP na RVH</vt:lpstr>
      <vt:lpstr>Problémové návrhy SP a rozhodování RVH</vt:lpstr>
      <vt:lpstr>Pocity RVH</vt:lpstr>
      <vt:lpstr>Návrhy na změny a problémy</vt:lpstr>
      <vt:lpstr>Díky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sociologie  Vznik a vývoj kapitalismu</dc:title>
  <dc:creator>PhDr. Ing. Petr Soukup, Ph.D.</dc:creator>
  <cp:lastModifiedBy>Jakub Homolka</cp:lastModifiedBy>
  <cp:revision>50</cp:revision>
  <dcterms:created xsi:type="dcterms:W3CDTF">2021-10-26T08:52:31Z</dcterms:created>
  <dcterms:modified xsi:type="dcterms:W3CDTF">2023-11-27T16:06:48Z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0x01010018E65DE610E6DA4884C282B88136E519</vt:lpwstr>
  </property>
</Properties>
</file>