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3" r:id="rId2"/>
    <p:sldId id="394" r:id="rId3"/>
    <p:sldId id="398" r:id="rId4"/>
    <p:sldId id="395" r:id="rId5"/>
    <p:sldId id="391" r:id="rId6"/>
    <p:sldId id="392" r:id="rId7"/>
    <p:sldId id="401" r:id="rId8"/>
    <p:sldId id="399" r:id="rId9"/>
    <p:sldId id="406" r:id="rId10"/>
    <p:sldId id="397" r:id="rId11"/>
    <p:sldId id="402" r:id="rId12"/>
    <p:sldId id="403" r:id="rId13"/>
    <p:sldId id="404" r:id="rId14"/>
    <p:sldId id="405" r:id="rId15"/>
    <p:sldId id="302" r:id="rId16"/>
  </p:sldIdLst>
  <p:sldSz cx="20104100" cy="1130935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F7C876C-9C35-48CC-9626-460BBD75EDE8}">
          <p14:sldIdLst>
            <p14:sldId id="263"/>
            <p14:sldId id="394"/>
            <p14:sldId id="398"/>
            <p14:sldId id="395"/>
            <p14:sldId id="391"/>
            <p14:sldId id="392"/>
            <p14:sldId id="401"/>
            <p14:sldId id="399"/>
            <p14:sldId id="406"/>
            <p14:sldId id="397"/>
            <p14:sldId id="402"/>
            <p14:sldId id="403"/>
            <p14:sldId id="404"/>
            <p14:sldId id="405"/>
            <p14:sldId id="3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562">
          <p15:clr>
            <a:srgbClr val="A4A3A4"/>
          </p15:clr>
        </p15:guide>
        <p15:guide id="2" pos="63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04" autoAdjust="0"/>
    <p:restoredTop sz="94660"/>
  </p:normalViewPr>
  <p:slideViewPr>
    <p:cSldViewPr snapToGrid="0">
      <p:cViewPr varScale="1">
        <p:scale>
          <a:sx n="37" d="100"/>
          <a:sy n="37" d="100"/>
        </p:scale>
        <p:origin x="732" y="56"/>
      </p:cViewPr>
      <p:guideLst>
        <p:guide orient="horz" pos="3562"/>
        <p:guide pos="63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1"/>
            <a:ext cx="430212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01A4A-A955-42F7-BBC2-12860F83B4CA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A1D89-B2AE-4847-B813-1B16C7FCE8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078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6A29C-D549-4D52-9BE9-55DD6DF51756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487A8-2573-42E8-8C4A-4D8D8E332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16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ject 35">
            <a:extLst>
              <a:ext uri="{FF2B5EF4-FFF2-40B4-BE49-F238E27FC236}">
                <a16:creationId xmlns:a16="http://schemas.microsoft.com/office/drawing/2014/main" id="{0414D99A-EF63-4E13-8223-10F772D93ABC}"/>
              </a:ext>
            </a:extLst>
          </p:cNvPr>
          <p:cNvSpPr/>
          <p:nvPr userDrawn="1"/>
        </p:nvSpPr>
        <p:spPr>
          <a:xfrm>
            <a:off x="0" y="0"/>
            <a:ext cx="20104100" cy="167640"/>
          </a:xfrm>
          <a:custGeom>
            <a:avLst/>
            <a:gdLst/>
            <a:ahLst/>
            <a:cxnLst/>
            <a:rect l="l" t="t" r="r" b="b"/>
            <a:pathLst>
              <a:path w="20104100" h="167640">
                <a:moveTo>
                  <a:pt x="0" y="167534"/>
                </a:moveTo>
                <a:lnTo>
                  <a:pt x="20104099" y="167534"/>
                </a:lnTo>
                <a:lnTo>
                  <a:pt x="20104099" y="0"/>
                </a:lnTo>
                <a:lnTo>
                  <a:pt x="0" y="0"/>
                </a:lnTo>
                <a:lnTo>
                  <a:pt x="0" y="167534"/>
                </a:lnTo>
                <a:close/>
              </a:path>
            </a:pathLst>
          </a:custGeom>
          <a:solidFill>
            <a:srgbClr val="D32D3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7B8B494-74F2-4D67-AE81-F452476F4B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6260" y="167640"/>
            <a:ext cx="9407839" cy="11141710"/>
          </a:xfrm>
          <a:prstGeom prst="rect">
            <a:avLst/>
          </a:prstGeom>
        </p:spPr>
      </p:pic>
      <p:sp>
        <p:nvSpPr>
          <p:cNvPr id="32" name="object 33">
            <a:extLst>
              <a:ext uri="{FF2B5EF4-FFF2-40B4-BE49-F238E27FC236}">
                <a16:creationId xmlns:a16="http://schemas.microsoft.com/office/drawing/2014/main" id="{66AA2E40-9943-42F7-9B11-49E536313CF5}"/>
              </a:ext>
            </a:extLst>
          </p:cNvPr>
          <p:cNvSpPr txBox="1"/>
          <p:nvPr userDrawn="1"/>
        </p:nvSpPr>
        <p:spPr>
          <a:xfrm>
            <a:off x="1019640" y="7128540"/>
            <a:ext cx="9972040" cy="2031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6600" b="1" dirty="0">
                <a:solidFill>
                  <a:srgbClr val="C00000"/>
                </a:solidFill>
                <a:latin typeface="Gill Sans MT" panose="020B0502020104020203" pitchFamily="34" charset="-18"/>
                <a:cs typeface="Gill Sans MT"/>
              </a:rPr>
              <a:t>	Charles University					</a:t>
            </a:r>
            <a:r>
              <a:rPr lang="cs-CZ" sz="4800" b="1" dirty="0">
                <a:solidFill>
                  <a:srgbClr val="C00000"/>
                </a:solidFill>
                <a:latin typeface="Gill Sans MT" panose="020B0502020104020203" pitchFamily="34" charset="-18"/>
                <a:cs typeface="Gill Sans MT"/>
              </a:rPr>
              <a:t>Prague, Czech Republic</a:t>
            </a:r>
            <a:endParaRPr sz="6600" b="1" dirty="0">
              <a:solidFill>
                <a:srgbClr val="C00000"/>
              </a:solidFill>
              <a:latin typeface="Gill Sans MT" panose="020B0502020104020203" pitchFamily="34" charset="-18"/>
              <a:cs typeface="Gill Sans MT"/>
            </a:endParaRPr>
          </a:p>
        </p:txBody>
      </p:sp>
      <p:pic>
        <p:nvPicPr>
          <p:cNvPr id="34" name="Obrázek 33">
            <a:extLst>
              <a:ext uri="{FF2B5EF4-FFF2-40B4-BE49-F238E27FC236}">
                <a16:creationId xmlns:a16="http://schemas.microsoft.com/office/drawing/2014/main" id="{9180AFE3-1014-4C70-9454-8A4AFB3A52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9865" y="3601007"/>
            <a:ext cx="7155786" cy="275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36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157" y="602119"/>
            <a:ext cx="17339786" cy="218595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5493" y="1950970"/>
            <a:ext cx="9977375" cy="71756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60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386996" y="602118"/>
            <a:ext cx="4334947" cy="9584151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2157" y="602118"/>
            <a:ext cx="12753538" cy="95841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96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1506" y="304259"/>
            <a:ext cx="17339786" cy="1028596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93" y="1950970"/>
            <a:ext cx="9977375" cy="71756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96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86" y="2819485"/>
            <a:ext cx="17339786" cy="4704375"/>
          </a:xfrm>
          <a:prstGeom prst="rect">
            <a:avLst/>
          </a:prstGeom>
        </p:spPr>
        <p:txBody>
          <a:bodyPr anchor="b"/>
          <a:lstStyle>
            <a:lvl1pPr>
              <a:defRPr sz="9894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86" y="7568366"/>
            <a:ext cx="17339786" cy="24739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58">
                <a:solidFill>
                  <a:schemeClr val="tx1">
                    <a:tint val="75000"/>
                  </a:schemeClr>
                </a:solidFill>
              </a:defRPr>
            </a:lvl1pPr>
            <a:lvl2pPr marL="753923" indent="0">
              <a:buNone/>
              <a:defRPr sz="3298">
                <a:solidFill>
                  <a:schemeClr val="tx1">
                    <a:tint val="75000"/>
                  </a:schemeClr>
                </a:solidFill>
              </a:defRPr>
            </a:lvl2pPr>
            <a:lvl3pPr marL="1507846" indent="0">
              <a:buNone/>
              <a:defRPr sz="2968">
                <a:solidFill>
                  <a:schemeClr val="tx1">
                    <a:tint val="75000"/>
                  </a:schemeClr>
                </a:solidFill>
              </a:defRPr>
            </a:lvl3pPr>
            <a:lvl4pPr marL="2261768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4pPr>
            <a:lvl5pPr marL="3015691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5pPr>
            <a:lvl6pPr marL="3769614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6pPr>
            <a:lvl7pPr marL="4523537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7pPr>
            <a:lvl8pPr marL="5277460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8pPr>
            <a:lvl9pPr marL="6031382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12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157" y="602119"/>
            <a:ext cx="17339786" cy="218595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2157" y="3010591"/>
            <a:ext cx="8544243" cy="71756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77700" y="3010591"/>
            <a:ext cx="8544243" cy="71756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797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776" y="602119"/>
            <a:ext cx="17339786" cy="218595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4776" y="2772362"/>
            <a:ext cx="8504976" cy="13586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958" b="1"/>
            </a:lvl1pPr>
            <a:lvl2pPr marL="753923" indent="0">
              <a:buNone/>
              <a:defRPr sz="3298" b="1"/>
            </a:lvl2pPr>
            <a:lvl3pPr marL="1507846" indent="0">
              <a:buNone/>
              <a:defRPr sz="2968" b="1"/>
            </a:lvl3pPr>
            <a:lvl4pPr marL="2261768" indent="0">
              <a:buNone/>
              <a:defRPr sz="2638" b="1"/>
            </a:lvl4pPr>
            <a:lvl5pPr marL="3015691" indent="0">
              <a:buNone/>
              <a:defRPr sz="2638" b="1"/>
            </a:lvl5pPr>
            <a:lvl6pPr marL="3769614" indent="0">
              <a:buNone/>
              <a:defRPr sz="2638" b="1"/>
            </a:lvl6pPr>
            <a:lvl7pPr marL="4523537" indent="0">
              <a:buNone/>
              <a:defRPr sz="2638" b="1"/>
            </a:lvl7pPr>
            <a:lvl8pPr marL="5277460" indent="0">
              <a:buNone/>
              <a:defRPr sz="2638" b="1"/>
            </a:lvl8pPr>
            <a:lvl9pPr marL="6031382" indent="0">
              <a:buNone/>
              <a:defRPr sz="2638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4776" y="4131054"/>
            <a:ext cx="8504976" cy="60761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177701" y="2772362"/>
            <a:ext cx="8546861" cy="13586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958" b="1"/>
            </a:lvl1pPr>
            <a:lvl2pPr marL="753923" indent="0">
              <a:buNone/>
              <a:defRPr sz="3298" b="1"/>
            </a:lvl2pPr>
            <a:lvl3pPr marL="1507846" indent="0">
              <a:buNone/>
              <a:defRPr sz="2968" b="1"/>
            </a:lvl3pPr>
            <a:lvl4pPr marL="2261768" indent="0">
              <a:buNone/>
              <a:defRPr sz="2638" b="1"/>
            </a:lvl4pPr>
            <a:lvl5pPr marL="3015691" indent="0">
              <a:buNone/>
              <a:defRPr sz="2638" b="1"/>
            </a:lvl5pPr>
            <a:lvl6pPr marL="3769614" indent="0">
              <a:buNone/>
              <a:defRPr sz="2638" b="1"/>
            </a:lvl6pPr>
            <a:lvl7pPr marL="4523537" indent="0">
              <a:buNone/>
              <a:defRPr sz="2638" b="1"/>
            </a:lvl7pPr>
            <a:lvl8pPr marL="5277460" indent="0">
              <a:buNone/>
              <a:defRPr sz="2638" b="1"/>
            </a:lvl8pPr>
            <a:lvl9pPr marL="6031382" indent="0">
              <a:buNone/>
              <a:defRPr sz="2638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177701" y="4131054"/>
            <a:ext cx="8546861" cy="60761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10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157" y="602119"/>
            <a:ext cx="17339786" cy="218595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324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28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776" y="753957"/>
            <a:ext cx="6484095" cy="2638848"/>
          </a:xfrm>
          <a:prstGeom prst="rect">
            <a:avLst/>
          </a:prstGeom>
        </p:spPr>
        <p:txBody>
          <a:bodyPr anchor="b"/>
          <a:lstStyle>
            <a:lvl1pPr>
              <a:defRPr sz="527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6861" y="1628338"/>
            <a:ext cx="10177701" cy="8036969"/>
          </a:xfrm>
          <a:prstGeom prst="rect">
            <a:avLst/>
          </a:prstGeom>
        </p:spPr>
        <p:txBody>
          <a:bodyPr/>
          <a:lstStyle>
            <a:lvl1pPr>
              <a:defRPr sz="5277"/>
            </a:lvl1pPr>
            <a:lvl2pPr>
              <a:defRPr sz="4617"/>
            </a:lvl2pPr>
            <a:lvl3pPr>
              <a:defRPr sz="3958"/>
            </a:lvl3pPr>
            <a:lvl4pPr>
              <a:defRPr sz="3298"/>
            </a:lvl4pPr>
            <a:lvl5pPr>
              <a:defRPr sz="3298"/>
            </a:lvl5pPr>
            <a:lvl6pPr>
              <a:defRPr sz="3298"/>
            </a:lvl6pPr>
            <a:lvl7pPr>
              <a:defRPr sz="3298"/>
            </a:lvl7pPr>
            <a:lvl8pPr>
              <a:defRPr sz="3298"/>
            </a:lvl8pPr>
            <a:lvl9pPr>
              <a:defRPr sz="3298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4776" y="3392805"/>
            <a:ext cx="6484095" cy="62855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38"/>
            </a:lvl1pPr>
            <a:lvl2pPr marL="753923" indent="0">
              <a:buNone/>
              <a:defRPr sz="2309"/>
            </a:lvl2pPr>
            <a:lvl3pPr marL="1507846" indent="0">
              <a:buNone/>
              <a:defRPr sz="1979"/>
            </a:lvl3pPr>
            <a:lvl4pPr marL="2261768" indent="0">
              <a:buNone/>
              <a:defRPr sz="1649"/>
            </a:lvl4pPr>
            <a:lvl5pPr marL="3015691" indent="0">
              <a:buNone/>
              <a:defRPr sz="1649"/>
            </a:lvl5pPr>
            <a:lvl6pPr marL="3769614" indent="0">
              <a:buNone/>
              <a:defRPr sz="1649"/>
            </a:lvl6pPr>
            <a:lvl7pPr marL="4523537" indent="0">
              <a:buNone/>
              <a:defRPr sz="1649"/>
            </a:lvl7pPr>
            <a:lvl8pPr marL="5277460" indent="0">
              <a:buNone/>
              <a:defRPr sz="1649"/>
            </a:lvl8pPr>
            <a:lvl9pPr marL="6031382" indent="0">
              <a:buNone/>
              <a:defRPr sz="1649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340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776" y="753957"/>
            <a:ext cx="6484095" cy="2638848"/>
          </a:xfrm>
          <a:prstGeom prst="rect">
            <a:avLst/>
          </a:prstGeom>
        </p:spPr>
        <p:txBody>
          <a:bodyPr anchor="b"/>
          <a:lstStyle>
            <a:lvl1pPr>
              <a:defRPr sz="527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46861" y="1628338"/>
            <a:ext cx="10177701" cy="803696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5277"/>
            </a:lvl1pPr>
            <a:lvl2pPr marL="753923" indent="0">
              <a:buNone/>
              <a:defRPr sz="4617"/>
            </a:lvl2pPr>
            <a:lvl3pPr marL="1507846" indent="0">
              <a:buNone/>
              <a:defRPr sz="3958"/>
            </a:lvl3pPr>
            <a:lvl4pPr marL="2261768" indent="0">
              <a:buNone/>
              <a:defRPr sz="3298"/>
            </a:lvl4pPr>
            <a:lvl5pPr marL="3015691" indent="0">
              <a:buNone/>
              <a:defRPr sz="3298"/>
            </a:lvl5pPr>
            <a:lvl6pPr marL="3769614" indent="0">
              <a:buNone/>
              <a:defRPr sz="3298"/>
            </a:lvl6pPr>
            <a:lvl7pPr marL="4523537" indent="0">
              <a:buNone/>
              <a:defRPr sz="3298"/>
            </a:lvl7pPr>
            <a:lvl8pPr marL="5277460" indent="0">
              <a:buNone/>
              <a:defRPr sz="3298"/>
            </a:lvl8pPr>
            <a:lvl9pPr marL="6031382" indent="0">
              <a:buNone/>
              <a:defRPr sz="3298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4776" y="3392805"/>
            <a:ext cx="6484095" cy="62855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38"/>
            </a:lvl1pPr>
            <a:lvl2pPr marL="753923" indent="0">
              <a:buNone/>
              <a:defRPr sz="2309"/>
            </a:lvl2pPr>
            <a:lvl3pPr marL="1507846" indent="0">
              <a:buNone/>
              <a:defRPr sz="1979"/>
            </a:lvl3pPr>
            <a:lvl4pPr marL="2261768" indent="0">
              <a:buNone/>
              <a:defRPr sz="1649"/>
            </a:lvl4pPr>
            <a:lvl5pPr marL="3015691" indent="0">
              <a:buNone/>
              <a:defRPr sz="1649"/>
            </a:lvl5pPr>
            <a:lvl6pPr marL="3769614" indent="0">
              <a:buNone/>
              <a:defRPr sz="1649"/>
            </a:lvl6pPr>
            <a:lvl7pPr marL="4523537" indent="0">
              <a:buNone/>
              <a:defRPr sz="1649"/>
            </a:lvl7pPr>
            <a:lvl8pPr marL="5277460" indent="0">
              <a:buNone/>
              <a:defRPr sz="1649"/>
            </a:lvl8pPr>
            <a:lvl9pPr marL="6031382" indent="0">
              <a:buNone/>
              <a:defRPr sz="1649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6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DADADEDA-A891-4533-B698-C3F52D37E910}"/>
              </a:ext>
            </a:extLst>
          </p:cNvPr>
          <p:cNvCxnSpPr>
            <a:cxnSpLocks/>
          </p:cNvCxnSpPr>
          <p:nvPr userDrawn="1"/>
        </p:nvCxnSpPr>
        <p:spPr>
          <a:xfrm>
            <a:off x="866731" y="10056659"/>
            <a:ext cx="164859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ject 35">
            <a:extLst>
              <a:ext uri="{FF2B5EF4-FFF2-40B4-BE49-F238E27FC236}">
                <a16:creationId xmlns:a16="http://schemas.microsoft.com/office/drawing/2014/main" id="{E6F024E8-B807-4260-AB14-E12C9BACBDF3}"/>
              </a:ext>
            </a:extLst>
          </p:cNvPr>
          <p:cNvSpPr/>
          <p:nvPr userDrawn="1"/>
        </p:nvSpPr>
        <p:spPr>
          <a:xfrm>
            <a:off x="0" y="0"/>
            <a:ext cx="20104100" cy="1576934"/>
          </a:xfrm>
          <a:custGeom>
            <a:avLst/>
            <a:gdLst/>
            <a:ahLst/>
            <a:cxnLst/>
            <a:rect l="l" t="t" r="r" b="b"/>
            <a:pathLst>
              <a:path w="20104100" h="167640">
                <a:moveTo>
                  <a:pt x="0" y="167534"/>
                </a:moveTo>
                <a:lnTo>
                  <a:pt x="20104099" y="167534"/>
                </a:lnTo>
                <a:lnTo>
                  <a:pt x="20104099" y="0"/>
                </a:lnTo>
                <a:lnTo>
                  <a:pt x="0" y="0"/>
                </a:lnTo>
                <a:lnTo>
                  <a:pt x="0" y="167534"/>
                </a:lnTo>
                <a:close/>
              </a:path>
            </a:pathLst>
          </a:custGeom>
          <a:solidFill>
            <a:srgbClr val="D22D40"/>
          </a:solid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C551D88-313F-4E9F-A50F-CD4813224B22}"/>
              </a:ext>
            </a:extLst>
          </p:cNvPr>
          <p:cNvSpPr txBox="1"/>
          <p:nvPr userDrawn="1"/>
        </p:nvSpPr>
        <p:spPr>
          <a:xfrm>
            <a:off x="495946" y="1968285"/>
            <a:ext cx="8384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cs-CZ" dirty="0"/>
          </a:p>
          <a:p>
            <a:pPr marL="0" indent="0">
              <a:buClr>
                <a:srgbClr val="FF0000"/>
              </a:buClr>
              <a:buFont typeface="Wingdings" panose="05000000000000000000" pitchFamily="2" charset="2"/>
              <a:buNone/>
            </a:pPr>
            <a:endParaRPr lang="cs-CZ" dirty="0"/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id="{AD13AF40-CD37-4305-8B60-26E85D83602E}"/>
              </a:ext>
            </a:extLst>
          </p:cNvPr>
          <p:cNvSpPr txBox="1">
            <a:spLocks/>
          </p:cNvSpPr>
          <p:nvPr userDrawn="1"/>
        </p:nvSpPr>
        <p:spPr>
          <a:xfrm>
            <a:off x="866731" y="10179591"/>
            <a:ext cx="4972572" cy="825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5750" b="1">
                <a:latin typeface="Gill Sans MT"/>
                <a:ea typeface="+mj-ea"/>
                <a:cs typeface="Gill Sans MT"/>
              </a:defRPr>
            </a:lvl1pPr>
          </a:lstStyle>
          <a:p>
            <a:r>
              <a:rPr lang="cs-CZ" sz="4000" kern="0" dirty="0">
                <a:latin typeface="Gill Sans"/>
              </a:rPr>
              <a:t>Charles University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B0C2194D-84FF-4792-AA2C-38ACA762CCA1}"/>
              </a:ext>
            </a:extLst>
          </p:cNvPr>
          <p:cNvSpPr txBox="1">
            <a:spLocks/>
          </p:cNvSpPr>
          <p:nvPr userDrawn="1"/>
        </p:nvSpPr>
        <p:spPr>
          <a:xfrm>
            <a:off x="251506" y="304259"/>
            <a:ext cx="17339786" cy="1028596"/>
          </a:xfrm>
          <a:prstGeom prst="rect">
            <a:avLst/>
          </a:prstGeom>
        </p:spPr>
        <p:txBody>
          <a:bodyPr/>
          <a:lstStyle>
            <a:lvl1pPr algn="l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5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95984D4-0F36-4872-89E1-8934F1F66B2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352678" y="9020401"/>
            <a:ext cx="2738383" cy="207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33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07846" rtl="0" eaLnBrk="1" latinLnBrk="0" hangingPunct="1">
        <a:lnSpc>
          <a:spcPct val="90000"/>
        </a:lnSpc>
        <a:spcBef>
          <a:spcPct val="0"/>
        </a:spcBef>
        <a:buNone/>
        <a:defRPr sz="72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6961" indent="-376961" algn="l" defTabSz="1507846" rtl="0" eaLnBrk="1" latinLnBrk="0" hangingPunct="1">
        <a:lnSpc>
          <a:spcPct val="90000"/>
        </a:lnSpc>
        <a:spcBef>
          <a:spcPts val="1649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130884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3958" kern="1200">
          <a:solidFill>
            <a:schemeClr val="tx1"/>
          </a:solidFill>
          <a:latin typeface="+mn-lt"/>
          <a:ea typeface="+mn-ea"/>
          <a:cs typeface="+mn-cs"/>
        </a:defRPr>
      </a:lvl2pPr>
      <a:lvl3pPr marL="1884807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3298" kern="1200">
          <a:solidFill>
            <a:schemeClr val="tx1"/>
          </a:solidFill>
          <a:latin typeface="+mn-lt"/>
          <a:ea typeface="+mn-ea"/>
          <a:cs typeface="+mn-cs"/>
        </a:defRPr>
      </a:lvl3pPr>
      <a:lvl4pPr marL="2638730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392653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4146575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900498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654421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408344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1pPr>
      <a:lvl2pPr marL="753923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2pPr>
      <a:lvl3pPr marL="1507846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3pPr>
      <a:lvl4pPr marL="2261768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015691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3769614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523537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277460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031382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15636" y="10162309"/>
            <a:ext cx="6089073" cy="9767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878030" y="10162309"/>
            <a:ext cx="932351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500" dirty="0"/>
              <a:t>Univerzita Karlova / Charles University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5021C883-DD82-4306-8338-3CBE3FDDF527}"/>
              </a:ext>
            </a:extLst>
          </p:cNvPr>
          <p:cNvSpPr txBox="1">
            <a:spLocks/>
          </p:cNvSpPr>
          <p:nvPr/>
        </p:nvSpPr>
        <p:spPr>
          <a:xfrm>
            <a:off x="878031" y="2129051"/>
            <a:ext cx="16823116" cy="76973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8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b="1" dirty="0"/>
          </a:p>
          <a:p>
            <a:endParaRPr lang="cs-CZ" sz="4400" b="1" dirty="0"/>
          </a:p>
          <a:p>
            <a:endParaRPr lang="cs-CZ" sz="4400" b="1" dirty="0"/>
          </a:p>
          <a:p>
            <a:endParaRPr lang="cs-CZ" sz="4400" b="1" dirty="0"/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D5F48BCA-29ED-43AB-B699-E2935AA91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60788" y="7084895"/>
            <a:ext cx="18473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cs-CZ" altLang="cs-CZ" sz="5400" dirty="0">
              <a:latin typeface="Gill Sans MT" pitchFamily="34" charset="-18"/>
            </a:endParaRPr>
          </a:p>
          <a:p>
            <a:pPr algn="ctr" eaLnBrk="1" hangingPunct="1"/>
            <a:endParaRPr lang="cs-CZ" altLang="cs-CZ" sz="3600" dirty="0">
              <a:latin typeface="Gill Sans MT" pitchFamily="34" charset="-18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06" y="191964"/>
            <a:ext cx="17339786" cy="1028596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   Centrální rozvojový projekt 2023</a:t>
            </a:r>
          </a:p>
        </p:txBody>
      </p:sp>
      <p:sp>
        <p:nvSpPr>
          <p:cNvPr id="11" name="Zástupný symbol pro obsah 3"/>
          <p:cNvSpPr>
            <a:spLocks noGrp="1"/>
          </p:cNvSpPr>
          <p:nvPr>
            <p:ph idx="1"/>
          </p:nvPr>
        </p:nvSpPr>
        <p:spPr>
          <a:xfrm>
            <a:off x="375493" y="1950970"/>
            <a:ext cx="18866664" cy="7175679"/>
          </a:xfrm>
        </p:spPr>
        <p:txBody>
          <a:bodyPr/>
          <a:lstStyle/>
          <a:p>
            <a:pPr marL="0" indent="0">
              <a:buNone/>
            </a:pPr>
            <a:endParaRPr lang="cs-CZ" i="1" dirty="0"/>
          </a:p>
          <a:p>
            <a:pPr marL="0" indent="0" algn="ctr">
              <a:buNone/>
            </a:pPr>
            <a:r>
              <a:rPr lang="cs-CZ" sz="7200" b="1" i="1" dirty="0"/>
              <a:t>RVH - PRO</a:t>
            </a:r>
          </a:p>
          <a:p>
            <a:pPr marL="0" indent="0" algn="ctr">
              <a:buNone/>
            </a:pPr>
            <a:endParaRPr lang="cs-CZ" b="1" i="1" dirty="0"/>
          </a:p>
          <a:p>
            <a:pPr marL="0" indent="0" algn="ctr">
              <a:buNone/>
            </a:pPr>
            <a:r>
              <a:rPr lang="cs-CZ" dirty="0"/>
              <a:t>Rady pro vnitřní hodnocení – praxe, rozvoj a organizace.</a:t>
            </a:r>
          </a:p>
          <a:p>
            <a:pPr marL="0" indent="0" algn="ctr">
              <a:buNone/>
            </a:pPr>
            <a:r>
              <a:rPr lang="cs-CZ" dirty="0"/>
              <a:t>Analýza dosavadních praxí a další rozvoj činnosti rad pro vnitřní hodnocení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7200" b="1" i="1" dirty="0">
                <a:solidFill>
                  <a:srgbClr val="0070C0"/>
                </a:solidFill>
              </a:rPr>
              <a:t>PŘEDSTAVENÍ PROJEKTU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5492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A7A599-FDD1-4AB4-B65D-B817F1DB4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Oblasti praxí a metodických 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B05BB9-C9FB-42C0-A015-F863AC7E1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77" y="1854717"/>
            <a:ext cx="9029721" cy="8043262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Základní parametry</a:t>
            </a:r>
          </a:p>
          <a:p>
            <a:pPr marL="0" indent="0">
              <a:buNone/>
            </a:pPr>
            <a:r>
              <a:rPr lang="cs-CZ" dirty="0"/>
              <a:t>Zapojení studujících</a:t>
            </a:r>
          </a:p>
          <a:p>
            <a:pPr marL="0" indent="0">
              <a:buNone/>
            </a:pPr>
            <a:r>
              <a:rPr lang="cs-CZ" dirty="0"/>
              <a:t>Zapojení externistů</a:t>
            </a:r>
          </a:p>
          <a:p>
            <a:pPr marL="0" indent="0">
              <a:buNone/>
            </a:pPr>
            <a:r>
              <a:rPr lang="cs-CZ" dirty="0" err="1"/>
              <a:t>Onboarding</a:t>
            </a:r>
            <a:r>
              <a:rPr lang="cs-CZ" dirty="0"/>
              <a:t> nových členů</a:t>
            </a:r>
          </a:p>
          <a:p>
            <a:pPr marL="0" indent="0">
              <a:buNone/>
            </a:pPr>
            <a:r>
              <a:rPr lang="cs-CZ" dirty="0"/>
              <a:t>Odměňování členů rady</a:t>
            </a:r>
          </a:p>
          <a:p>
            <a:pPr marL="0" indent="0">
              <a:buNone/>
            </a:pPr>
            <a:r>
              <a:rPr lang="cs-CZ" dirty="0"/>
              <a:t>Vnitřní členění</a:t>
            </a:r>
          </a:p>
          <a:p>
            <a:pPr marL="0" indent="0">
              <a:buNone/>
            </a:pPr>
            <a:r>
              <a:rPr lang="cs-CZ" dirty="0"/>
              <a:t>Nastavení střetu zájmů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Organizace, zázemí, podpora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Organizace zasedání</a:t>
            </a:r>
          </a:p>
          <a:p>
            <a:pPr marL="0" indent="0">
              <a:buNone/>
            </a:pPr>
            <a:r>
              <a:rPr lang="cs-CZ" dirty="0"/>
              <a:t>Administrativní podpora</a:t>
            </a:r>
          </a:p>
          <a:p>
            <a:pPr marL="0" indent="0">
              <a:buNone/>
            </a:pPr>
            <a:r>
              <a:rPr lang="cs-CZ" dirty="0"/>
              <a:t>Technické zázemí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665667AB-DD9B-4C30-A642-DA2997E1735E}"/>
              </a:ext>
            </a:extLst>
          </p:cNvPr>
          <p:cNvSpPr txBox="1">
            <a:spLocks/>
          </p:cNvSpPr>
          <p:nvPr/>
        </p:nvSpPr>
        <p:spPr>
          <a:xfrm>
            <a:off x="8546853" y="1732717"/>
            <a:ext cx="9686388" cy="8287261"/>
          </a:xfrm>
          <a:prstGeom prst="rect">
            <a:avLst/>
          </a:prstGeom>
        </p:spPr>
        <p:txBody>
          <a:bodyPr/>
          <a:lstStyle>
            <a:lvl1pPr marL="376961" indent="-376961" algn="l" defTabSz="1507846" rtl="0" eaLnBrk="1" latinLnBrk="0" hangingPunct="1">
              <a:lnSpc>
                <a:spcPct val="90000"/>
              </a:lnSpc>
              <a:spcBef>
                <a:spcPts val="1649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3088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9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84807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2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38730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392653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146575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900498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54421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40834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400" b="1" dirty="0">
                <a:solidFill>
                  <a:srgbClr val="0070C0"/>
                </a:solidFill>
              </a:rPr>
              <a:t>Vymezení působnosti</a:t>
            </a:r>
          </a:p>
          <a:p>
            <a:pPr marL="0" indent="0">
              <a:buNone/>
            </a:pPr>
            <a:r>
              <a:rPr lang="cs-CZ" dirty="0"/>
              <a:t>Hlavní agendy</a:t>
            </a:r>
          </a:p>
          <a:p>
            <a:pPr marL="0" indent="0">
              <a:buNone/>
            </a:pPr>
            <a:r>
              <a:rPr lang="cs-CZ" dirty="0"/>
              <a:t>Organizace zasedání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Schvalovací procesy</a:t>
            </a:r>
          </a:p>
          <a:p>
            <a:pPr marL="0" indent="0">
              <a:buNone/>
            </a:pPr>
            <a:r>
              <a:rPr lang="cs-CZ" dirty="0"/>
              <a:t>Fáze procesu</a:t>
            </a:r>
          </a:p>
          <a:p>
            <a:pPr marL="0" indent="0">
              <a:buNone/>
            </a:pPr>
            <a:r>
              <a:rPr lang="cs-CZ" dirty="0"/>
              <a:t>Poradní orgány</a:t>
            </a:r>
          </a:p>
          <a:p>
            <a:pPr marL="0" indent="0">
              <a:buNone/>
            </a:pPr>
            <a:r>
              <a:rPr lang="cs-CZ" sz="4400" dirty="0"/>
              <a:t>Kritéria posuzování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b="1" dirty="0">
                <a:solidFill>
                  <a:srgbClr val="0070C0"/>
                </a:solidFill>
              </a:rPr>
              <a:t>Kultura kvality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Komunikace, Zpětná vazba</a:t>
            </a:r>
            <a:r>
              <a:rPr lang="cs-CZ" sz="4400" dirty="0"/>
              <a:t> </a:t>
            </a:r>
          </a:p>
          <a:p>
            <a:pPr marL="0" indent="0">
              <a:buNone/>
            </a:pPr>
            <a:r>
              <a:rPr lang="cs-CZ" dirty="0"/>
              <a:t>Transparentnost</a:t>
            </a:r>
          </a:p>
          <a:p>
            <a:pPr marL="0" indent="0">
              <a:buNone/>
            </a:pPr>
            <a:r>
              <a:rPr lang="cs-CZ" dirty="0"/>
              <a:t>Role uvnitř  VŠ</a:t>
            </a:r>
          </a:p>
        </p:txBody>
      </p:sp>
    </p:spTree>
    <p:extLst>
      <p:ext uri="{BB962C8B-B14F-4D97-AF65-F5344CB8AC3E}">
        <p14:creationId xmlns:p14="http://schemas.microsoft.com/office/powerpoint/2010/main" val="3815310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A7A599-FDD1-4AB4-B65D-B817F1DB4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Oblasti praxí a metodických 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B05BB9-C9FB-42C0-A015-F863AC7E1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77" y="1854717"/>
            <a:ext cx="9029721" cy="8043262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bg1">
                    <a:lumMod val="75000"/>
                  </a:schemeClr>
                </a:solidFill>
              </a:rPr>
              <a:t>Základní parametry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Zapojení studujících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Zapojení externistů</a:t>
            </a:r>
          </a:p>
          <a:p>
            <a:pPr marL="0" indent="0">
              <a:buNone/>
            </a:pPr>
            <a:r>
              <a:rPr lang="cs-CZ" dirty="0" err="1">
                <a:solidFill>
                  <a:schemeClr val="bg1">
                    <a:lumMod val="75000"/>
                  </a:schemeClr>
                </a:solidFill>
              </a:rPr>
              <a:t>Onboarding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 nových členů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Odměňování členů rady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Vnitřní členění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Nastavení střetu zájmů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1">
                    <a:lumMod val="75000"/>
                  </a:schemeClr>
                </a:solidFill>
              </a:rPr>
              <a:t>Organizace, zázemí, podpora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Organizace zasedání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Administrativní podpora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Technické zázemí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665667AB-DD9B-4C30-A642-DA2997E1735E}"/>
              </a:ext>
            </a:extLst>
          </p:cNvPr>
          <p:cNvSpPr txBox="1">
            <a:spLocks/>
          </p:cNvSpPr>
          <p:nvPr/>
        </p:nvSpPr>
        <p:spPr>
          <a:xfrm>
            <a:off x="8546853" y="1732717"/>
            <a:ext cx="9686388" cy="8287261"/>
          </a:xfrm>
          <a:prstGeom prst="rect">
            <a:avLst/>
          </a:prstGeom>
        </p:spPr>
        <p:txBody>
          <a:bodyPr/>
          <a:lstStyle>
            <a:lvl1pPr marL="376961" indent="-376961" algn="l" defTabSz="1507846" rtl="0" eaLnBrk="1" latinLnBrk="0" hangingPunct="1">
              <a:lnSpc>
                <a:spcPct val="90000"/>
              </a:lnSpc>
              <a:spcBef>
                <a:spcPts val="1649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3088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9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84807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2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38730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392653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146575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900498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54421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40834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400" b="1" dirty="0">
                <a:solidFill>
                  <a:schemeClr val="bg1">
                    <a:lumMod val="75000"/>
                  </a:schemeClr>
                </a:solidFill>
              </a:rPr>
              <a:t>Vymezení působnosti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Hlavní agendy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Organizace zasedání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1">
                    <a:lumMod val="75000"/>
                  </a:schemeClr>
                </a:solidFill>
              </a:rPr>
              <a:t>Schvalovací procesy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Fáze procesu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Poradní orgány</a:t>
            </a:r>
          </a:p>
          <a:p>
            <a:pPr marL="0" indent="0">
              <a:buNone/>
            </a:pPr>
            <a:r>
              <a:rPr lang="cs-CZ" sz="4400" dirty="0">
                <a:solidFill>
                  <a:schemeClr val="bg1">
                    <a:lumMod val="75000"/>
                  </a:schemeClr>
                </a:solidFill>
              </a:rPr>
              <a:t>Kritéria posuzování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b="1" dirty="0">
                <a:solidFill>
                  <a:schemeClr val="bg1">
                    <a:lumMod val="75000"/>
                  </a:schemeClr>
                </a:solidFill>
              </a:rPr>
              <a:t>Kultura kvality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Komunikace, Zpětná vazba</a:t>
            </a:r>
            <a:r>
              <a:rPr lang="cs-CZ" sz="4400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Transparentnost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Role uvnitř  VŠ</a:t>
            </a:r>
          </a:p>
        </p:txBody>
      </p:sp>
    </p:spTree>
    <p:extLst>
      <p:ext uri="{BB962C8B-B14F-4D97-AF65-F5344CB8AC3E}">
        <p14:creationId xmlns:p14="http://schemas.microsoft.com/office/powerpoint/2010/main" val="2258729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A7A599-FDD1-4AB4-B65D-B817F1DB4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Oblasti praxí a metodických 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B05BB9-C9FB-42C0-A015-F863AC7E1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77" y="1854717"/>
            <a:ext cx="9029721" cy="8043262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bg1">
                    <a:lumMod val="75000"/>
                  </a:schemeClr>
                </a:solidFill>
              </a:rPr>
              <a:t>Základní parametry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Zapojení studujících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Zapojení externistů</a:t>
            </a:r>
          </a:p>
          <a:p>
            <a:pPr marL="0" indent="0">
              <a:buNone/>
            </a:pPr>
            <a:r>
              <a:rPr lang="cs-CZ" dirty="0" err="1">
                <a:solidFill>
                  <a:schemeClr val="bg1">
                    <a:lumMod val="75000"/>
                  </a:schemeClr>
                </a:solidFill>
              </a:rPr>
              <a:t>Onboarding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 nových členů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Odměňování členů rady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Vnitřní členění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Nastavení střetu zájmů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1">
                    <a:lumMod val="75000"/>
                  </a:schemeClr>
                </a:solidFill>
              </a:rPr>
              <a:t>Organizace, zázemí, podpora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Organizace zasedání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Administrativní podpora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Technické zázemí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665667AB-DD9B-4C30-A642-DA2997E1735E}"/>
              </a:ext>
            </a:extLst>
          </p:cNvPr>
          <p:cNvSpPr txBox="1">
            <a:spLocks/>
          </p:cNvSpPr>
          <p:nvPr/>
        </p:nvSpPr>
        <p:spPr>
          <a:xfrm>
            <a:off x="8546853" y="1732717"/>
            <a:ext cx="9686388" cy="8287261"/>
          </a:xfrm>
          <a:prstGeom prst="rect">
            <a:avLst/>
          </a:prstGeom>
        </p:spPr>
        <p:txBody>
          <a:bodyPr/>
          <a:lstStyle>
            <a:lvl1pPr marL="376961" indent="-376961" algn="l" defTabSz="1507846" rtl="0" eaLnBrk="1" latinLnBrk="0" hangingPunct="1">
              <a:lnSpc>
                <a:spcPct val="90000"/>
              </a:lnSpc>
              <a:spcBef>
                <a:spcPts val="1649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3088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9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84807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2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38730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392653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146575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900498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54421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40834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400" b="1" dirty="0">
                <a:solidFill>
                  <a:schemeClr val="bg1">
                    <a:lumMod val="75000"/>
                  </a:schemeClr>
                </a:solidFill>
              </a:rPr>
              <a:t>Vymezení působnosti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Hlavní agendy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Organizace zasedání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1">
                    <a:lumMod val="75000"/>
                  </a:schemeClr>
                </a:solidFill>
              </a:rPr>
              <a:t>Schvalovací procesy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Fáze procesu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Poradní orgány</a:t>
            </a:r>
          </a:p>
          <a:p>
            <a:pPr marL="0" indent="0">
              <a:buNone/>
            </a:pPr>
            <a:r>
              <a:rPr lang="cs-CZ" sz="4400" dirty="0">
                <a:solidFill>
                  <a:schemeClr val="bg1">
                    <a:lumMod val="75000"/>
                  </a:schemeClr>
                </a:solidFill>
              </a:rPr>
              <a:t>Kritéria posuzování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b="1" dirty="0">
                <a:solidFill>
                  <a:schemeClr val="bg1">
                    <a:lumMod val="75000"/>
                  </a:schemeClr>
                </a:solidFill>
              </a:rPr>
              <a:t>Kultura kvality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Komunikace, Zpětná vazba</a:t>
            </a:r>
            <a:r>
              <a:rPr lang="cs-CZ" sz="4400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Transparentnost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Role uvnitř  VŠ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D166A29-7D3B-48AD-B28D-75CFA78C2217}"/>
              </a:ext>
            </a:extLst>
          </p:cNvPr>
          <p:cNvSpPr txBox="1"/>
          <p:nvPr/>
        </p:nvSpPr>
        <p:spPr>
          <a:xfrm>
            <a:off x="3278038" y="1854717"/>
            <a:ext cx="862641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0" dirty="0">
                <a:solidFill>
                  <a:srgbClr val="0070C0"/>
                </a:solidFill>
                <a:latin typeface="Arial Black" panose="020B0A04020102020204" pitchFamily="34" charset="0"/>
              </a:rPr>
              <a:t>RVH</a:t>
            </a:r>
          </a:p>
        </p:txBody>
      </p:sp>
    </p:spTree>
    <p:extLst>
      <p:ext uri="{BB962C8B-B14F-4D97-AF65-F5344CB8AC3E}">
        <p14:creationId xmlns:p14="http://schemas.microsoft.com/office/powerpoint/2010/main" val="3405235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A7A599-FDD1-4AB4-B65D-B817F1DB4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Oblasti praxí a metodických 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B05BB9-C9FB-42C0-A015-F863AC7E1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77" y="1854717"/>
            <a:ext cx="9029721" cy="8043262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bg1">
                    <a:lumMod val="75000"/>
                  </a:schemeClr>
                </a:solidFill>
              </a:rPr>
              <a:t>Základní parametry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Zapojení studujících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Zapojení externistů</a:t>
            </a:r>
          </a:p>
          <a:p>
            <a:pPr marL="0" indent="0">
              <a:buNone/>
            </a:pPr>
            <a:r>
              <a:rPr lang="cs-CZ" dirty="0" err="1">
                <a:solidFill>
                  <a:schemeClr val="bg1">
                    <a:lumMod val="75000"/>
                  </a:schemeClr>
                </a:solidFill>
              </a:rPr>
              <a:t>Onboarding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 nových členů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Odměňování členů rady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Vnitřní členění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Nastavení střetu zájmů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1">
                    <a:lumMod val="75000"/>
                  </a:schemeClr>
                </a:solidFill>
              </a:rPr>
              <a:t>Organizace, zázemí, podpora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Organizace zasedání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Administrativní podpora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Technické zázemí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665667AB-DD9B-4C30-A642-DA2997E1735E}"/>
              </a:ext>
            </a:extLst>
          </p:cNvPr>
          <p:cNvSpPr txBox="1">
            <a:spLocks/>
          </p:cNvSpPr>
          <p:nvPr/>
        </p:nvSpPr>
        <p:spPr>
          <a:xfrm>
            <a:off x="8546853" y="1732717"/>
            <a:ext cx="9686388" cy="8287261"/>
          </a:xfrm>
          <a:prstGeom prst="rect">
            <a:avLst/>
          </a:prstGeom>
        </p:spPr>
        <p:txBody>
          <a:bodyPr/>
          <a:lstStyle>
            <a:lvl1pPr marL="376961" indent="-376961" algn="l" defTabSz="1507846" rtl="0" eaLnBrk="1" latinLnBrk="0" hangingPunct="1">
              <a:lnSpc>
                <a:spcPct val="90000"/>
              </a:lnSpc>
              <a:spcBef>
                <a:spcPts val="1649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3088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9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84807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2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38730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392653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146575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900498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54421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40834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400" b="1" dirty="0">
                <a:solidFill>
                  <a:schemeClr val="bg1">
                    <a:lumMod val="75000"/>
                  </a:schemeClr>
                </a:solidFill>
              </a:rPr>
              <a:t>Vymezení působnosti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Hlavní agendy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Organizace zasedání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1">
                    <a:lumMod val="75000"/>
                  </a:schemeClr>
                </a:solidFill>
              </a:rPr>
              <a:t>Schvalovací procesy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Fáze procesu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Poradní orgány</a:t>
            </a:r>
          </a:p>
          <a:p>
            <a:pPr marL="0" indent="0">
              <a:buNone/>
            </a:pPr>
            <a:r>
              <a:rPr lang="cs-CZ" sz="4400" dirty="0">
                <a:solidFill>
                  <a:schemeClr val="bg1">
                    <a:lumMod val="75000"/>
                  </a:schemeClr>
                </a:solidFill>
              </a:rPr>
              <a:t>Kritéria posuzování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b="1" dirty="0">
                <a:solidFill>
                  <a:schemeClr val="bg1">
                    <a:lumMod val="75000"/>
                  </a:schemeClr>
                </a:solidFill>
              </a:rPr>
              <a:t>Kultura kvality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Komunikace, Zpětná vazba</a:t>
            </a:r>
            <a:r>
              <a:rPr lang="cs-CZ" sz="4400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Transparentnost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Role uvnitř  VŠ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D166A29-7D3B-48AD-B28D-75CFA78C2217}"/>
              </a:ext>
            </a:extLst>
          </p:cNvPr>
          <p:cNvSpPr txBox="1"/>
          <p:nvPr/>
        </p:nvSpPr>
        <p:spPr>
          <a:xfrm>
            <a:off x="3278038" y="1854717"/>
            <a:ext cx="862641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0" dirty="0">
                <a:solidFill>
                  <a:srgbClr val="0070C0"/>
                </a:solidFill>
                <a:latin typeface="Arial Black" panose="020B0A04020102020204" pitchFamily="34" charset="0"/>
              </a:rPr>
              <a:t>RVH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91264DC-7071-42BB-8CA7-2DC45AFCCE6D}"/>
              </a:ext>
            </a:extLst>
          </p:cNvPr>
          <p:cNvSpPr txBox="1"/>
          <p:nvPr/>
        </p:nvSpPr>
        <p:spPr>
          <a:xfrm>
            <a:off x="2208362" y="4839067"/>
            <a:ext cx="184605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0" dirty="0">
                <a:solidFill>
                  <a:srgbClr val="0070C0"/>
                </a:solidFill>
                <a:latin typeface="Arial Black" panose="020B0A04020102020204" pitchFamily="34" charset="0"/>
              </a:rPr>
              <a:t>administrativa</a:t>
            </a:r>
          </a:p>
        </p:txBody>
      </p:sp>
    </p:spTree>
    <p:extLst>
      <p:ext uri="{BB962C8B-B14F-4D97-AF65-F5344CB8AC3E}">
        <p14:creationId xmlns:p14="http://schemas.microsoft.com/office/powerpoint/2010/main" val="4078472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A7A599-FDD1-4AB4-B65D-B817F1DB4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Oblasti praxí a metodických 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B05BB9-C9FB-42C0-A015-F863AC7E1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77" y="1854717"/>
            <a:ext cx="9029721" cy="8043262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bg1">
                    <a:lumMod val="75000"/>
                  </a:schemeClr>
                </a:solidFill>
              </a:rPr>
              <a:t>Základní parametry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Zapojení studujících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Zapojení externistů</a:t>
            </a:r>
          </a:p>
          <a:p>
            <a:pPr marL="0" indent="0">
              <a:buNone/>
            </a:pPr>
            <a:r>
              <a:rPr lang="cs-CZ" dirty="0" err="1">
                <a:solidFill>
                  <a:schemeClr val="bg1">
                    <a:lumMod val="75000"/>
                  </a:schemeClr>
                </a:solidFill>
              </a:rPr>
              <a:t>Onboarding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 nových členů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Odměňování členů rady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Vnitřní členění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Nastavení střetu zájmů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1">
                    <a:lumMod val="75000"/>
                  </a:schemeClr>
                </a:solidFill>
              </a:rPr>
              <a:t>Organizace, zázemí, podpora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Organizace zasedání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Administrativní podpora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Technické zázemí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665667AB-DD9B-4C30-A642-DA2997E1735E}"/>
              </a:ext>
            </a:extLst>
          </p:cNvPr>
          <p:cNvSpPr txBox="1">
            <a:spLocks/>
          </p:cNvSpPr>
          <p:nvPr/>
        </p:nvSpPr>
        <p:spPr>
          <a:xfrm>
            <a:off x="8546853" y="1732717"/>
            <a:ext cx="9686388" cy="8287261"/>
          </a:xfrm>
          <a:prstGeom prst="rect">
            <a:avLst/>
          </a:prstGeom>
        </p:spPr>
        <p:txBody>
          <a:bodyPr/>
          <a:lstStyle>
            <a:lvl1pPr marL="376961" indent="-376961" algn="l" defTabSz="1507846" rtl="0" eaLnBrk="1" latinLnBrk="0" hangingPunct="1">
              <a:lnSpc>
                <a:spcPct val="90000"/>
              </a:lnSpc>
              <a:spcBef>
                <a:spcPts val="1649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3088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9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84807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2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38730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392653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146575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900498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54421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40834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400" b="1" dirty="0">
                <a:solidFill>
                  <a:schemeClr val="bg1">
                    <a:lumMod val="75000"/>
                  </a:schemeClr>
                </a:solidFill>
              </a:rPr>
              <a:t>Vymezení působnosti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Hlavní agendy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Organizace zasedání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1">
                    <a:lumMod val="75000"/>
                  </a:schemeClr>
                </a:solidFill>
              </a:rPr>
              <a:t>Schvalovací procesy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Fáze procesu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Poradní orgány</a:t>
            </a:r>
          </a:p>
          <a:p>
            <a:pPr marL="0" indent="0">
              <a:buNone/>
            </a:pPr>
            <a:r>
              <a:rPr lang="cs-CZ" sz="4400" dirty="0">
                <a:solidFill>
                  <a:schemeClr val="bg1">
                    <a:lumMod val="75000"/>
                  </a:schemeClr>
                </a:solidFill>
              </a:rPr>
              <a:t>Kritéria posuzování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b="1" dirty="0">
                <a:solidFill>
                  <a:schemeClr val="bg1">
                    <a:lumMod val="75000"/>
                  </a:schemeClr>
                </a:solidFill>
              </a:rPr>
              <a:t>Kultura kvality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Komunikace, Zpětná vazba</a:t>
            </a:r>
            <a:r>
              <a:rPr lang="cs-CZ" sz="4400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Transparentnost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Role uvnitř  VŠ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D166A29-7D3B-48AD-B28D-75CFA78C2217}"/>
              </a:ext>
            </a:extLst>
          </p:cNvPr>
          <p:cNvSpPr txBox="1"/>
          <p:nvPr/>
        </p:nvSpPr>
        <p:spPr>
          <a:xfrm>
            <a:off x="3278038" y="1854717"/>
            <a:ext cx="862641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0" dirty="0">
                <a:solidFill>
                  <a:srgbClr val="0070C0"/>
                </a:solidFill>
                <a:latin typeface="Arial Black" panose="020B0A04020102020204" pitchFamily="34" charset="0"/>
              </a:rPr>
              <a:t>RVH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91264DC-7071-42BB-8CA7-2DC45AFCCE6D}"/>
              </a:ext>
            </a:extLst>
          </p:cNvPr>
          <p:cNvSpPr txBox="1"/>
          <p:nvPr/>
        </p:nvSpPr>
        <p:spPr>
          <a:xfrm>
            <a:off x="2208362" y="4839067"/>
            <a:ext cx="184605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0" dirty="0">
                <a:solidFill>
                  <a:srgbClr val="0070C0"/>
                </a:solidFill>
                <a:latin typeface="Arial Black" panose="020B0A04020102020204" pitchFamily="34" charset="0"/>
              </a:rPr>
              <a:t>administrativa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AC0A47C-84D0-4EED-A5CF-D0D0E488B401}"/>
              </a:ext>
            </a:extLst>
          </p:cNvPr>
          <p:cNvSpPr txBox="1"/>
          <p:nvPr/>
        </p:nvSpPr>
        <p:spPr>
          <a:xfrm>
            <a:off x="1643572" y="6263541"/>
            <a:ext cx="1846052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0" dirty="0">
                <a:solidFill>
                  <a:srgbClr val="0070C0"/>
                </a:solidFill>
                <a:latin typeface="Arial Black" panose="020B0A04020102020204" pitchFamily="34" charset="0"/>
              </a:rPr>
              <a:t>fakulty</a:t>
            </a:r>
          </a:p>
        </p:txBody>
      </p:sp>
    </p:spTree>
    <p:extLst>
      <p:ext uri="{BB962C8B-B14F-4D97-AF65-F5344CB8AC3E}">
        <p14:creationId xmlns:p14="http://schemas.microsoft.com/office/powerpoint/2010/main" val="3761830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2A869607-66BA-40BC-AF9E-2976597B7D03}"/>
              </a:ext>
            </a:extLst>
          </p:cNvPr>
          <p:cNvSpPr txBox="1">
            <a:spLocks/>
          </p:cNvSpPr>
          <p:nvPr/>
        </p:nvSpPr>
        <p:spPr>
          <a:xfrm>
            <a:off x="-1" y="327099"/>
            <a:ext cx="13963974" cy="9227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8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5400" b="1" spc="5" dirty="0">
                <a:solidFill>
                  <a:schemeClr val="bg1"/>
                </a:solidFill>
                <a:latin typeface="Gill Sans"/>
              </a:rPr>
              <a:t> </a:t>
            </a:r>
            <a:endParaRPr lang="cs-CZ" sz="5400" b="1" dirty="0">
              <a:solidFill>
                <a:schemeClr val="bg1"/>
              </a:solidFill>
              <a:latin typeface="Gill Sans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9056D1B-7380-48CC-82B5-F0A9F41E7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768" y="3461048"/>
            <a:ext cx="15069016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9763" indent="-627063" eaLnBrk="0" hangingPunct="0"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1096963" indent="-627063" eaLnBrk="0" hangingPunct="0"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12700" indent="0" eaLnBrk="1" hangingPunct="1">
              <a:buClr>
                <a:srgbClr val="D32D3F"/>
              </a:buClr>
            </a:pPr>
            <a:endParaRPr lang="cs-CZ" altLang="cs-CZ" sz="5400" dirty="0">
              <a:latin typeface="Gill Sans MT" pitchFamily="34" charset="-18"/>
            </a:endParaRPr>
          </a:p>
          <a:p>
            <a:pPr marL="12700" indent="0" algn="ctr" eaLnBrk="1" hangingPunct="1">
              <a:buClr>
                <a:srgbClr val="D32D3F"/>
              </a:buClr>
            </a:pPr>
            <a:endParaRPr lang="cs-CZ" sz="5400" dirty="0">
              <a:latin typeface="Gill Sans MT" pitchFamily="34" charset="-18"/>
            </a:endParaRPr>
          </a:p>
          <a:p>
            <a:pPr marL="469900" lvl="1" indent="0" eaLnBrk="1" hangingPunct="1">
              <a:buClr>
                <a:srgbClr val="D32D3F"/>
              </a:buClr>
            </a:pPr>
            <a:endParaRPr lang="en-GB" altLang="cs-CZ" sz="5400" dirty="0">
              <a:latin typeface="Gill Sans MT" pitchFamily="34" charset="-18"/>
            </a:endParaRPr>
          </a:p>
          <a:p>
            <a:pPr marL="469900" lvl="1" indent="0" eaLnBrk="1" hangingPunct="1">
              <a:buClr>
                <a:srgbClr val="D32D3F"/>
              </a:buClr>
            </a:pPr>
            <a:endParaRPr lang="cs-CZ" altLang="cs-CZ" sz="5400" dirty="0">
              <a:latin typeface="Gill Sans MT" pitchFamily="34" charset="-18"/>
            </a:endParaRPr>
          </a:p>
          <a:p>
            <a:pPr marL="469900" lvl="1" indent="0" eaLnBrk="1" hangingPunct="1">
              <a:buClr>
                <a:srgbClr val="D32D3F"/>
              </a:buClr>
            </a:pPr>
            <a:endParaRPr lang="cs-CZ" altLang="cs-CZ" sz="5400" dirty="0">
              <a:latin typeface="Gill Sans MT" pitchFamily="34" charset="-18"/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5021C883-DD82-4306-8338-3CBE3FDDF527}"/>
              </a:ext>
            </a:extLst>
          </p:cNvPr>
          <p:cNvSpPr txBox="1">
            <a:spLocks/>
          </p:cNvSpPr>
          <p:nvPr/>
        </p:nvSpPr>
        <p:spPr>
          <a:xfrm>
            <a:off x="1106632" y="6501694"/>
            <a:ext cx="17005110" cy="8255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8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5400" b="1" dirty="0">
              <a:latin typeface="Gill Sans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C38F30D-3A31-47BF-9C3C-835DC298237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757368"/>
            <a:ext cx="20104100" cy="5654675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415636" y="10162309"/>
            <a:ext cx="6089073" cy="9767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878030" y="10162309"/>
            <a:ext cx="4516429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500" dirty="0"/>
              <a:t>Univerzita Karlova</a:t>
            </a:r>
          </a:p>
        </p:txBody>
      </p:sp>
    </p:spTree>
    <p:extLst>
      <p:ext uri="{BB962C8B-B14F-4D97-AF65-F5344CB8AC3E}">
        <p14:creationId xmlns:p14="http://schemas.microsoft.com/office/powerpoint/2010/main" val="2083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CA6E3-398F-4A46-B9C4-FF900D042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Představení projektu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15344D-8930-48D9-B4CA-9D044F475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3" y="2066835"/>
            <a:ext cx="18137794" cy="7175679"/>
          </a:xfrm>
        </p:spPr>
        <p:txBody>
          <a:bodyPr/>
          <a:lstStyle/>
          <a:p>
            <a:pPr marL="0" indent="0">
              <a:buNone/>
            </a:pPr>
            <a:endParaRPr lang="cs-CZ" sz="6000" dirty="0"/>
          </a:p>
          <a:p>
            <a:pPr marL="1668323" lvl="1" indent="-914400">
              <a:buFont typeface="+mj-lt"/>
              <a:buAutoNum type="arabicPeriod"/>
            </a:pPr>
            <a:r>
              <a:rPr lang="cs-CZ" sz="6600" dirty="0">
                <a:solidFill>
                  <a:srgbClr val="0070C0"/>
                </a:solidFill>
              </a:rPr>
              <a:t>Zapojené vysoké školy</a:t>
            </a:r>
          </a:p>
          <a:p>
            <a:pPr marL="1668323" lvl="1" indent="-914400">
              <a:buFont typeface="+mj-lt"/>
              <a:buAutoNum type="arabicPeriod"/>
            </a:pPr>
            <a:r>
              <a:rPr lang="cs-CZ" sz="6600" dirty="0">
                <a:solidFill>
                  <a:srgbClr val="0070C0"/>
                </a:solidFill>
              </a:rPr>
              <a:t>Cíle</a:t>
            </a:r>
          </a:p>
          <a:p>
            <a:pPr marL="1668323" lvl="1" indent="-914400">
              <a:buFont typeface="+mj-lt"/>
              <a:buAutoNum type="arabicPeriod"/>
            </a:pPr>
            <a:r>
              <a:rPr lang="cs-CZ" sz="6600" dirty="0">
                <a:solidFill>
                  <a:srgbClr val="0070C0"/>
                </a:solidFill>
              </a:rPr>
              <a:t>Hlavní témata</a:t>
            </a:r>
          </a:p>
          <a:p>
            <a:pPr marL="1668323" lvl="1" indent="-914400">
              <a:buFont typeface="+mj-lt"/>
              <a:buAutoNum type="arabicPeriod"/>
            </a:pPr>
            <a:r>
              <a:rPr lang="cs-CZ" sz="6600" dirty="0">
                <a:solidFill>
                  <a:srgbClr val="0070C0"/>
                </a:solidFill>
              </a:rPr>
              <a:t>Postup řešení</a:t>
            </a:r>
          </a:p>
          <a:p>
            <a:pPr marL="1668323" lvl="1" indent="-914400">
              <a:buFont typeface="+mj-lt"/>
              <a:buAutoNum type="arabicPeriod"/>
            </a:pPr>
            <a:r>
              <a:rPr lang="cs-CZ" sz="6600" dirty="0">
                <a:solidFill>
                  <a:srgbClr val="0070C0"/>
                </a:solidFill>
              </a:rPr>
              <a:t>Praxe a metodická doporučení (výstupy)</a:t>
            </a:r>
          </a:p>
        </p:txBody>
      </p:sp>
    </p:spTree>
    <p:extLst>
      <p:ext uri="{BB962C8B-B14F-4D97-AF65-F5344CB8AC3E}">
        <p14:creationId xmlns:p14="http://schemas.microsoft.com/office/powerpoint/2010/main" val="2898403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BE0970-8522-4782-99D0-CE5F0A619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Zapojené vysoké školy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01A8E4-F738-4829-9ADE-FE141ADF6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3" y="1950970"/>
            <a:ext cx="18588368" cy="7175679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cs-CZ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a) 	</a:t>
            </a:r>
            <a:r>
              <a:rPr lang="cs-CZ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VŠ s institucionální akreditací, která naprostou většinu svých studijních programů schvaluje 	v rámci institucionální akreditace formou udělení oprávnění k uskutečňování radou pro 	vnitřní hodnocení (</a:t>
            </a:r>
            <a:r>
              <a:rPr lang="cs-CZ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UK, MU, UPOL, AMU, VŠCHT, VŠE</a:t>
            </a:r>
            <a:r>
              <a:rPr lang="cs-CZ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/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cs-CZ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b) 	</a:t>
            </a:r>
            <a:r>
              <a:rPr lang="cs-CZ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VŠ s institucionální akreditací, která však značnou část svých programů (25 % a více) 	akredituje formou programové akreditace přes NAÚ (</a:t>
            </a:r>
            <a:r>
              <a:rPr lang="cs-CZ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UPCE, UTB, JU, MENDELU, ZČU, OU, 	VŠB-TUO</a:t>
            </a:r>
            <a:r>
              <a:rPr lang="cs-CZ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cs-CZ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c) 	</a:t>
            </a:r>
            <a:r>
              <a:rPr lang="cs-CZ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VŠ bez institucionální akreditace, které musejí studijní programy schvalovat programovou 	akreditací přes NAÚ, ovšem mají zároveň zřízenou radu pro vnitřní hodnocení (</a:t>
            </a:r>
            <a:r>
              <a:rPr lang="cs-CZ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TUL, UHK</a:t>
            </a:r>
            <a:r>
              <a:rPr lang="cs-CZ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739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5C54C7-3457-4425-BFA5-EC14EB380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81E57A-C28E-4ED3-B379-BB43D0075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2227" y="1948180"/>
            <a:ext cx="14550887" cy="7951194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podpořit rozvoj činnosti</a:t>
            </a:r>
            <a:r>
              <a:rPr lang="cs-CZ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rad pro vnitřní hodnocení </a:t>
            </a:r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jakožto jednoho z klíčových orgánů, který se v rámci českých vysokých škol podílí jednak na jejich rozhodování a strategickém směřování a jednak také na celkovém rozvoji kultury kvality v rámci dané instituce. </a:t>
            </a:r>
          </a:p>
          <a:p>
            <a:pPr marL="0" indent="0" algn="just">
              <a:buNone/>
            </a:pPr>
            <a:endParaRPr lang="cs-CZ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na základě diskusí a </a:t>
            </a:r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analýzy dosavadních praxí </a:t>
            </a:r>
            <a:r>
              <a:rPr lang="cs-CZ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připravit </a:t>
            </a:r>
            <a:r>
              <a:rPr lang="cs-CZ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metodická doporučení</a:t>
            </a:r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která přispějí k tomu, aby celková organizace byla na českých vysokých školách co možná nejlépe 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nastav</a:t>
            </a:r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ena a zajištěna – od vymezení působnosti až po 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dministrativní podporu </a:t>
            </a:r>
          </a:p>
          <a:p>
            <a:pPr marL="0" indent="0" algn="just">
              <a:buNone/>
            </a:pPr>
            <a:endParaRPr lang="cs-CZ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řispět k tomu, aby se role rad pro vnitřní hodnocení v rámci českých vysokých škol nadále rozvíjela </a:t>
            </a:r>
            <a:r>
              <a:rPr lang="cs-CZ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 celkovém kontextu </a:t>
            </a:r>
            <a:r>
              <a:rPr lang="cs-CZ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kultury kvality</a:t>
            </a:r>
            <a:r>
              <a:rPr lang="cs-CZ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každé VŠ</a:t>
            </a:r>
            <a:endParaRPr lang="cs-CZ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453B4DD0-BEE8-427A-B836-B8621466B856}"/>
              </a:ext>
            </a:extLst>
          </p:cNvPr>
          <p:cNvSpPr/>
          <p:nvPr/>
        </p:nvSpPr>
        <p:spPr>
          <a:xfrm>
            <a:off x="622851" y="2425148"/>
            <a:ext cx="1736035" cy="8613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1A968FE2-0124-4C60-B8E5-8DA890980B04}"/>
              </a:ext>
            </a:extLst>
          </p:cNvPr>
          <p:cNvSpPr/>
          <p:nvPr/>
        </p:nvSpPr>
        <p:spPr>
          <a:xfrm>
            <a:off x="622848" y="5694063"/>
            <a:ext cx="1736035" cy="8613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5B2EFA96-13A0-43C4-BAF9-D7CF2F407615}"/>
              </a:ext>
            </a:extLst>
          </p:cNvPr>
          <p:cNvSpPr/>
          <p:nvPr/>
        </p:nvSpPr>
        <p:spPr>
          <a:xfrm>
            <a:off x="622847" y="8532282"/>
            <a:ext cx="1736035" cy="8613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300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56289-2FCE-4FD0-AF06-13DBE3AB2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Hlavní témata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83CE6E-D577-4763-B73E-72DD1D714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3" y="1950970"/>
            <a:ext cx="17215799" cy="7175679"/>
          </a:xfrm>
        </p:spPr>
        <p:txBody>
          <a:bodyPr/>
          <a:lstStyle/>
          <a:p>
            <a:pPr marL="0" lvl="0" indent="0" algn="ctr">
              <a:buNone/>
            </a:pPr>
            <a:endParaRPr lang="cs-CZ" sz="18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cs-CZ" sz="18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cs-CZ" sz="4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Základní parametry</a:t>
            </a:r>
            <a:r>
              <a:rPr lang="cs-CZ" sz="4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0" lvl="0" indent="0" algn="ctr">
              <a:buNone/>
            </a:pPr>
            <a:r>
              <a:rPr lang="cs-CZ" sz="4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Vymezení působnosti </a:t>
            </a:r>
          </a:p>
          <a:p>
            <a:pPr marL="0" lvl="0" indent="0" algn="ctr">
              <a:buNone/>
            </a:pPr>
            <a:r>
              <a:rPr lang="cs-CZ" sz="4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Nastavení vnitřních procesů a organizace</a:t>
            </a:r>
            <a:r>
              <a:rPr lang="cs-CZ" sz="4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0" lvl="0" indent="0" algn="ctr">
              <a:buNone/>
            </a:pPr>
            <a:r>
              <a:rPr lang="cs-CZ" sz="4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Nástroje</a:t>
            </a:r>
            <a:r>
              <a:rPr lang="cs-CZ" sz="4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0" lvl="0" indent="0" algn="ctr">
              <a:buNone/>
            </a:pPr>
            <a:r>
              <a:rPr lang="cs-CZ" sz="4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Zázemí</a:t>
            </a:r>
          </a:p>
          <a:p>
            <a:pPr marL="0" lvl="0" indent="0" algn="ctr">
              <a:buNone/>
            </a:pPr>
            <a:r>
              <a:rPr lang="cs-CZ" sz="4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Komunikace</a:t>
            </a:r>
            <a:r>
              <a:rPr lang="cs-CZ" sz="4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0" lvl="0" indent="0" algn="ctr">
              <a:buNone/>
            </a:pPr>
            <a:r>
              <a:rPr lang="cs-CZ" sz="4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Role uvnitř instituce</a:t>
            </a:r>
            <a:endParaRPr lang="cs-CZ" sz="8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258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5A1B4E-3883-4F99-8E67-728692D8D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4. Postup 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3C9FA3-2163-461E-B616-7A951B23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3" y="1950970"/>
            <a:ext cx="17634211" cy="8001413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Zjištění aktuálních praxí</a:t>
            </a:r>
          </a:p>
          <a:p>
            <a:pPr marL="0" indent="0">
              <a:buNone/>
            </a:pP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Nastavení předpisů</a:t>
            </a:r>
          </a:p>
          <a:p>
            <a:pPr marL="1507846" lvl="2" indent="0">
              <a:buNone/>
            </a:pP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Společné diskuse</a:t>
            </a:r>
          </a:p>
          <a:p>
            <a:pPr lvl="1"/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Workshop místopředsedů RVH</a:t>
            </a:r>
          </a:p>
          <a:p>
            <a:pPr lvl="1"/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Šetření</a:t>
            </a:r>
          </a:p>
          <a:p>
            <a:pPr lvl="3">
              <a:buFontTx/>
              <a:buChar char="-"/>
            </a:pPr>
            <a:r>
              <a:rPr lang="cs-CZ" dirty="0"/>
              <a:t>Obecné dotazníky</a:t>
            </a:r>
          </a:p>
          <a:p>
            <a:pPr lvl="3">
              <a:buFontTx/>
              <a:buChar char="-"/>
            </a:pPr>
            <a:r>
              <a:rPr lang="cs-CZ" dirty="0"/>
              <a:t>Focus </a:t>
            </a:r>
            <a:r>
              <a:rPr lang="cs-CZ" dirty="0" err="1"/>
              <a:t>groups</a:t>
            </a:r>
            <a:r>
              <a:rPr lang="cs-CZ" dirty="0"/>
              <a:t> (vybrané případy)</a:t>
            </a:r>
          </a:p>
          <a:p>
            <a:pPr lvl="3">
              <a:buFontTx/>
              <a:buChar char="-"/>
            </a:pPr>
            <a:r>
              <a:rPr lang="cs-CZ" dirty="0"/>
              <a:t>Doplňující dotazníky pro vybrané aktéry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070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5A1B4E-3883-4F99-8E67-728692D8D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5. Metodická 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3C9FA3-2163-461E-B616-7A951B23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3" y="1950970"/>
            <a:ext cx="17634211" cy="8001413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Zjištění aktuálních praxí</a:t>
            </a:r>
          </a:p>
          <a:p>
            <a:pPr marL="0" indent="0">
              <a:buNone/>
            </a:pP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Nastavení předpisů</a:t>
            </a:r>
          </a:p>
          <a:p>
            <a:pPr marL="1507846" lvl="2" indent="0">
              <a:buNone/>
            </a:pP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Společné diskuse</a:t>
            </a:r>
          </a:p>
          <a:p>
            <a:pPr lvl="1"/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Workshop místopředsedů RVH</a:t>
            </a:r>
          </a:p>
          <a:p>
            <a:pPr lvl="1"/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Šetření</a:t>
            </a:r>
          </a:p>
          <a:p>
            <a:pPr lvl="3">
              <a:buFontTx/>
              <a:buChar char="-"/>
            </a:pPr>
            <a:r>
              <a:rPr lang="cs-CZ" dirty="0"/>
              <a:t>Obecné dotazníky</a:t>
            </a:r>
          </a:p>
          <a:p>
            <a:pPr lvl="3">
              <a:buFontTx/>
              <a:buChar char="-"/>
            </a:pPr>
            <a:r>
              <a:rPr lang="cs-CZ" dirty="0"/>
              <a:t>Focus </a:t>
            </a:r>
            <a:r>
              <a:rPr lang="cs-CZ" dirty="0" err="1"/>
              <a:t>groups</a:t>
            </a:r>
            <a:r>
              <a:rPr lang="cs-CZ" dirty="0"/>
              <a:t> (vybrané případy)</a:t>
            </a:r>
          </a:p>
          <a:p>
            <a:pPr lvl="3">
              <a:buFontTx/>
              <a:buChar char="-"/>
            </a:pPr>
            <a:r>
              <a:rPr lang="cs-CZ" dirty="0"/>
              <a:t>Doplňující dotazníky pro vybrané aktéry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0184E7B3-4CAA-4768-BFD0-449FF79493AE}"/>
              </a:ext>
            </a:extLst>
          </p:cNvPr>
          <p:cNvSpPr/>
          <p:nvPr/>
        </p:nvSpPr>
        <p:spPr>
          <a:xfrm>
            <a:off x="8812694" y="2738829"/>
            <a:ext cx="1736035" cy="8613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E8F5E75-EF85-4481-A96B-0B9F0DEA01F7}"/>
              </a:ext>
            </a:extLst>
          </p:cNvPr>
          <p:cNvSpPr txBox="1"/>
          <p:nvPr/>
        </p:nvSpPr>
        <p:spPr>
          <a:xfrm>
            <a:off x="11926957" y="2632811"/>
            <a:ext cx="7460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70C0"/>
                </a:solidFill>
              </a:rPr>
              <a:t>Metodická</a:t>
            </a:r>
            <a:r>
              <a:rPr lang="cs-CZ" dirty="0"/>
              <a:t> </a:t>
            </a:r>
            <a:r>
              <a:rPr lang="cs-CZ" sz="4000" b="1" dirty="0">
                <a:solidFill>
                  <a:srgbClr val="0070C0"/>
                </a:solidFill>
              </a:rPr>
              <a:t>doporučení</a:t>
            </a:r>
          </a:p>
        </p:txBody>
      </p:sp>
    </p:spTree>
    <p:extLst>
      <p:ext uri="{BB962C8B-B14F-4D97-AF65-F5344CB8AC3E}">
        <p14:creationId xmlns:p14="http://schemas.microsoft.com/office/powerpoint/2010/main" val="2519471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5A1B4E-3883-4F99-8E67-728692D8D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Metodická 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3C9FA3-2163-461E-B616-7A951B23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3" y="1950970"/>
            <a:ext cx="17634211" cy="8001413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Zjištění aktuálních praxí</a:t>
            </a:r>
          </a:p>
          <a:p>
            <a:pPr marL="0" indent="0">
              <a:buNone/>
            </a:pPr>
            <a:endParaRPr lang="cs-CZ" sz="5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Nastavení předpisů</a:t>
            </a:r>
          </a:p>
          <a:p>
            <a:pPr marL="1507846" lvl="2" indent="0">
              <a:buNone/>
            </a:pP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Společné diskuse</a:t>
            </a:r>
          </a:p>
          <a:p>
            <a:pPr lvl="1"/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Workshop místopředsedů RVH</a:t>
            </a:r>
          </a:p>
          <a:p>
            <a:pPr lvl="1"/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Šetření</a:t>
            </a:r>
          </a:p>
          <a:p>
            <a:pPr lvl="3">
              <a:buFontTx/>
              <a:buChar char="-"/>
            </a:pPr>
            <a:r>
              <a:rPr lang="cs-CZ" dirty="0"/>
              <a:t>Obecné dotazníky</a:t>
            </a:r>
          </a:p>
          <a:p>
            <a:pPr lvl="3">
              <a:buFontTx/>
              <a:buChar char="-"/>
            </a:pPr>
            <a:r>
              <a:rPr lang="cs-CZ" dirty="0"/>
              <a:t>Focus </a:t>
            </a:r>
            <a:r>
              <a:rPr lang="cs-CZ" dirty="0" err="1"/>
              <a:t>groups</a:t>
            </a:r>
            <a:r>
              <a:rPr lang="cs-CZ" dirty="0"/>
              <a:t> (vybrané případy)</a:t>
            </a:r>
          </a:p>
          <a:p>
            <a:pPr marL="2261769" lvl="3" indent="0">
              <a:buNone/>
            </a:pP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Dotazníky – zpětná vazba (RVH, garanti, fakulty) 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0184E7B3-4CAA-4768-BFD0-449FF79493AE}"/>
              </a:ext>
            </a:extLst>
          </p:cNvPr>
          <p:cNvSpPr/>
          <p:nvPr/>
        </p:nvSpPr>
        <p:spPr>
          <a:xfrm>
            <a:off x="8812694" y="2738829"/>
            <a:ext cx="1736035" cy="8613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E8F5E75-EF85-4481-A96B-0B9F0DEA01F7}"/>
              </a:ext>
            </a:extLst>
          </p:cNvPr>
          <p:cNvSpPr txBox="1"/>
          <p:nvPr/>
        </p:nvSpPr>
        <p:spPr>
          <a:xfrm>
            <a:off x="11926957" y="2632811"/>
            <a:ext cx="7460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70C0"/>
                </a:solidFill>
              </a:rPr>
              <a:t>Metodická</a:t>
            </a:r>
            <a:r>
              <a:rPr lang="cs-CZ" dirty="0"/>
              <a:t> </a:t>
            </a:r>
            <a:r>
              <a:rPr lang="cs-CZ" sz="4000" b="1" dirty="0">
                <a:solidFill>
                  <a:srgbClr val="0070C0"/>
                </a:solidFill>
              </a:rPr>
              <a:t>doporučení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27857EA9-3B06-4572-A540-754774BBFD1E}"/>
              </a:ext>
            </a:extLst>
          </p:cNvPr>
          <p:cNvSpPr/>
          <p:nvPr/>
        </p:nvSpPr>
        <p:spPr>
          <a:xfrm rot="5400000">
            <a:off x="13662992" y="4512307"/>
            <a:ext cx="1736035" cy="8613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810CEAC7-B366-4333-B7BF-665D9C96B46E}"/>
              </a:ext>
            </a:extLst>
          </p:cNvPr>
          <p:cNvSpPr/>
          <p:nvPr/>
        </p:nvSpPr>
        <p:spPr>
          <a:xfrm>
            <a:off x="8816671" y="6656424"/>
            <a:ext cx="1736035" cy="7501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9BCAB26-337C-4419-A28A-A06AAE911227}"/>
              </a:ext>
            </a:extLst>
          </p:cNvPr>
          <p:cNvSpPr txBox="1"/>
          <p:nvPr/>
        </p:nvSpPr>
        <p:spPr>
          <a:xfrm>
            <a:off x="11926956" y="6545309"/>
            <a:ext cx="7460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70C0"/>
                </a:solidFill>
              </a:rPr>
              <a:t>Rozmanitost praxí</a:t>
            </a:r>
          </a:p>
        </p:txBody>
      </p:sp>
    </p:spTree>
    <p:extLst>
      <p:ext uri="{BB962C8B-B14F-4D97-AF65-F5344CB8AC3E}">
        <p14:creationId xmlns:p14="http://schemas.microsoft.com/office/powerpoint/2010/main" val="4158420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5A1B4E-3883-4F99-8E67-728692D8D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Metodická 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3C9FA3-2163-461E-B616-7A951B23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3" y="1950970"/>
            <a:ext cx="17634211" cy="8001413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Zjištění aktuálních praxí</a:t>
            </a:r>
          </a:p>
          <a:p>
            <a:pPr marL="0" indent="0">
              <a:buNone/>
            </a:pPr>
            <a:endParaRPr lang="cs-CZ" sz="5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Nastavení předpisů</a:t>
            </a:r>
          </a:p>
          <a:p>
            <a:pPr marL="1507846" lvl="2" indent="0">
              <a:buNone/>
            </a:pP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Společné diskuse</a:t>
            </a:r>
          </a:p>
          <a:p>
            <a:pPr lvl="1"/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Workshop místopředsedů RVH</a:t>
            </a:r>
          </a:p>
          <a:p>
            <a:pPr lvl="1"/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Šetření</a:t>
            </a:r>
          </a:p>
          <a:p>
            <a:pPr lvl="3">
              <a:buFontTx/>
              <a:buChar char="-"/>
            </a:pPr>
            <a:r>
              <a:rPr lang="cs-CZ" dirty="0"/>
              <a:t>Obecné dotazníky</a:t>
            </a:r>
          </a:p>
          <a:p>
            <a:pPr lvl="3">
              <a:buFontTx/>
              <a:buChar char="-"/>
            </a:pPr>
            <a:r>
              <a:rPr lang="cs-CZ" sz="5400" b="1" dirty="0">
                <a:highlight>
                  <a:srgbClr val="FFFF00"/>
                </a:highlight>
              </a:rPr>
              <a:t>Focus </a:t>
            </a:r>
            <a:r>
              <a:rPr lang="cs-CZ" sz="5400" b="1" dirty="0" err="1">
                <a:highlight>
                  <a:srgbClr val="FFFF00"/>
                </a:highlight>
              </a:rPr>
              <a:t>groups</a:t>
            </a:r>
            <a:r>
              <a:rPr lang="cs-CZ" sz="5400" b="1" dirty="0">
                <a:highlight>
                  <a:srgbClr val="FFFF00"/>
                </a:highlight>
              </a:rPr>
              <a:t> (vybrané případy)</a:t>
            </a:r>
          </a:p>
          <a:p>
            <a:pPr marL="2261769" lvl="3" indent="0">
              <a:buNone/>
            </a:pP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Dotazníky – zpětná vazba (RVH, garanti, fakulty) 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0184E7B3-4CAA-4768-BFD0-449FF79493AE}"/>
              </a:ext>
            </a:extLst>
          </p:cNvPr>
          <p:cNvSpPr/>
          <p:nvPr/>
        </p:nvSpPr>
        <p:spPr>
          <a:xfrm>
            <a:off x="8812694" y="2738829"/>
            <a:ext cx="1736035" cy="8613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E8F5E75-EF85-4481-A96B-0B9F0DEA01F7}"/>
              </a:ext>
            </a:extLst>
          </p:cNvPr>
          <p:cNvSpPr txBox="1"/>
          <p:nvPr/>
        </p:nvSpPr>
        <p:spPr>
          <a:xfrm>
            <a:off x="11926957" y="2632811"/>
            <a:ext cx="7460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70C0"/>
                </a:solidFill>
              </a:rPr>
              <a:t>Metodická</a:t>
            </a:r>
            <a:r>
              <a:rPr lang="cs-CZ" dirty="0"/>
              <a:t> </a:t>
            </a:r>
            <a:r>
              <a:rPr lang="cs-CZ" sz="4000" b="1" dirty="0">
                <a:solidFill>
                  <a:srgbClr val="0070C0"/>
                </a:solidFill>
              </a:rPr>
              <a:t>doporučení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27857EA9-3B06-4572-A540-754774BBFD1E}"/>
              </a:ext>
            </a:extLst>
          </p:cNvPr>
          <p:cNvSpPr/>
          <p:nvPr/>
        </p:nvSpPr>
        <p:spPr>
          <a:xfrm rot="5400000">
            <a:off x="13662992" y="4512307"/>
            <a:ext cx="1736035" cy="8613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810CEAC7-B366-4333-B7BF-665D9C96B46E}"/>
              </a:ext>
            </a:extLst>
          </p:cNvPr>
          <p:cNvSpPr/>
          <p:nvPr/>
        </p:nvSpPr>
        <p:spPr>
          <a:xfrm>
            <a:off x="8816671" y="6656424"/>
            <a:ext cx="1736035" cy="7501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9BCAB26-337C-4419-A28A-A06AAE911227}"/>
              </a:ext>
            </a:extLst>
          </p:cNvPr>
          <p:cNvSpPr txBox="1"/>
          <p:nvPr/>
        </p:nvSpPr>
        <p:spPr>
          <a:xfrm>
            <a:off x="11926956" y="6545309"/>
            <a:ext cx="7460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70C0"/>
                </a:solidFill>
              </a:rPr>
              <a:t>Rozmanitost praxí</a:t>
            </a:r>
          </a:p>
        </p:txBody>
      </p:sp>
    </p:spTree>
    <p:extLst>
      <p:ext uri="{BB962C8B-B14F-4D97-AF65-F5344CB8AC3E}">
        <p14:creationId xmlns:p14="http://schemas.microsoft.com/office/powerpoint/2010/main" val="37738064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rgbClr val="171616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bout UK_prezentace">
      <a:majorFont>
        <a:latin typeface="Gill Sans"/>
        <a:ea typeface=""/>
        <a:cs typeface=""/>
      </a:majorFont>
      <a:minorFont>
        <a:latin typeface="Gill Sans MT"/>
        <a:ea typeface=""/>
        <a:cs typeface="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E65DE610E6DA4884C282B88136E519" ma:contentTypeVersion="13" ma:contentTypeDescription="Vytvoří nový dokument" ma:contentTypeScope="" ma:versionID="48f97b7b563bd521d68c602adbb649d6">
  <xsd:schema xmlns:xsd="http://www.w3.org/2001/XMLSchema" xmlns:xs="http://www.w3.org/2001/XMLSchema" xmlns:p="http://schemas.microsoft.com/office/2006/metadata/properties" xmlns:ns2="ccf56a28-fb6b-40b3-89c4-9c38277c1c3f" xmlns:ns3="d5550ca9-6391-4ca7-b906-8e500bb70327" targetNamespace="http://schemas.microsoft.com/office/2006/metadata/properties" ma:root="true" ma:fieldsID="13f78ea1f8e012612bf4c23d8954e852" ns2:_="" ns3:_="">
    <xsd:import namespace="ccf56a28-fb6b-40b3-89c4-9c38277c1c3f"/>
    <xsd:import namespace="d5550ca9-6391-4ca7-b906-8e500bb703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f56a28-fb6b-40b3-89c4-9c38277c1c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Značky obrázků" ma:readOnly="false" ma:fieldId="{5cf76f15-5ced-4ddc-b409-7134ff3c332f}" ma:taxonomyMulti="true" ma:sspId="09e14e92-8d04-4d6d-b0a4-942c3653fa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550ca9-6391-4ca7-b906-8e500bb7032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c4775678-6e57-4624-a3a2-42bbc630b908}" ma:internalName="TaxCatchAll" ma:showField="CatchAllData" ma:web="d5550ca9-6391-4ca7-b906-8e500bb703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cf56a28-fb6b-40b3-89c4-9c38277c1c3f">
      <Terms xmlns="http://schemas.microsoft.com/office/infopath/2007/PartnerControls"/>
    </lcf76f155ced4ddcb4097134ff3c332f>
    <TaxCatchAll xmlns="d5550ca9-6391-4ca7-b906-8e500bb70327" xsi:nil="true"/>
  </documentManagement>
</p:properties>
</file>

<file path=customXml/itemProps1.xml><?xml version="1.0" encoding="utf-8"?>
<ds:datastoreItem xmlns:ds="http://schemas.openxmlformats.org/officeDocument/2006/customXml" ds:itemID="{1E57A1AE-B917-4216-8910-F20C06EB7DDB}"/>
</file>

<file path=customXml/itemProps2.xml><?xml version="1.0" encoding="utf-8"?>
<ds:datastoreItem xmlns:ds="http://schemas.openxmlformats.org/officeDocument/2006/customXml" ds:itemID="{D13FD99B-A7DA-462A-930B-ED2EC8B643BF}"/>
</file>

<file path=customXml/itemProps3.xml><?xml version="1.0" encoding="utf-8"?>
<ds:datastoreItem xmlns:ds="http://schemas.openxmlformats.org/officeDocument/2006/customXml" ds:itemID="{B318A0EB-5BF3-4BA3-811F-86A1B6BF400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8872</TotalTime>
  <Words>728</Words>
  <Application>Microsoft Office PowerPoint</Application>
  <PresentationFormat>Vlastní</PresentationFormat>
  <Paragraphs>230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4" baseType="lpstr">
      <vt:lpstr>Arial</vt:lpstr>
      <vt:lpstr>Arial Black</vt:lpstr>
      <vt:lpstr>Calibri</vt:lpstr>
      <vt:lpstr>Courier New</vt:lpstr>
      <vt:lpstr>Gill Sans</vt:lpstr>
      <vt:lpstr>Gill Sans MT</vt:lpstr>
      <vt:lpstr>Times New Roman</vt:lpstr>
      <vt:lpstr>Wingdings</vt:lpstr>
      <vt:lpstr>Motiv Office</vt:lpstr>
      <vt:lpstr>   Centrální rozvojový projekt 2023</vt:lpstr>
      <vt:lpstr>Představení projektu </vt:lpstr>
      <vt:lpstr>1. Zapojené vysoké školy</vt:lpstr>
      <vt:lpstr>2. Cíle</vt:lpstr>
      <vt:lpstr>3. Hlavní témata</vt:lpstr>
      <vt:lpstr>4. Postup řešení</vt:lpstr>
      <vt:lpstr>5. Metodická doporučení</vt:lpstr>
      <vt:lpstr>Metodická doporučení</vt:lpstr>
      <vt:lpstr>Metodická doporučení</vt:lpstr>
      <vt:lpstr>Oblasti praxí a metodických doporučení</vt:lpstr>
      <vt:lpstr>Oblasti praxí a metodických doporučení</vt:lpstr>
      <vt:lpstr>Oblasti praxí a metodických doporučení</vt:lpstr>
      <vt:lpstr>Oblasti praxí a metodických doporučení</vt:lpstr>
      <vt:lpstr>Oblasti praxí a metodických doporučení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Podzimek</dc:creator>
  <cp:lastModifiedBy>Jakub Homolka</cp:lastModifiedBy>
  <cp:revision>498</cp:revision>
  <cp:lastPrinted>2017-12-01T09:41:49Z</cp:lastPrinted>
  <dcterms:created xsi:type="dcterms:W3CDTF">2017-06-20T08:09:59Z</dcterms:created>
  <dcterms:modified xsi:type="dcterms:W3CDTF">2023-11-30T23:09:44Z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0x01010018E65DE610E6DA4884C282B88136E519</vt:lpwstr>
  </property>
</Properties>
</file>