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0" r:id="rId4"/>
  </p:sldMasterIdLst>
  <p:sldIdLst>
    <p:sldId id="278" r:id="rId5"/>
    <p:sldId id="257" r:id="rId6"/>
    <p:sldId id="258" r:id="rId7"/>
    <p:sldId id="260" r:id="rId8"/>
    <p:sldId id="263" r:id="rId9"/>
    <p:sldId id="261" r:id="rId10"/>
    <p:sldId id="262" r:id="rId11"/>
    <p:sldId id="272" r:id="rId12"/>
    <p:sldId id="259" r:id="rId13"/>
    <p:sldId id="265" r:id="rId14"/>
    <p:sldId id="273" r:id="rId15"/>
    <p:sldId id="267" r:id="rId16"/>
    <p:sldId id="274" r:id="rId17"/>
    <p:sldId id="264" r:id="rId18"/>
    <p:sldId id="271" r:id="rId19"/>
    <p:sldId id="269" r:id="rId20"/>
    <p:sldId id="276" r:id="rId21"/>
    <p:sldId id="268" r:id="rId22"/>
    <p:sldId id="270" r:id="rId23"/>
    <p:sldId id="277" r:id="rId24"/>
  </p:sldIdLst>
  <p:sldSz cx="12192000" cy="6858000"/>
  <p:notesSz cx="6858000" cy="9144000"/>
  <p:embeddedFontLst>
    <p:embeddedFont>
      <p:font typeface="Pepi Bold" panose="020B0604020202020204" charset="-18"/>
      <p:bold r:id="rId25"/>
      <p:boldItalic r:id="rId26"/>
    </p:embeddedFont>
    <p:embeddedFont>
      <p:font typeface="Pepi Regular" panose="020B0604020202020204" charset="-18"/>
      <p:regular r:id="rId27"/>
      <p:italic r:id="rId28"/>
    </p:embeddedFont>
    <p:embeddedFont>
      <p:font typeface="Pepi SemiBold" panose="020B0604020202020204" charset="-18"/>
      <p:bold r:id="rId29"/>
      <p:boldItalic r:id="rId30"/>
    </p:embeddedFont>
  </p:embeddedFontLst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E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6404" autoAdjust="0"/>
  </p:normalViewPr>
  <p:slideViewPr>
    <p:cSldViewPr snapToGrid="0">
      <p:cViewPr varScale="1">
        <p:scale>
          <a:sx n="85" d="100"/>
          <a:sy n="85" d="100"/>
        </p:scale>
        <p:origin x="54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reza Pospíchalová" userId="1915f045-275c-4317-a96a-dd6add792121" providerId="ADAL" clId="{5969C061-714A-4C16-BEEB-D40BE1DC96A4}"/>
    <pc:docChg chg="modSld">
      <pc:chgData name="Tereza Pospíchalová" userId="1915f045-275c-4317-a96a-dd6add792121" providerId="ADAL" clId="{5969C061-714A-4C16-BEEB-D40BE1DC96A4}" dt="2023-07-12T09:52:17.510" v="111" actId="207"/>
      <pc:docMkLst>
        <pc:docMk/>
      </pc:docMkLst>
      <pc:sldChg chg="modSp">
        <pc:chgData name="Tereza Pospíchalová" userId="1915f045-275c-4317-a96a-dd6add792121" providerId="ADAL" clId="{5969C061-714A-4C16-BEEB-D40BE1DC96A4}" dt="2023-07-12T09:07:24.399" v="13" actId="20577"/>
        <pc:sldMkLst>
          <pc:docMk/>
          <pc:sldMk cId="842060946" sldId="257"/>
        </pc:sldMkLst>
        <pc:spChg chg="mod">
          <ac:chgData name="Tereza Pospíchalová" userId="1915f045-275c-4317-a96a-dd6add792121" providerId="ADAL" clId="{5969C061-714A-4C16-BEEB-D40BE1DC96A4}" dt="2023-07-12T09:07:24.399" v="13" actId="20577"/>
          <ac:spMkLst>
            <pc:docMk/>
            <pc:sldMk cId="842060946" sldId="257"/>
            <ac:spMk id="4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08:50.704" v="72" actId="20577"/>
        <pc:sldMkLst>
          <pc:docMk/>
          <pc:sldMk cId="2678404158" sldId="258"/>
        </pc:sldMkLst>
        <pc:spChg chg="mod">
          <ac:chgData name="Tereza Pospíchalová" userId="1915f045-275c-4317-a96a-dd6add792121" providerId="ADAL" clId="{5969C061-714A-4C16-BEEB-D40BE1DC96A4}" dt="2023-07-12T09:08:07.661" v="27" actId="20577"/>
          <ac:spMkLst>
            <pc:docMk/>
            <pc:sldMk cId="2678404158" sldId="258"/>
            <ac:spMk id="4" creationId="{00000000-0000-0000-0000-000000000000}"/>
          </ac:spMkLst>
        </pc:spChg>
        <pc:spChg chg="mod">
          <ac:chgData name="Tereza Pospíchalová" userId="1915f045-275c-4317-a96a-dd6add792121" providerId="ADAL" clId="{5969C061-714A-4C16-BEEB-D40BE1DC96A4}" dt="2023-07-12T09:08:32.492" v="50" actId="20577"/>
          <ac:spMkLst>
            <pc:docMk/>
            <pc:sldMk cId="2678404158" sldId="258"/>
            <ac:spMk id="12" creationId="{00000000-0000-0000-0000-000000000000}"/>
          </ac:spMkLst>
        </pc:spChg>
        <pc:spChg chg="mod">
          <ac:chgData name="Tereza Pospíchalová" userId="1915f045-275c-4317-a96a-dd6add792121" providerId="ADAL" clId="{5969C061-714A-4C16-BEEB-D40BE1DC96A4}" dt="2023-07-12T09:08:50.704" v="72" actId="20577"/>
          <ac:spMkLst>
            <pc:docMk/>
            <pc:sldMk cId="2678404158" sldId="258"/>
            <ac:spMk id="13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09:45.078" v="78" actId="20577"/>
        <pc:sldMkLst>
          <pc:docMk/>
          <pc:sldMk cId="1116282167" sldId="260"/>
        </pc:sldMkLst>
        <pc:spChg chg="mod">
          <ac:chgData name="Tereza Pospíchalová" userId="1915f045-275c-4317-a96a-dd6add792121" providerId="ADAL" clId="{5969C061-714A-4C16-BEEB-D40BE1DC96A4}" dt="2023-07-12T09:09:45.078" v="78" actId="20577"/>
          <ac:spMkLst>
            <pc:docMk/>
            <pc:sldMk cId="1116282167" sldId="260"/>
            <ac:spMk id="4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14:10.966" v="100" actId="20577"/>
        <pc:sldMkLst>
          <pc:docMk/>
          <pc:sldMk cId="2176034208" sldId="261"/>
        </pc:sldMkLst>
        <pc:spChg chg="mod">
          <ac:chgData name="Tereza Pospíchalová" userId="1915f045-275c-4317-a96a-dd6add792121" providerId="ADAL" clId="{5969C061-714A-4C16-BEEB-D40BE1DC96A4}" dt="2023-07-12T09:14:10.966" v="100" actId="20577"/>
          <ac:spMkLst>
            <pc:docMk/>
            <pc:sldMk cId="2176034208" sldId="261"/>
            <ac:spMk id="6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10:18.267" v="79" actId="20577"/>
        <pc:sldMkLst>
          <pc:docMk/>
          <pc:sldMk cId="3234969889" sldId="263"/>
        </pc:sldMkLst>
        <pc:spChg chg="mod">
          <ac:chgData name="Tereza Pospíchalová" userId="1915f045-275c-4317-a96a-dd6add792121" providerId="ADAL" clId="{5969C061-714A-4C16-BEEB-D40BE1DC96A4}" dt="2023-07-12T09:10:18.267" v="79" actId="20577"/>
          <ac:spMkLst>
            <pc:docMk/>
            <pc:sldMk cId="3234969889" sldId="263"/>
            <ac:spMk id="6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45:47.680" v="101" actId="20577"/>
        <pc:sldMkLst>
          <pc:docMk/>
          <pc:sldMk cId="2548960513" sldId="264"/>
        </pc:sldMkLst>
        <pc:spChg chg="mod">
          <ac:chgData name="Tereza Pospíchalová" userId="1915f045-275c-4317-a96a-dd6add792121" providerId="ADAL" clId="{5969C061-714A-4C16-BEEB-D40BE1DC96A4}" dt="2023-07-12T09:45:47.680" v="101" actId="20577"/>
          <ac:spMkLst>
            <pc:docMk/>
            <pc:sldMk cId="2548960513" sldId="264"/>
            <ac:spMk id="8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52:17.510" v="111" actId="207"/>
        <pc:sldMkLst>
          <pc:docMk/>
          <pc:sldMk cId="3436941150" sldId="269"/>
        </pc:sldMkLst>
        <pc:spChg chg="mod">
          <ac:chgData name="Tereza Pospíchalová" userId="1915f045-275c-4317-a96a-dd6add792121" providerId="ADAL" clId="{5969C061-714A-4C16-BEEB-D40BE1DC96A4}" dt="2023-07-12T09:52:17.510" v="111" actId="207"/>
          <ac:spMkLst>
            <pc:docMk/>
            <pc:sldMk cId="3436941150" sldId="269"/>
            <ac:spMk id="4" creationId="{00000000-0000-0000-0000-000000000000}"/>
          </ac:spMkLst>
        </pc:spChg>
      </pc:sldChg>
      <pc:sldChg chg="modSp">
        <pc:chgData name="Tereza Pospíchalová" userId="1915f045-275c-4317-a96a-dd6add792121" providerId="ADAL" clId="{5969C061-714A-4C16-BEEB-D40BE1DC96A4}" dt="2023-07-12T09:49:21.071" v="110" actId="20577"/>
        <pc:sldMkLst>
          <pc:docMk/>
          <pc:sldMk cId="3471511759" sldId="276"/>
        </pc:sldMkLst>
        <pc:spChg chg="mod">
          <ac:chgData name="Tereza Pospíchalová" userId="1915f045-275c-4317-a96a-dd6add792121" providerId="ADAL" clId="{5969C061-714A-4C16-BEEB-D40BE1DC96A4}" dt="2023-07-12T09:49:09.882" v="105" actId="20577"/>
          <ac:spMkLst>
            <pc:docMk/>
            <pc:sldMk cId="3471511759" sldId="276"/>
            <ac:spMk id="5" creationId="{00000000-0000-0000-0000-000000000000}"/>
          </ac:spMkLst>
        </pc:spChg>
        <pc:spChg chg="mod">
          <ac:chgData name="Tereza Pospíchalová" userId="1915f045-275c-4317-a96a-dd6add792121" providerId="ADAL" clId="{5969C061-714A-4C16-BEEB-D40BE1DC96A4}" dt="2023-07-12T09:49:21.071" v="110" actId="20577"/>
          <ac:spMkLst>
            <pc:docMk/>
            <pc:sldMk cId="3471511759" sldId="276"/>
            <ac:spMk id="7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7D136D-36B5-46CB-AF32-A181F3522A4B}" type="doc">
      <dgm:prSet loTypeId="urn:microsoft.com/office/officeart/2005/8/layout/chevron1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4D8D982C-ACBD-42A8-9AD7-1915066ECA3F}">
      <dgm:prSet phldrT="[Text]"/>
      <dgm:spPr/>
      <dgm:t>
        <a:bodyPr/>
        <a:lstStyle/>
        <a:p>
          <a:r>
            <a:rPr lang="cs-CZ" dirty="0"/>
            <a:t>e</a:t>
          </a:r>
          <a:r>
            <a:rPr lang="en-US" dirty="0" err="1"/>
            <a:t>ducation</a:t>
          </a:r>
          <a:endParaRPr lang="cs-CZ" dirty="0"/>
        </a:p>
      </dgm:t>
    </dgm:pt>
    <dgm:pt modelId="{F809F82E-41A1-43A6-8D74-1993B53ABC86}" type="parTrans" cxnId="{9A6F5E5B-FB6E-45C9-98A5-F0011DDB52C7}">
      <dgm:prSet/>
      <dgm:spPr/>
      <dgm:t>
        <a:bodyPr/>
        <a:lstStyle/>
        <a:p>
          <a:endParaRPr lang="cs-CZ"/>
        </a:p>
      </dgm:t>
    </dgm:pt>
    <dgm:pt modelId="{5D7A78A2-70F7-406C-9C97-DAF79E257FA6}" type="sibTrans" cxnId="{9A6F5E5B-FB6E-45C9-98A5-F0011DDB52C7}">
      <dgm:prSet/>
      <dgm:spPr/>
      <dgm:t>
        <a:bodyPr/>
        <a:lstStyle/>
        <a:p>
          <a:endParaRPr lang="cs-CZ"/>
        </a:p>
      </dgm:t>
    </dgm:pt>
    <dgm:pt modelId="{EF21E1C5-2AF6-4E99-AC84-9DEDE0A53796}">
      <dgm:prSet phldrT="[Text]"/>
      <dgm:spPr/>
      <dgm:t>
        <a:bodyPr/>
        <a:lstStyle/>
        <a:p>
          <a:r>
            <a:rPr lang="cs-CZ" dirty="0"/>
            <a:t>s</a:t>
          </a:r>
          <a:r>
            <a:rPr lang="en-US" dirty="0" err="1"/>
            <a:t>cience</a:t>
          </a:r>
          <a:r>
            <a:rPr lang="en-US"/>
            <a:t> </a:t>
          </a:r>
          <a:r>
            <a:rPr lang="en-US" dirty="0"/>
            <a:t>and research</a:t>
          </a:r>
          <a:endParaRPr lang="cs-CZ" dirty="0"/>
        </a:p>
      </dgm:t>
    </dgm:pt>
    <dgm:pt modelId="{492A07DA-3141-469C-88E4-4C01C88CBD19}" type="sibTrans" cxnId="{3BD4AF26-71E0-46B8-AA28-FD7424DC1DBB}">
      <dgm:prSet/>
      <dgm:spPr/>
      <dgm:t>
        <a:bodyPr/>
        <a:lstStyle/>
        <a:p>
          <a:endParaRPr lang="cs-CZ"/>
        </a:p>
      </dgm:t>
    </dgm:pt>
    <dgm:pt modelId="{E3F11E1B-DC13-4CFC-A685-DA24245554F7}" type="parTrans" cxnId="{3BD4AF26-71E0-46B8-AA28-FD7424DC1DBB}">
      <dgm:prSet/>
      <dgm:spPr/>
      <dgm:t>
        <a:bodyPr/>
        <a:lstStyle/>
        <a:p>
          <a:endParaRPr lang="cs-CZ"/>
        </a:p>
      </dgm:t>
    </dgm:pt>
    <dgm:pt modelId="{47D8D5DF-1AC1-47E6-8605-D3B60CAD59A7}">
      <dgm:prSet phldrT="[Text]"/>
      <dgm:spPr/>
      <dgm:t>
        <a:bodyPr/>
        <a:lstStyle/>
        <a:p>
          <a:r>
            <a:rPr lang="en-US" dirty="0"/>
            <a:t>social responsibility</a:t>
          </a:r>
          <a:endParaRPr lang="cs-CZ" dirty="0"/>
        </a:p>
      </dgm:t>
    </dgm:pt>
    <dgm:pt modelId="{E9A9EA02-DF9C-45FF-AA77-810AF8AA1944}" type="sibTrans" cxnId="{AC60CC81-6268-4F39-82ED-17F86DF22555}">
      <dgm:prSet/>
      <dgm:spPr/>
      <dgm:t>
        <a:bodyPr/>
        <a:lstStyle/>
        <a:p>
          <a:endParaRPr lang="cs-CZ"/>
        </a:p>
      </dgm:t>
    </dgm:pt>
    <dgm:pt modelId="{074284EB-5861-4EFC-9EEB-41D9A760013F}" type="parTrans" cxnId="{AC60CC81-6268-4F39-82ED-17F86DF22555}">
      <dgm:prSet/>
      <dgm:spPr/>
      <dgm:t>
        <a:bodyPr/>
        <a:lstStyle/>
        <a:p>
          <a:endParaRPr lang="cs-CZ"/>
        </a:p>
      </dgm:t>
    </dgm:pt>
    <dgm:pt modelId="{58DE2BF2-B004-4113-8467-92BF5637439B}">
      <dgm:prSet phldrT="[Text]"/>
      <dgm:spPr/>
      <dgm:t>
        <a:bodyPr/>
        <a:lstStyle/>
        <a:p>
          <a:r>
            <a:rPr lang="en-US" dirty="0"/>
            <a:t>collaboration 
and partnerships</a:t>
          </a:r>
          <a:endParaRPr lang="cs-CZ" dirty="0"/>
        </a:p>
      </dgm:t>
    </dgm:pt>
    <dgm:pt modelId="{BAED1F45-D30A-4E58-A796-825989C1D34C}" type="sibTrans" cxnId="{2B0315A1-3070-44A9-B672-D8A04DB6AA4A}">
      <dgm:prSet/>
      <dgm:spPr/>
      <dgm:t>
        <a:bodyPr/>
        <a:lstStyle/>
        <a:p>
          <a:endParaRPr lang="cs-CZ"/>
        </a:p>
      </dgm:t>
    </dgm:pt>
    <dgm:pt modelId="{35BF7F4E-3853-4AC5-A717-FADAA5C8448E}" type="parTrans" cxnId="{2B0315A1-3070-44A9-B672-D8A04DB6AA4A}">
      <dgm:prSet/>
      <dgm:spPr/>
      <dgm:t>
        <a:bodyPr/>
        <a:lstStyle/>
        <a:p>
          <a:endParaRPr lang="cs-CZ"/>
        </a:p>
      </dgm:t>
    </dgm:pt>
    <dgm:pt modelId="{98543432-79B0-4E9B-9212-22EE0A665438}">
      <dgm:prSet phldrT="[Text]"/>
      <dgm:spPr/>
      <dgm:t>
        <a:bodyPr/>
        <a:lstStyle/>
        <a:p>
          <a:r>
            <a:rPr lang="en-US" dirty="0"/>
            <a:t>resources for change</a:t>
          </a:r>
          <a:endParaRPr lang="cs-CZ" dirty="0"/>
        </a:p>
      </dgm:t>
    </dgm:pt>
    <dgm:pt modelId="{65DCB8DA-FAD7-40F8-BDAA-0459BC5DE306}" type="sibTrans" cxnId="{EB264845-1B26-4161-ADC4-49EB2961E251}">
      <dgm:prSet/>
      <dgm:spPr/>
      <dgm:t>
        <a:bodyPr/>
        <a:lstStyle/>
        <a:p>
          <a:endParaRPr lang="cs-CZ"/>
        </a:p>
      </dgm:t>
    </dgm:pt>
    <dgm:pt modelId="{72425C5F-DF89-4024-A8CB-F6D8B48B11A8}" type="parTrans" cxnId="{EB264845-1B26-4161-ADC4-49EB2961E251}">
      <dgm:prSet/>
      <dgm:spPr/>
      <dgm:t>
        <a:bodyPr/>
        <a:lstStyle/>
        <a:p>
          <a:endParaRPr lang="cs-CZ"/>
        </a:p>
      </dgm:t>
    </dgm:pt>
    <dgm:pt modelId="{57F2981A-D4C2-4132-A077-AF84CDF358BB}" type="pres">
      <dgm:prSet presAssocID="{327D136D-36B5-46CB-AF32-A181F3522A4B}" presName="Name0" presStyleCnt="0">
        <dgm:presLayoutVars>
          <dgm:dir/>
          <dgm:animLvl val="lvl"/>
          <dgm:resizeHandles val="exact"/>
        </dgm:presLayoutVars>
      </dgm:prSet>
      <dgm:spPr/>
    </dgm:pt>
    <dgm:pt modelId="{38E23339-79C1-4C53-96C9-8EA4F27E9D9C}" type="pres">
      <dgm:prSet presAssocID="{4D8D982C-ACBD-42A8-9AD7-1915066ECA3F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68A523CD-1B3D-4793-AAE2-ADE7A428A655}" type="pres">
      <dgm:prSet presAssocID="{5D7A78A2-70F7-406C-9C97-DAF79E257FA6}" presName="parTxOnlySpace" presStyleCnt="0"/>
      <dgm:spPr/>
    </dgm:pt>
    <dgm:pt modelId="{63BA7238-2E7E-4179-9026-A0D074F72FD5}" type="pres">
      <dgm:prSet presAssocID="{EF21E1C5-2AF6-4E99-AC84-9DEDE0A53796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FAF950C9-C75F-4B0E-AE9D-5007FE7C14C9}" type="pres">
      <dgm:prSet presAssocID="{492A07DA-3141-469C-88E4-4C01C88CBD19}" presName="parTxOnlySpace" presStyleCnt="0"/>
      <dgm:spPr/>
    </dgm:pt>
    <dgm:pt modelId="{2871AF98-7C0E-4CFE-89B6-F4B70F5F1940}" type="pres">
      <dgm:prSet presAssocID="{47D8D5DF-1AC1-47E6-8605-D3B60CAD59A7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213A72C9-9145-487F-81A6-E799EEE6968A}" type="pres">
      <dgm:prSet presAssocID="{E9A9EA02-DF9C-45FF-AA77-810AF8AA1944}" presName="parTxOnlySpace" presStyleCnt="0"/>
      <dgm:spPr/>
    </dgm:pt>
    <dgm:pt modelId="{6D51D0F4-D255-426F-9B3D-EEB4BC6664FF}" type="pres">
      <dgm:prSet presAssocID="{58DE2BF2-B004-4113-8467-92BF5637439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678F2E8D-6F7B-4633-8865-26F01DC423A8}" type="pres">
      <dgm:prSet presAssocID="{BAED1F45-D30A-4E58-A796-825989C1D34C}" presName="parTxOnlySpace" presStyleCnt="0"/>
      <dgm:spPr/>
    </dgm:pt>
    <dgm:pt modelId="{53188623-A0AB-45B0-96FF-A0CD4A1CD60A}" type="pres">
      <dgm:prSet presAssocID="{98543432-79B0-4E9B-9212-22EE0A665438}" presName="parTxOnly" presStyleLbl="node1" presStyleIdx="4" presStyleCnt="5" custLinFactNeighborX="1124">
        <dgm:presLayoutVars>
          <dgm:chMax val="0"/>
          <dgm:chPref val="0"/>
          <dgm:bulletEnabled val="1"/>
        </dgm:presLayoutVars>
      </dgm:prSet>
      <dgm:spPr/>
    </dgm:pt>
  </dgm:ptLst>
  <dgm:cxnLst>
    <dgm:cxn modelId="{3BD4AF26-71E0-46B8-AA28-FD7424DC1DBB}" srcId="{327D136D-36B5-46CB-AF32-A181F3522A4B}" destId="{EF21E1C5-2AF6-4E99-AC84-9DEDE0A53796}" srcOrd="1" destOrd="0" parTransId="{E3F11E1B-DC13-4CFC-A685-DA24245554F7}" sibTransId="{492A07DA-3141-469C-88E4-4C01C88CBD19}"/>
    <dgm:cxn modelId="{479B2B30-676F-4A75-8D43-4D335CE291D3}" type="presOf" srcId="{327D136D-36B5-46CB-AF32-A181F3522A4B}" destId="{57F2981A-D4C2-4132-A077-AF84CDF358BB}" srcOrd="0" destOrd="0" presId="urn:microsoft.com/office/officeart/2005/8/layout/chevron1"/>
    <dgm:cxn modelId="{9A6F5E5B-FB6E-45C9-98A5-F0011DDB52C7}" srcId="{327D136D-36B5-46CB-AF32-A181F3522A4B}" destId="{4D8D982C-ACBD-42A8-9AD7-1915066ECA3F}" srcOrd="0" destOrd="0" parTransId="{F809F82E-41A1-43A6-8D74-1993B53ABC86}" sibTransId="{5D7A78A2-70F7-406C-9C97-DAF79E257FA6}"/>
    <dgm:cxn modelId="{7B00FF41-3B82-4D31-A975-96D869E0740D}" type="presOf" srcId="{98543432-79B0-4E9B-9212-22EE0A665438}" destId="{53188623-A0AB-45B0-96FF-A0CD4A1CD60A}" srcOrd="0" destOrd="0" presId="urn:microsoft.com/office/officeart/2005/8/layout/chevron1"/>
    <dgm:cxn modelId="{D4518B63-DC07-4EC8-8B55-8FBBD56E4433}" type="presOf" srcId="{58DE2BF2-B004-4113-8467-92BF5637439B}" destId="{6D51D0F4-D255-426F-9B3D-EEB4BC6664FF}" srcOrd="0" destOrd="0" presId="urn:microsoft.com/office/officeart/2005/8/layout/chevron1"/>
    <dgm:cxn modelId="{EB264845-1B26-4161-ADC4-49EB2961E251}" srcId="{327D136D-36B5-46CB-AF32-A181F3522A4B}" destId="{98543432-79B0-4E9B-9212-22EE0A665438}" srcOrd="4" destOrd="0" parTransId="{72425C5F-DF89-4024-A8CB-F6D8B48B11A8}" sibTransId="{65DCB8DA-FAD7-40F8-BDAA-0459BC5DE306}"/>
    <dgm:cxn modelId="{AC60CC81-6268-4F39-82ED-17F86DF22555}" srcId="{327D136D-36B5-46CB-AF32-A181F3522A4B}" destId="{47D8D5DF-1AC1-47E6-8605-D3B60CAD59A7}" srcOrd="2" destOrd="0" parTransId="{074284EB-5861-4EFC-9EEB-41D9A760013F}" sibTransId="{E9A9EA02-DF9C-45FF-AA77-810AF8AA1944}"/>
    <dgm:cxn modelId="{ABB0879A-E794-4483-ABB4-40D4CCB3A69C}" type="presOf" srcId="{EF21E1C5-2AF6-4E99-AC84-9DEDE0A53796}" destId="{63BA7238-2E7E-4179-9026-A0D074F72FD5}" srcOrd="0" destOrd="0" presId="urn:microsoft.com/office/officeart/2005/8/layout/chevron1"/>
    <dgm:cxn modelId="{7233EC9F-0AF2-44BC-A098-FEE6E4D2009E}" type="presOf" srcId="{4D8D982C-ACBD-42A8-9AD7-1915066ECA3F}" destId="{38E23339-79C1-4C53-96C9-8EA4F27E9D9C}" srcOrd="0" destOrd="0" presId="urn:microsoft.com/office/officeart/2005/8/layout/chevron1"/>
    <dgm:cxn modelId="{2B0315A1-3070-44A9-B672-D8A04DB6AA4A}" srcId="{327D136D-36B5-46CB-AF32-A181F3522A4B}" destId="{58DE2BF2-B004-4113-8467-92BF5637439B}" srcOrd="3" destOrd="0" parTransId="{35BF7F4E-3853-4AC5-A717-FADAA5C8448E}" sibTransId="{BAED1F45-D30A-4E58-A796-825989C1D34C}"/>
    <dgm:cxn modelId="{6FC6CAC8-1D2C-412F-B473-7FF19C4B79D7}" type="presOf" srcId="{47D8D5DF-1AC1-47E6-8605-D3B60CAD59A7}" destId="{2871AF98-7C0E-4CFE-89B6-F4B70F5F1940}" srcOrd="0" destOrd="0" presId="urn:microsoft.com/office/officeart/2005/8/layout/chevron1"/>
    <dgm:cxn modelId="{08AD57A7-0E7F-44CE-BF16-395CEBB84EA2}" type="presParOf" srcId="{57F2981A-D4C2-4132-A077-AF84CDF358BB}" destId="{38E23339-79C1-4C53-96C9-8EA4F27E9D9C}" srcOrd="0" destOrd="0" presId="urn:microsoft.com/office/officeart/2005/8/layout/chevron1"/>
    <dgm:cxn modelId="{FC05484F-A34A-46F0-8213-24243A42582A}" type="presParOf" srcId="{57F2981A-D4C2-4132-A077-AF84CDF358BB}" destId="{68A523CD-1B3D-4793-AAE2-ADE7A428A655}" srcOrd="1" destOrd="0" presId="urn:microsoft.com/office/officeart/2005/8/layout/chevron1"/>
    <dgm:cxn modelId="{A9C9481E-F011-44D5-9734-C23127DA364B}" type="presParOf" srcId="{57F2981A-D4C2-4132-A077-AF84CDF358BB}" destId="{63BA7238-2E7E-4179-9026-A0D074F72FD5}" srcOrd="2" destOrd="0" presId="urn:microsoft.com/office/officeart/2005/8/layout/chevron1"/>
    <dgm:cxn modelId="{81D5CA9D-CCEC-4D36-8FA1-AA6D5733C3E1}" type="presParOf" srcId="{57F2981A-D4C2-4132-A077-AF84CDF358BB}" destId="{FAF950C9-C75F-4B0E-AE9D-5007FE7C14C9}" srcOrd="3" destOrd="0" presId="urn:microsoft.com/office/officeart/2005/8/layout/chevron1"/>
    <dgm:cxn modelId="{0BAC6D54-30D5-4E23-8AB0-0364B254F677}" type="presParOf" srcId="{57F2981A-D4C2-4132-A077-AF84CDF358BB}" destId="{2871AF98-7C0E-4CFE-89B6-F4B70F5F1940}" srcOrd="4" destOrd="0" presId="urn:microsoft.com/office/officeart/2005/8/layout/chevron1"/>
    <dgm:cxn modelId="{F858BBF8-BDF3-4344-9E73-CE1C0A0E4468}" type="presParOf" srcId="{57F2981A-D4C2-4132-A077-AF84CDF358BB}" destId="{213A72C9-9145-487F-81A6-E799EEE6968A}" srcOrd="5" destOrd="0" presId="urn:microsoft.com/office/officeart/2005/8/layout/chevron1"/>
    <dgm:cxn modelId="{21CC0381-ADC3-47F1-A9D8-021C951C010C}" type="presParOf" srcId="{57F2981A-D4C2-4132-A077-AF84CDF358BB}" destId="{6D51D0F4-D255-426F-9B3D-EEB4BC6664FF}" srcOrd="6" destOrd="0" presId="urn:microsoft.com/office/officeart/2005/8/layout/chevron1"/>
    <dgm:cxn modelId="{20438248-C38B-4D83-93CE-11A6CD243E0C}" type="presParOf" srcId="{57F2981A-D4C2-4132-A077-AF84CDF358BB}" destId="{678F2E8D-6F7B-4633-8865-26F01DC423A8}" srcOrd="7" destOrd="0" presId="urn:microsoft.com/office/officeart/2005/8/layout/chevron1"/>
    <dgm:cxn modelId="{9ACDC947-B4D1-4EE0-980D-855D6748A277}" type="presParOf" srcId="{57F2981A-D4C2-4132-A077-AF84CDF358BB}" destId="{53188623-A0AB-45B0-96FF-A0CD4A1CD60A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E23339-79C1-4C53-96C9-8EA4F27E9D9C}">
      <dsp:nvSpPr>
        <dsp:cNvPr id="0" name=""/>
        <dsp:cNvSpPr/>
      </dsp:nvSpPr>
      <dsp:spPr>
        <a:xfrm>
          <a:off x="2637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e</a:t>
          </a:r>
          <a:r>
            <a:rPr lang="en-US" sz="1500" kern="1200" dirty="0" err="1"/>
            <a:t>ducation</a:t>
          </a:r>
          <a:endParaRPr lang="cs-CZ" sz="1500" kern="1200" dirty="0"/>
        </a:p>
      </dsp:txBody>
      <dsp:txXfrm>
        <a:off x="472032" y="1097467"/>
        <a:ext cx="1408184" cy="938789"/>
      </dsp:txXfrm>
    </dsp:sp>
    <dsp:sp modelId="{63BA7238-2E7E-4179-9026-A0D074F72FD5}">
      <dsp:nvSpPr>
        <dsp:cNvPr id="0" name=""/>
        <dsp:cNvSpPr/>
      </dsp:nvSpPr>
      <dsp:spPr>
        <a:xfrm>
          <a:off x="2114912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s</a:t>
          </a:r>
          <a:r>
            <a:rPr lang="en-US" sz="1500" kern="1200" dirty="0" err="1"/>
            <a:t>cience</a:t>
          </a:r>
          <a:r>
            <a:rPr lang="en-US" sz="1500" kern="1200"/>
            <a:t> </a:t>
          </a:r>
          <a:r>
            <a:rPr lang="en-US" sz="1500" kern="1200" dirty="0"/>
            <a:t>and research</a:t>
          </a:r>
          <a:endParaRPr lang="cs-CZ" sz="1500" kern="1200" dirty="0"/>
        </a:p>
      </dsp:txBody>
      <dsp:txXfrm>
        <a:off x="2584307" y="1097467"/>
        <a:ext cx="1408184" cy="938789"/>
      </dsp:txXfrm>
    </dsp:sp>
    <dsp:sp modelId="{2871AF98-7C0E-4CFE-89B6-F4B70F5F1940}">
      <dsp:nvSpPr>
        <dsp:cNvPr id="0" name=""/>
        <dsp:cNvSpPr/>
      </dsp:nvSpPr>
      <dsp:spPr>
        <a:xfrm>
          <a:off x="4227188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social responsibility</a:t>
          </a:r>
          <a:endParaRPr lang="cs-CZ" sz="1500" kern="1200" dirty="0"/>
        </a:p>
      </dsp:txBody>
      <dsp:txXfrm>
        <a:off x="4696583" y="1097467"/>
        <a:ext cx="1408184" cy="938789"/>
      </dsp:txXfrm>
    </dsp:sp>
    <dsp:sp modelId="{6D51D0F4-D255-426F-9B3D-EEB4BC6664FF}">
      <dsp:nvSpPr>
        <dsp:cNvPr id="0" name=""/>
        <dsp:cNvSpPr/>
      </dsp:nvSpPr>
      <dsp:spPr>
        <a:xfrm>
          <a:off x="6339464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collaboration 
and partnerships</a:t>
          </a:r>
          <a:endParaRPr lang="cs-CZ" sz="1500" kern="1200" dirty="0"/>
        </a:p>
      </dsp:txBody>
      <dsp:txXfrm>
        <a:off x="6808859" y="1097467"/>
        <a:ext cx="1408184" cy="938789"/>
      </dsp:txXfrm>
    </dsp:sp>
    <dsp:sp modelId="{53188623-A0AB-45B0-96FF-A0CD4A1CD60A}">
      <dsp:nvSpPr>
        <dsp:cNvPr id="0" name=""/>
        <dsp:cNvSpPr/>
      </dsp:nvSpPr>
      <dsp:spPr>
        <a:xfrm>
          <a:off x="8454376" y="1097467"/>
          <a:ext cx="2346973" cy="938789"/>
        </a:xfrm>
        <a:prstGeom prst="chevron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008" tIns="20003" rIns="20003" bIns="20003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resources for change</a:t>
          </a:r>
          <a:endParaRPr lang="cs-CZ" sz="1500" kern="1200" dirty="0"/>
        </a:p>
      </dsp:txBody>
      <dsp:txXfrm>
        <a:off x="8923771" y="1097467"/>
        <a:ext cx="1408184" cy="938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 userDrawn="1"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947738" y="441325"/>
            <a:ext cx="5965810" cy="596581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 userDrawn="1"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cs-CZ" sz="5400">
                <a:latin typeface="+mj-lt"/>
              </a:rPr>
              <a:t>Mendelova univerzita v Brně</a:t>
            </a:r>
          </a:p>
        </p:txBody>
      </p:sp>
    </p:spTree>
    <p:extLst>
      <p:ext uri="{BB962C8B-B14F-4D97-AF65-F5344CB8AC3E}">
        <p14:creationId xmlns:p14="http://schemas.microsoft.com/office/powerpoint/2010/main" val="2326705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60165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227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níme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 userDrawn="1"/>
        </p:nvSpPr>
        <p:spPr>
          <a:xfrm>
            <a:off x="947738" y="441325"/>
            <a:ext cx="10801350" cy="597535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endParaRPr lang="cs-CZ">
              <a:latin typeface="+mn-lt"/>
            </a:endParaRPr>
          </a:p>
        </p:txBody>
      </p:sp>
      <p:sp>
        <p:nvSpPr>
          <p:cNvPr id="3" name="Obdélník 2"/>
          <p:cNvSpPr/>
          <p:nvPr userDrawn="1"/>
        </p:nvSpPr>
        <p:spPr>
          <a:xfrm flipH="1">
            <a:off x="479425" y="1"/>
            <a:ext cx="1171257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Ovál 3"/>
          <p:cNvSpPr/>
          <p:nvPr userDrawn="1"/>
        </p:nvSpPr>
        <p:spPr>
          <a:xfrm>
            <a:off x="947738" y="439738"/>
            <a:ext cx="5976937" cy="597693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4361" y="5540501"/>
            <a:ext cx="1335027" cy="99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719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93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algn="l" rtl="0" eaLnBrk="1" fontAlgn="base" hangingPunct="1">
        <a:spcBef>
          <a:spcPts val="1000"/>
        </a:spcBef>
        <a:spcAft>
          <a:spcPct val="0"/>
        </a:spcAft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ts val="500"/>
        </a:spcBef>
        <a:spcAft>
          <a:spcPct val="0"/>
        </a:spcAft>
        <a:buClr>
          <a:schemeClr val="tx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01" userDrawn="1">
          <p15:clr>
            <a:srgbClr val="F26B43"/>
          </p15:clr>
        </p15:guide>
        <p15:guide id="2" orient="horz" pos="278" userDrawn="1">
          <p15:clr>
            <a:srgbClr val="F26B43"/>
          </p15:clr>
        </p15:guide>
        <p15:guide id="3" orient="horz" pos="4042" userDrawn="1">
          <p15:clr>
            <a:srgbClr val="F26B43"/>
          </p15:clr>
        </p15:guide>
        <p15:guide id="4" pos="597" userDrawn="1">
          <p15:clr>
            <a:srgbClr val="F26B43"/>
          </p15:clr>
        </p15:guide>
        <p15:guide id="5" pos="30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>
            <a:extLst>
              <a:ext uri="{FF2B5EF4-FFF2-40B4-BE49-F238E27FC236}">
                <a16:creationId xmlns:a16="http://schemas.microsoft.com/office/drawing/2014/main" id="{394327C2-74D0-4442-A546-28062C9BF97E}"/>
              </a:ext>
            </a:extLst>
          </p:cNvPr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CF14D2B5-A819-4798-999F-3257661D83F0}"/>
              </a:ext>
            </a:extLst>
          </p:cNvPr>
          <p:cNvSpPr/>
          <p:nvPr/>
        </p:nvSpPr>
        <p:spPr>
          <a:xfrm>
            <a:off x="878541" y="357050"/>
            <a:ext cx="6230469" cy="6158753"/>
          </a:xfrm>
          <a:prstGeom prst="ellipse">
            <a:avLst/>
          </a:prstGeom>
          <a:solidFill>
            <a:schemeClr val="tx2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8241F0D-D08D-4254-9300-F962D3A4B2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D6040B3E-176B-4832-9348-CA2552651C20}"/>
              </a:ext>
            </a:extLst>
          </p:cNvPr>
          <p:cNvSpPr/>
          <p:nvPr/>
        </p:nvSpPr>
        <p:spPr>
          <a:xfrm>
            <a:off x="950259" y="2840923"/>
            <a:ext cx="10069769" cy="20928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800"/>
              </a:spcAft>
            </a:pPr>
            <a:r>
              <a:rPr lang="cs-CZ" sz="6000" b="1" dirty="0">
                <a:latin typeface="+mn-lt"/>
              </a:rPr>
              <a:t>Mendel University in Brno</a:t>
            </a: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9321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5475286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Internationalisation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1820" y="1307582"/>
            <a:ext cx="6398618" cy="4255017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6423024" y="1198561"/>
            <a:ext cx="2625726" cy="178276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rgbClr val="78BE14"/>
                </a:solidFill>
                <a:latin typeface="+mj-lt"/>
              </a:rPr>
              <a:t>1834</a:t>
            </a:r>
            <a:br>
              <a:rPr lang="cs-CZ" dirty="0">
                <a:solidFill>
                  <a:srgbClr val="78BE14"/>
                </a:solidFill>
                <a:latin typeface="+mj-lt"/>
              </a:rPr>
            </a:br>
            <a:r>
              <a:rPr lang="cs-CZ" dirty="0" err="1">
                <a:solidFill>
                  <a:srgbClr val="78BE14"/>
                </a:solidFill>
                <a:latin typeface="+mj-lt"/>
              </a:rPr>
              <a:t>mobilities</a:t>
            </a:r>
            <a:endParaRPr lang="cs-CZ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905375" y="4876800"/>
            <a:ext cx="4267200" cy="1539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 err="1">
                <a:latin typeface="+mj-lt"/>
              </a:rPr>
              <a:t>admitted</a:t>
            </a:r>
            <a:endParaRPr lang="cs-CZ" sz="1600" dirty="0"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719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students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345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employees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*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*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departures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of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at</a:t>
            </a:r>
            <a:r>
              <a:rPr lang="cs-CZ" sz="1600" dirty="0">
                <a:solidFill>
                  <a:srgbClr val="78BE14"/>
                </a:solidFill>
                <a:latin typeface="+mj-lt"/>
              </a:rPr>
              <a:t> least 5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days</a:t>
            </a: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endParaRPr lang="cs-CZ" sz="1050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9694068" y="441325"/>
            <a:ext cx="2043113" cy="23018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 err="1">
                <a:latin typeface="+mj-lt"/>
              </a:rPr>
              <a:t>departured</a:t>
            </a:r>
            <a:r>
              <a:rPr lang="cs-CZ" sz="1600" dirty="0">
                <a:latin typeface="+mj-lt"/>
              </a:rPr>
              <a:t> in 2022</a:t>
            </a: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478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students</a:t>
            </a: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sz="1600" dirty="0">
                <a:solidFill>
                  <a:srgbClr val="78BE14"/>
                </a:solidFill>
                <a:latin typeface="+mj-lt"/>
              </a:rPr>
              <a:t>463 </a:t>
            </a:r>
            <a:r>
              <a:rPr lang="cs-CZ" sz="1600" dirty="0" err="1">
                <a:solidFill>
                  <a:srgbClr val="78BE14"/>
                </a:solidFill>
                <a:latin typeface="+mj-lt"/>
              </a:rPr>
              <a:t>employees</a:t>
            </a:r>
            <a:endParaRPr lang="cs-CZ" sz="1600" dirty="0">
              <a:solidFill>
                <a:srgbClr val="78BE14"/>
              </a:solidFill>
              <a:latin typeface="+mj-lt"/>
            </a:endParaRPr>
          </a:p>
          <a:p>
            <a:pPr>
              <a:spcAft>
                <a:spcPts val="600"/>
              </a:spcAft>
              <a:buClr>
                <a:schemeClr val="tx2"/>
              </a:buClr>
            </a:pPr>
            <a:endParaRPr lang="cs-CZ" sz="1050" dirty="0">
              <a:solidFill>
                <a:srgbClr val="78BE14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3754040" cy="36317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latin typeface="+mn-lt"/>
              </a:rPr>
              <a:t>a</a:t>
            </a:r>
            <a:r>
              <a:rPr lang="en-US" dirty="0" err="1">
                <a:latin typeface="+mn-lt"/>
              </a:rPr>
              <a:t>rrivals</a:t>
            </a:r>
            <a:r>
              <a:rPr lang="en-US" dirty="0">
                <a:latin typeface="+mn-lt"/>
              </a:rPr>
              <a:t> and departures to 90 countries worldwide</a:t>
            </a:r>
            <a:endParaRPr lang="cs-CZ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MENDELU's most important partners outside the EU include Louisiana State University in the USA and </a:t>
            </a:r>
            <a:r>
              <a:rPr lang="en-US" dirty="0" err="1">
                <a:latin typeface="+mn-lt"/>
              </a:rPr>
              <a:t>Kasetsart</a:t>
            </a:r>
            <a:r>
              <a:rPr lang="en-US" dirty="0">
                <a:latin typeface="+mn-lt"/>
              </a:rPr>
              <a:t> University in Thailand</a:t>
            </a:r>
            <a:endParaRPr lang="cs-CZ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</a:rPr>
              <a:t>the university cooperates and solves projects in Nicaragua, Peru, Thailand, South Africa and the Philippines</a:t>
            </a:r>
            <a:endParaRPr lang="cs-CZ" dirty="0">
              <a:latin typeface="+mn-lt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98D9D28F-FAFA-4012-B329-990599834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590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9905" y="1276004"/>
            <a:ext cx="5539183" cy="2891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300787" cy="10826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Science and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research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7" y="4423339"/>
            <a:ext cx="4681537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Interdrought</a:t>
            </a:r>
            <a:endParaRPr lang="cs-CZ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b</a:t>
            </a:r>
            <a:r>
              <a:rPr lang="en-US" dirty="0" err="1">
                <a:latin typeface="+mn-lt"/>
              </a:rPr>
              <a:t>ioclimatologists</a:t>
            </a:r>
            <a:r>
              <a:rPr lang="en-US" dirty="0">
                <a:latin typeface="+mn-lt"/>
              </a:rPr>
              <a:t> from MENDELU are mapping drought and its impacts as part of the Inter</a:t>
            </a:r>
            <a:r>
              <a:rPr lang="cs-CZ" dirty="0">
                <a:latin typeface="+mn-lt"/>
              </a:rPr>
              <a:t>D</a:t>
            </a:r>
            <a:r>
              <a:rPr lang="en-US" dirty="0" err="1">
                <a:latin typeface="+mn-lt"/>
              </a:rPr>
              <a:t>rought</a:t>
            </a:r>
            <a:r>
              <a:rPr lang="en-US" dirty="0">
                <a:latin typeface="+mn-lt"/>
              </a:rPr>
              <a:t> project.</a:t>
            </a:r>
            <a:endParaRPr lang="cs-CZ" dirty="0">
              <a:latin typeface="+mn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209905" y="4423339"/>
            <a:ext cx="5539183" cy="1261884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b="1" dirty="0">
                <a:solidFill>
                  <a:schemeClr val="tx2"/>
                </a:solidFill>
                <a:latin typeface="+mj-lt"/>
              </a:rPr>
              <a:t>WASP </a:t>
            </a:r>
            <a:r>
              <a:rPr lang="cs-CZ" b="1" dirty="0">
                <a:solidFill>
                  <a:schemeClr val="tx2"/>
                </a:solidFill>
              </a:rPr>
              <a:t>Technologies</a:t>
            </a:r>
            <a:endParaRPr lang="cs-CZ" b="1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dirty="0">
                <a:latin typeface="+mn-lt"/>
              </a:rPr>
              <a:t>improves the soil's ability to absorb water and helps seeds to germinate.</a:t>
            </a:r>
            <a:r>
              <a:rPr lang="cs-CZ" dirty="0">
                <a:latin typeface="+mn-lt"/>
              </a:rPr>
              <a:t> </a:t>
            </a:r>
            <a:r>
              <a:rPr lang="en-US" dirty="0">
                <a:latin typeface="+mn-lt"/>
              </a:rPr>
              <a:t>Winner of the TA Czech Republic Award for 2022.</a:t>
            </a:r>
            <a:endParaRPr lang="cs-CZ" dirty="0"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t="4623" b="6119"/>
          <a:stretch/>
        </p:blipFill>
        <p:spPr>
          <a:xfrm>
            <a:off x="947738" y="1276004"/>
            <a:ext cx="4209225" cy="28942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4561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6586538" cy="13784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just">
              <a:spcAft>
                <a:spcPts val="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Gregor Johann Mendel</a:t>
            </a:r>
          </a:p>
          <a:p>
            <a:pPr algn="just">
              <a:spcAft>
                <a:spcPts val="1200"/>
              </a:spcAft>
            </a:pPr>
            <a:r>
              <a:rPr lang="cs-CZ" sz="2000" dirty="0">
                <a:latin typeface="+mj-lt"/>
              </a:rPr>
              <a:t>(* 1822 Hynčice in </a:t>
            </a:r>
            <a:r>
              <a:rPr lang="cs-CZ" sz="2000" dirty="0" err="1">
                <a:latin typeface="+mj-lt"/>
              </a:rPr>
              <a:t>northern</a:t>
            </a:r>
            <a:r>
              <a:rPr lang="cs-CZ" sz="2000" dirty="0">
                <a:latin typeface="+mj-lt"/>
              </a:rPr>
              <a:t> Moravia – † 1884 Brno)</a:t>
            </a:r>
            <a:endParaRPr lang="cs-CZ" sz="2000" b="1" baseline="30000" dirty="0">
              <a:latin typeface="+mj-lt"/>
            </a:endParaRPr>
          </a:p>
          <a:p>
            <a:pPr>
              <a:spcAft>
                <a:spcPts val="1200"/>
              </a:spcAft>
            </a:pPr>
            <a:endParaRPr lang="cs-CZ" sz="3200" dirty="0"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8" y="1819750"/>
            <a:ext cx="6586538" cy="975091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epi Regular" panose="02000503000000020004" pitchFamily="50" charset="-18"/>
              </a:rPr>
              <a:t>father of genetics, meteorologist and beekeeper </a:t>
            </a:r>
            <a:endParaRPr lang="cs-CZ" dirty="0">
              <a:latin typeface="Pepi Regular" panose="02000503000000020004" pitchFamily="50" charset="-18"/>
            </a:endParaRPr>
          </a:p>
          <a:p>
            <a:pPr marL="285750" indent="-285750"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Pepi Regular" panose="02000503000000020004" pitchFamily="50" charset="-18"/>
              </a:rPr>
              <a:t>monk and later abbot of the Augustinian monastery in Old Brno</a:t>
            </a:r>
            <a:endParaRPr lang="cs-CZ" dirty="0">
              <a:latin typeface="Pepi Regular" panose="02000503000000020004" pitchFamily="50" charset="-18"/>
            </a:endParaRP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2918619"/>
            <a:ext cx="6996112" cy="3498056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624" y="4953000"/>
            <a:ext cx="2230876" cy="16655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333675"/>
            <a:ext cx="3458503" cy="454645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85" y="5153025"/>
            <a:ext cx="1331406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0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7" y="448914"/>
            <a:ext cx="7710488" cy="14732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The third role of MENDELU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947737" y="4333875"/>
            <a:ext cx="4610382" cy="169424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Promotion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freshwater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fish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consumption</a:t>
            </a:r>
            <a:endParaRPr lang="cs-CZ" dirty="0"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w</a:t>
            </a:r>
            <a:r>
              <a:rPr lang="en-US" dirty="0">
                <a:latin typeface="+mn-lt"/>
              </a:rPr>
              <a:t>e provide professional supervision and certification of freshwater fish suppliers to the Albert supermarket.</a:t>
            </a:r>
            <a:endParaRPr lang="cs-CZ" dirty="0">
              <a:latin typeface="+mn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097587" y="4333874"/>
            <a:ext cx="5651502" cy="1923489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Reducing</a:t>
            </a:r>
            <a:r>
              <a:rPr lang="cs-CZ" dirty="0">
                <a:solidFill>
                  <a:schemeClr val="tx2"/>
                </a:solidFill>
                <a:latin typeface="+mj-lt"/>
              </a:rPr>
              <a:t> food </a:t>
            </a:r>
            <a:r>
              <a:rPr lang="cs-CZ" dirty="0" err="1">
                <a:solidFill>
                  <a:schemeClr val="tx2"/>
                </a:solidFill>
                <a:latin typeface="+mj-lt"/>
              </a:rPr>
              <a:t>waste</a:t>
            </a:r>
            <a:endParaRPr lang="cs-CZ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latin typeface="+mn-lt"/>
              </a:rPr>
              <a:t>a</a:t>
            </a:r>
            <a:r>
              <a:rPr lang="en-US" dirty="0">
                <a:latin typeface="+mn-lt"/>
              </a:rPr>
              <a:t>s part of our research, we collect data on how </a:t>
            </a:r>
            <a:r>
              <a:rPr lang="en-US" dirty="0" err="1">
                <a:latin typeface="+mn-lt"/>
              </a:rPr>
              <a:t>behavioural</a:t>
            </a:r>
            <a:r>
              <a:rPr lang="en-US" dirty="0">
                <a:latin typeface="+mn-lt"/>
              </a:rPr>
              <a:t> changes can affect waste management. We share the findings with waste management companies for use.</a:t>
            </a:r>
            <a:endParaRPr lang="cs-CZ" dirty="0"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76002"/>
            <a:ext cx="4316100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587" y="1276002"/>
            <a:ext cx="4315345" cy="2876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4F1D75A8-E7DA-4492-9D57-911A01596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651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12922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Sustainability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at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MENDELU</a:t>
            </a:r>
          </a:p>
          <a:p>
            <a:pPr>
              <a:spcAft>
                <a:spcPts val="1200"/>
              </a:spcAft>
            </a:pPr>
            <a:r>
              <a:rPr lang="cs-CZ" sz="2400" dirty="0">
                <a:latin typeface="+mn-lt"/>
              </a:rPr>
              <a:t>MENDELU </a:t>
            </a:r>
            <a:r>
              <a:rPr lang="cs-CZ" sz="2400" dirty="0" err="1">
                <a:latin typeface="+mn-lt"/>
              </a:rPr>
              <a:t>sustainability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priorities</a:t>
            </a:r>
            <a:r>
              <a:rPr lang="cs-CZ" sz="2400" dirty="0">
                <a:latin typeface="+mn-lt"/>
              </a:rPr>
              <a:t>:</a:t>
            </a: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915044774"/>
              </p:ext>
            </p:extLst>
          </p:nvPr>
        </p:nvGraphicFramePr>
        <p:xfrm>
          <a:off x="947738" y="1733551"/>
          <a:ext cx="10801350" cy="313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ovéPole 7"/>
          <p:cNvSpPr txBox="1"/>
          <p:nvPr/>
        </p:nvSpPr>
        <p:spPr>
          <a:xfrm>
            <a:off x="947738" y="4171949"/>
            <a:ext cx="6872288" cy="244400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2400" dirty="0" err="1">
                <a:latin typeface="+mn-lt"/>
              </a:rPr>
              <a:t>We</a:t>
            </a:r>
            <a:r>
              <a:rPr lang="cs-CZ" sz="2400" dirty="0">
                <a:latin typeface="+mn-lt"/>
              </a:rPr>
              <a:t> are </a:t>
            </a:r>
            <a:r>
              <a:rPr lang="cs-CZ" sz="2400" dirty="0" err="1">
                <a:latin typeface="+mn-lt"/>
              </a:rPr>
              <a:t>commited</a:t>
            </a:r>
            <a:r>
              <a:rPr lang="cs-CZ" sz="2400" dirty="0">
                <a:latin typeface="+mn-lt"/>
              </a:rPr>
              <a:t> to </a:t>
            </a:r>
            <a:r>
              <a:rPr lang="cs-CZ" sz="2400" dirty="0" err="1">
                <a:latin typeface="+mn-lt"/>
              </a:rPr>
              <a:t>the</a:t>
            </a:r>
            <a:r>
              <a:rPr lang="cs-CZ" sz="2400" dirty="0">
                <a:latin typeface="+mn-lt"/>
              </a:rPr>
              <a:t> UN </a:t>
            </a:r>
            <a:r>
              <a:rPr lang="cs-CZ" sz="2400" dirty="0" err="1">
                <a:latin typeface="+mn-lt"/>
              </a:rPr>
              <a:t>goals</a:t>
            </a:r>
            <a:endParaRPr lang="cs-CZ" sz="2400" dirty="0">
              <a:latin typeface="+mn-lt"/>
            </a:endParaRP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Pepi Regular" panose="02000503000000020004" pitchFamily="50" charset="-18"/>
              </a:rPr>
              <a:t>„</a:t>
            </a:r>
            <a:r>
              <a:rPr lang="en-US" sz="2000" i="1" dirty="0">
                <a:latin typeface="Pepi Regular" panose="02000503000000020004" pitchFamily="50" charset="-18"/>
              </a:rPr>
              <a:t>I believe that the study and science of Mendel University will inspire the change in thinking that we urgently need for sustainable life on our planet.„</a:t>
            </a:r>
            <a:endParaRPr lang="cs-CZ" sz="2000" i="1" dirty="0">
              <a:latin typeface="Pepi Regular" panose="02000503000000020004" pitchFamily="50" charset="-18"/>
            </a:endParaRPr>
          </a:p>
          <a:p>
            <a:pPr lvl="8">
              <a:spcAft>
                <a:spcPts val="1200"/>
              </a:spcAft>
            </a:pPr>
            <a:r>
              <a:rPr lang="cs-CZ" dirty="0">
                <a:latin typeface="Pepi Regular" panose="02000503000000020004" pitchFamily="50" charset="-18"/>
              </a:rPr>
              <a:t>- Jan Mareš, </a:t>
            </a:r>
            <a:r>
              <a:rPr lang="cs-CZ" dirty="0" err="1">
                <a:latin typeface="Pepi Regular" panose="02000503000000020004" pitchFamily="50" charset="-18"/>
              </a:rPr>
              <a:t>rector</a:t>
            </a:r>
            <a:endParaRPr lang="cs-CZ" dirty="0">
              <a:latin typeface="Pepi Regular" panose="02000503000000020004" pitchFamily="50" charset="-1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8A0FB8-B3D3-4C1E-BB49-381065E66C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91536DF-81EC-41ED-A536-97B30316D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DC964FE2-3778-4DA1-AF8D-604C0C7B2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3048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FC674134-56E1-49E6-AD52-429FF68A70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4572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BB8B5FA-F5E8-4AEE-9CA3-5193CB3C2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6096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23268912-1BA5-450D-AD07-A6B21DF9AF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7620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01C6680A-46E2-4527-916A-CBE847116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91440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060653AA-F246-42F1-BEFB-7BDF387353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680" y="5145659"/>
            <a:ext cx="4026408" cy="127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605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7" b="6027"/>
          <a:stretch/>
        </p:blipFill>
        <p:spPr>
          <a:xfrm>
            <a:off x="479426" y="-1"/>
            <a:ext cx="11712574" cy="6861525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 rot="5400000">
            <a:off x="870459" y="-391035"/>
            <a:ext cx="6872853" cy="7654926"/>
          </a:xfrm>
          <a:prstGeom prst="rect">
            <a:avLst/>
          </a:prstGeom>
          <a:gradFill>
            <a:gsLst>
              <a:gs pos="50000">
                <a:schemeClr val="tx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58848" y="441325"/>
            <a:ext cx="10790240" cy="18637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en-US" sz="3600" dirty="0">
                <a:solidFill>
                  <a:schemeClr val="tx2"/>
                </a:solidFill>
                <a:latin typeface="+mj-lt"/>
              </a:rPr>
              <a:t>Vocational Training Centre Water in the Landscape</a:t>
            </a:r>
            <a:endParaRPr lang="cs-CZ" sz="36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958847" y="2305049"/>
            <a:ext cx="4851403" cy="41116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c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entre for Water Management Education at MENDELU, which promotes innovative approaches in water management education. It targets students, teachers, professionals and the general public </a:t>
            </a:r>
            <a:r>
              <a:rPr lang="cs-CZ" dirty="0">
                <a:solidFill>
                  <a:schemeClr val="bg1"/>
                </a:solidFill>
                <a:latin typeface="+mn-lt"/>
              </a:rPr>
              <a:t>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bg1"/>
                </a:solidFill>
                <a:latin typeface="+mn-lt"/>
              </a:rPr>
              <a:t>e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xamples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of activities include Water Days - an international educational event for secondary school students from Europe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organised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on the occasion of World Water Day or the 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organisation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 of the Czech national round of the Stockholm Junior Water Prize competition for secondary school students</a:t>
            </a:r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6470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15058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Development cooperation in Africa, Latin America and Asia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  <a:p>
            <a:pPr marL="342900" indent="-342900">
              <a:spcAft>
                <a:spcPts val="5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a</a:t>
            </a:r>
            <a:r>
              <a:rPr lang="en-US" sz="2400" dirty="0" err="1">
                <a:latin typeface="+mn-lt"/>
              </a:rPr>
              <a:t>ctive</a:t>
            </a:r>
            <a:r>
              <a:rPr lang="en-US" sz="2400" dirty="0">
                <a:latin typeface="+mn-lt"/>
              </a:rPr>
              <a:t> development cooperation and aid in Africa, Latin America and Asia</a:t>
            </a:r>
            <a:endParaRPr lang="cs-CZ" sz="2400" dirty="0">
              <a:latin typeface="+mn-lt"/>
            </a:endParaRPr>
          </a:p>
          <a:p>
            <a:pPr marL="342900" indent="-342900">
              <a:spcAft>
                <a:spcPts val="5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d</a:t>
            </a:r>
            <a:r>
              <a:rPr lang="en-US" sz="2400" dirty="0" err="1">
                <a:latin typeface="+mn-lt"/>
              </a:rPr>
              <a:t>evelopment</a:t>
            </a:r>
            <a:r>
              <a:rPr lang="en-US" sz="2400" dirty="0">
                <a:latin typeface="+mn-lt"/>
              </a:rPr>
              <a:t> projects with scientific and private entities</a:t>
            </a:r>
            <a:endParaRPr lang="cs-CZ" sz="2400" dirty="0">
              <a:latin typeface="+mn-lt"/>
            </a:endParaRPr>
          </a:p>
          <a:p>
            <a:pPr marL="342900" indent="-342900">
              <a:spcAft>
                <a:spcPts val="5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l</a:t>
            </a:r>
            <a:r>
              <a:rPr lang="en-US" sz="2400" dirty="0">
                <a:latin typeface="+mn-lt"/>
              </a:rPr>
              <a:t>inking collaborations between academics from many disciplines across faculties</a:t>
            </a:r>
            <a:endParaRPr lang="cs-CZ" sz="4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3694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4356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5400"/>
              </a:spcAft>
            </a:pPr>
            <a:r>
              <a:rPr lang="en-US" sz="4400" dirty="0">
                <a:solidFill>
                  <a:schemeClr val="tx2"/>
                </a:solidFill>
                <a:latin typeface="+mj-lt"/>
              </a:rPr>
              <a:t>Development cooperation in Africa, Latin America and Asia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947736" y="4200526"/>
            <a:ext cx="3435351" cy="2151446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Ethiopia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600" dirty="0">
                <a:latin typeface="+mn-lt"/>
              </a:rPr>
              <a:t>s</a:t>
            </a:r>
            <a:r>
              <a:rPr lang="en-US" sz="1600" dirty="0" err="1">
                <a:latin typeface="+mn-lt"/>
              </a:rPr>
              <a:t>ilvopastoral</a:t>
            </a:r>
            <a:r>
              <a:rPr lang="en-US" sz="1600" dirty="0">
                <a:latin typeface="+mn-lt"/>
              </a:rPr>
              <a:t> systems as a strategy for sustainable agriculture / integrated farming / conservation of Lake Awassa</a:t>
            </a:r>
            <a:endParaRPr lang="cs-CZ" sz="1600" dirty="0"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383087" y="4190999"/>
            <a:ext cx="3395662" cy="2160973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>
                <a:solidFill>
                  <a:schemeClr val="tx2"/>
                </a:solidFill>
                <a:latin typeface="+mj-lt"/>
              </a:rPr>
              <a:t>Sokotra Island</a:t>
            </a:r>
            <a:r>
              <a:rPr lang="cs-CZ" dirty="0"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1600" dirty="0">
                <a:latin typeface="+mn-lt"/>
              </a:rPr>
              <a:t>help with biodiversity conservation and reforestation / inventory and promotion of home and school gardens</a:t>
            </a:r>
            <a:endParaRPr lang="cs-CZ" sz="1600" dirty="0">
              <a:latin typeface="+mn-lt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7895169" y="4200526"/>
            <a:ext cx="3853920" cy="216097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tx2"/>
                </a:solidFill>
                <a:latin typeface="+mj-lt"/>
              </a:rPr>
              <a:t>Zambia</a:t>
            </a:r>
            <a:endParaRPr lang="cs-CZ" dirty="0"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1600" dirty="0" err="1">
                <a:latin typeface="+mn-lt"/>
              </a:rPr>
              <a:t>silvopastoral</a:t>
            </a:r>
            <a:r>
              <a:rPr lang="en-US" sz="1600" dirty="0">
                <a:latin typeface="+mn-lt"/>
              </a:rPr>
              <a:t> systems / integrated farming / quality improvement of the forestry program at the Faculty of Natural Resources at Copperbelt University</a:t>
            </a:r>
            <a:endParaRPr lang="cs-CZ" sz="1600" dirty="0"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1" b="15811"/>
          <a:stretch/>
        </p:blipFill>
        <p:spPr>
          <a:xfrm>
            <a:off x="947738" y="2000250"/>
            <a:ext cx="2967036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145" y="2000250"/>
            <a:ext cx="3039651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3" r="7413"/>
          <a:stretch/>
        </p:blipFill>
        <p:spPr>
          <a:xfrm>
            <a:off x="7895168" y="2000250"/>
            <a:ext cx="3043768" cy="2028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71511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3824287" cy="153987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Events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br>
              <a:rPr lang="cs-CZ" sz="4400" dirty="0">
                <a:solidFill>
                  <a:schemeClr val="tx2"/>
                </a:solidFill>
                <a:latin typeface="+mj-lt"/>
              </a:rPr>
            </a:br>
            <a:r>
              <a:rPr lang="cs-CZ" sz="4400" dirty="0" err="1">
                <a:solidFill>
                  <a:schemeClr val="tx2"/>
                </a:solidFill>
                <a:latin typeface="+mj-lt"/>
              </a:rPr>
              <a:t>at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MENDELU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947738" y="1981200"/>
            <a:ext cx="4424362" cy="145732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2000" dirty="0">
                <a:latin typeface="+mn-lt"/>
              </a:rPr>
              <a:t>balls, Career Day, </a:t>
            </a:r>
            <a:r>
              <a:rPr lang="en-US" sz="2000" dirty="0" err="1">
                <a:latin typeface="+mn-lt"/>
              </a:rPr>
              <a:t>Majáles</a:t>
            </a:r>
            <a:r>
              <a:rPr lang="en-US" sz="2000" dirty="0">
                <a:latin typeface="+mn-lt"/>
              </a:rPr>
              <a:t>, outdoor events and sporting events</a:t>
            </a:r>
            <a:endParaRPr lang="cs-CZ" sz="2000" dirty="0"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0" r="16650"/>
          <a:stretch/>
        </p:blipFill>
        <p:spPr>
          <a:xfrm>
            <a:off x="1197134" y="3107531"/>
            <a:ext cx="2520000" cy="2519999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2" r="16652"/>
          <a:stretch/>
        </p:blipFill>
        <p:spPr>
          <a:xfrm>
            <a:off x="6551770" y="3107531"/>
            <a:ext cx="2520000" cy="2520000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3" r="21189"/>
          <a:stretch/>
        </p:blipFill>
        <p:spPr>
          <a:xfrm>
            <a:off x="3874452" y="3107531"/>
            <a:ext cx="2520000" cy="2520000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61" r="21441"/>
          <a:stretch/>
        </p:blipFill>
        <p:spPr>
          <a:xfrm>
            <a:off x="9229088" y="441325"/>
            <a:ext cx="2520000" cy="2520000"/>
          </a:xfrm>
          <a:prstGeom prst="rect">
            <a:avLst/>
          </a:prstGeom>
        </p:spPr>
      </p:pic>
      <p:pic>
        <p:nvPicPr>
          <p:cNvPr id="15" name="Obrázek 14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10" r="24228"/>
          <a:stretch/>
        </p:blipFill>
        <p:spPr>
          <a:xfrm>
            <a:off x="9229088" y="3107531"/>
            <a:ext cx="2520000" cy="2520000"/>
          </a:xfrm>
          <a:prstGeom prst="rect">
            <a:avLst/>
          </a:prstGeom>
        </p:spPr>
      </p:pic>
      <p:pic>
        <p:nvPicPr>
          <p:cNvPr id="16" name="Obrázek 15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5" r="1775"/>
          <a:stretch/>
        </p:blipFill>
        <p:spPr>
          <a:xfrm>
            <a:off x="6551770" y="441326"/>
            <a:ext cx="2520000" cy="25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9669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8" r="15368"/>
          <a:stretch/>
        </p:blipFill>
        <p:spPr>
          <a:xfrm>
            <a:off x="4648200" y="3362326"/>
            <a:ext cx="3171824" cy="30543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6"/>
            <a:ext cx="10801350" cy="82550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>
                <a:solidFill>
                  <a:schemeClr val="tx2"/>
                </a:solidFill>
                <a:latin typeface="+mj-lt"/>
              </a:rPr>
              <a:t>MENDELU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Community</a:t>
            </a:r>
            <a:endParaRPr lang="cs-CZ" sz="44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47739" y="3000375"/>
            <a:ext cx="3700461" cy="3416298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latin typeface="+mn-lt"/>
              </a:rPr>
              <a:t>Number of students</a:t>
            </a:r>
            <a:r>
              <a:rPr lang="cs-CZ" dirty="0">
                <a:latin typeface="+mn-lt"/>
              </a:rPr>
              <a:t>:</a:t>
            </a:r>
            <a:r>
              <a:rPr lang="en-US" dirty="0">
                <a:latin typeface="+mn-lt"/>
              </a:rPr>
              <a:t> 8 773,  Number of employees</a:t>
            </a:r>
            <a:r>
              <a:rPr lang="cs-CZ" dirty="0">
                <a:latin typeface="+mn-lt"/>
              </a:rPr>
              <a:t>:</a:t>
            </a:r>
            <a:r>
              <a:rPr lang="en-US" dirty="0">
                <a:latin typeface="+mn-lt"/>
              </a:rPr>
              <a:t> 1902, of which 48% were women.</a:t>
            </a:r>
            <a:endParaRPr lang="cs-CZ" dirty="0">
              <a:latin typeface="+mn-lt"/>
            </a:endParaRPr>
          </a:p>
          <a:p>
            <a:pPr>
              <a:spcAft>
                <a:spcPts val="0"/>
              </a:spcAft>
            </a:pPr>
            <a:r>
              <a:rPr lang="en-US" dirty="0">
                <a:latin typeface="+mn-lt"/>
              </a:rPr>
              <a:t>Career development</a:t>
            </a:r>
            <a:r>
              <a:rPr lang="cs-CZ" dirty="0">
                <a:latin typeface="+mn-lt"/>
              </a:rPr>
              <a:t>, </a:t>
            </a:r>
            <a:r>
              <a:rPr lang="en-US" dirty="0">
                <a:latin typeface="+mn-lt"/>
              </a:rPr>
              <a:t>Events for staff and students - MENDELU party, MENDELU Run, support for student events - </a:t>
            </a:r>
            <a:r>
              <a:rPr lang="en-US" dirty="0" err="1">
                <a:latin typeface="+mn-lt"/>
              </a:rPr>
              <a:t>Majáles</a:t>
            </a:r>
            <a:endParaRPr lang="cs-CZ" dirty="0">
              <a:latin typeface="+mn-lt"/>
            </a:endParaRPr>
          </a:p>
        </p:txBody>
      </p:sp>
      <p:pic>
        <p:nvPicPr>
          <p:cNvPr id="6" name="Obrázek 5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6" t="8398" r="37490" b="38316"/>
          <a:stretch/>
        </p:blipFill>
        <p:spPr>
          <a:xfrm>
            <a:off x="7900986" y="4800599"/>
            <a:ext cx="1890713" cy="1616076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1266826"/>
            <a:ext cx="3614737" cy="2438337"/>
          </a:xfrm>
          <a:prstGeom prst="rect">
            <a:avLst/>
          </a:prstGeom>
        </p:spPr>
      </p:pic>
      <p:pic>
        <p:nvPicPr>
          <p:cNvPr id="9" name="Obrázek 8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r="18386"/>
          <a:stretch/>
        </p:blipFill>
        <p:spPr>
          <a:xfrm>
            <a:off x="4648200" y="1266826"/>
            <a:ext cx="1905000" cy="2009773"/>
          </a:xfrm>
          <a:prstGeom prst="rect">
            <a:avLst/>
          </a:prstGeom>
        </p:spPr>
      </p:pic>
      <p:pic>
        <p:nvPicPr>
          <p:cNvPr id="11" name="Obrázek 10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2555386"/>
            <a:ext cx="3119438" cy="2172188"/>
          </a:xfrm>
          <a:prstGeom prst="rect">
            <a:avLst/>
          </a:prstGeom>
        </p:spPr>
      </p:pic>
      <p:pic>
        <p:nvPicPr>
          <p:cNvPr id="12" name="Obrázek 11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r="11395"/>
          <a:stretch/>
        </p:blipFill>
        <p:spPr>
          <a:xfrm>
            <a:off x="9877424" y="4800599"/>
            <a:ext cx="1871663" cy="1616076"/>
          </a:xfrm>
          <a:prstGeom prst="rect">
            <a:avLst/>
          </a:prstGeom>
        </p:spPr>
      </p:pic>
      <p:pic>
        <p:nvPicPr>
          <p:cNvPr id="13" name="Obrázek 12"/>
          <p:cNvPicPr>
            <a:picLocks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8" r="18388"/>
          <a:stretch/>
        </p:blipFill>
        <p:spPr>
          <a:xfrm>
            <a:off x="6638925" y="1266827"/>
            <a:ext cx="1905000" cy="2009772"/>
          </a:xfrm>
          <a:prstGeom prst="rect">
            <a:avLst/>
          </a:prstGeom>
        </p:spPr>
      </p:pic>
      <p:pic>
        <p:nvPicPr>
          <p:cNvPr id="14" name="Obrázek 13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887" y="394864"/>
            <a:ext cx="3119438" cy="208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1160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About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 university</a:t>
            </a:r>
          </a:p>
          <a:p>
            <a:pPr marL="1257300">
              <a:spcAft>
                <a:spcPts val="0"/>
              </a:spcAft>
            </a:pPr>
            <a:r>
              <a:rPr lang="cs-CZ" sz="2800" dirty="0">
                <a:latin typeface="+mn-lt"/>
              </a:rPr>
              <a:t>f</a:t>
            </a:r>
            <a:r>
              <a:rPr lang="en-US" sz="2800" dirty="0" err="1">
                <a:latin typeface="+mn-lt"/>
              </a:rPr>
              <a:t>ounded</a:t>
            </a:r>
            <a:r>
              <a:rPr lang="en-US" sz="2800" dirty="0">
                <a:latin typeface="+mn-lt"/>
              </a:rPr>
              <a:t> in 1919 as the </a:t>
            </a:r>
            <a:r>
              <a:rPr lang="cs-CZ" sz="2800" dirty="0">
                <a:latin typeface="+mn-lt"/>
              </a:rPr>
              <a:t>University</a:t>
            </a:r>
            <a:r>
              <a:rPr lang="en-US" sz="2800" dirty="0">
                <a:latin typeface="+mn-lt"/>
              </a:rPr>
              <a:t> of Agriculture.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cs-CZ" sz="2800" dirty="0">
                <a:latin typeface="+mn-lt"/>
              </a:rPr>
              <a:t>c</a:t>
            </a:r>
            <a:r>
              <a:rPr lang="en-US" sz="2800" dirty="0" err="1">
                <a:latin typeface="+mn-lt"/>
              </a:rPr>
              <a:t>urrently</a:t>
            </a:r>
            <a:r>
              <a:rPr lang="en-US" sz="2800" dirty="0">
                <a:latin typeface="+mn-lt"/>
              </a:rPr>
              <a:t> 5 faculties: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Ag</a:t>
            </a:r>
            <a:r>
              <a:rPr lang="cs-CZ" sz="2800" dirty="0" err="1">
                <a:latin typeface="+mn-lt"/>
              </a:rPr>
              <a:t>riSciences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Forestry and Wood Technology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Business</a:t>
            </a:r>
            <a:r>
              <a:rPr lang="cs-CZ" sz="2800" dirty="0">
                <a:latin typeface="+mn-lt"/>
              </a:rPr>
              <a:t> and </a:t>
            </a:r>
            <a:r>
              <a:rPr lang="en-US" sz="2800" b="1" dirty="0"/>
              <a:t>Economics </a:t>
            </a:r>
            <a:endParaRPr lang="cs-CZ" sz="2800" b="1" dirty="0"/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Horticulture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en-US" sz="2800" dirty="0">
                <a:latin typeface="+mn-lt"/>
              </a:rPr>
              <a:t>Faculty of Regional Development and International</a:t>
            </a:r>
            <a:r>
              <a:rPr lang="cs-CZ" sz="2800" dirty="0">
                <a:latin typeface="+mn-lt"/>
              </a:rPr>
              <a:t> </a:t>
            </a:r>
            <a:r>
              <a:rPr lang="cs-CZ" sz="2800" dirty="0" err="1">
                <a:latin typeface="+mn-lt"/>
              </a:rPr>
              <a:t>Studies</a:t>
            </a:r>
            <a:r>
              <a:rPr lang="en-US" sz="2800" dirty="0">
                <a:latin typeface="+mn-lt"/>
              </a:rPr>
              <a:t> </a:t>
            </a: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endParaRPr lang="cs-CZ" sz="2800" dirty="0">
              <a:latin typeface="+mn-lt"/>
            </a:endParaRPr>
          </a:p>
          <a:p>
            <a:pPr marL="1257300">
              <a:spcAft>
                <a:spcPts val="0"/>
              </a:spcAft>
            </a:pPr>
            <a:r>
              <a:rPr lang="cs-CZ" sz="2800" dirty="0" err="1">
                <a:latin typeface="+mn-lt"/>
              </a:rPr>
              <a:t>two</a:t>
            </a:r>
            <a:r>
              <a:rPr lang="cs-CZ" sz="2800" dirty="0">
                <a:latin typeface="+mn-lt"/>
              </a:rPr>
              <a:t> </a:t>
            </a:r>
            <a:r>
              <a:rPr lang="en-US" sz="2800" dirty="0">
                <a:latin typeface="+mn-lt"/>
              </a:rPr>
              <a:t>school enterprises</a:t>
            </a:r>
            <a:endParaRPr lang="cs-CZ" sz="2800" dirty="0">
              <a:latin typeface="+mn-lt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738" y="1133690"/>
            <a:ext cx="1095528" cy="92405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14" y="2273792"/>
            <a:ext cx="1114581" cy="952633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738" y="5502539"/>
            <a:ext cx="1031244" cy="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060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593313" y="2034099"/>
            <a:ext cx="5004711" cy="26776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4800"/>
              </a:spcAft>
            </a:pPr>
            <a:r>
              <a:rPr lang="en-US" sz="4000" dirty="0">
                <a:solidFill>
                  <a:schemeClr val="bg1"/>
                </a:solidFill>
                <a:latin typeface="+mn-lt"/>
              </a:rPr>
              <a:t>thank you for your attention</a:t>
            </a:r>
            <a:endParaRPr lang="cs-CZ" sz="4000" dirty="0">
              <a:solidFill>
                <a:schemeClr val="bg1"/>
              </a:solidFill>
              <a:latin typeface="+mn-lt"/>
            </a:endParaRP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  <a:p>
            <a:r>
              <a:rPr lang="cs-CZ" dirty="0">
                <a:solidFill>
                  <a:schemeClr val="bg1"/>
                </a:solidFill>
                <a:latin typeface="+mn-lt"/>
              </a:rPr>
              <a:t>Mendel university in Brno</a:t>
            </a:r>
            <a:endParaRPr lang="en-US" dirty="0">
              <a:solidFill>
                <a:schemeClr val="bg1"/>
              </a:solidFill>
              <a:latin typeface="+mn-lt"/>
            </a:endParaRPr>
          </a:p>
          <a:p>
            <a:endParaRPr lang="cs-CZ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78237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saturation sat="108000"/>
                    </a14:imgEffect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28" r="21745"/>
          <a:stretch/>
        </p:blipFill>
        <p:spPr>
          <a:xfrm>
            <a:off x="476249" y="-2390"/>
            <a:ext cx="6188176" cy="6860390"/>
          </a:xfrm>
          <a:prstGeom prst="rect">
            <a:avLst/>
          </a:prstGeom>
        </p:spPr>
      </p:pic>
      <p:sp>
        <p:nvSpPr>
          <p:cNvPr id="16" name="Obdélník 15"/>
          <p:cNvSpPr/>
          <p:nvPr/>
        </p:nvSpPr>
        <p:spPr>
          <a:xfrm rot="5400000">
            <a:off x="132153" y="341703"/>
            <a:ext cx="6860391" cy="6172203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4510087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2400"/>
              </a:spcAft>
            </a:pPr>
            <a:r>
              <a:rPr lang="cs-CZ" sz="4400" dirty="0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University </a:t>
            </a:r>
            <a:r>
              <a:rPr lang="cs-CZ" sz="4400" dirty="0" err="1">
                <a:solidFill>
                  <a:schemeClr val="tx2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campus</a:t>
            </a:r>
            <a:endParaRPr lang="cs-CZ" sz="4400" dirty="0">
              <a:solidFill>
                <a:schemeClr val="tx2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 marL="342900" indent="-342900">
              <a:spcAft>
                <a:spcPts val="2400"/>
              </a:spcAft>
              <a:buClr>
                <a:srgbClr val="78BE1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faculties are located in one campus 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in Brno </a:t>
            </a: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with the exception of the Faculty of Horticulture, which is located in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Lednice</a:t>
            </a: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(60 km)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student dormitories, shops, cafes and parks are close to the campus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" r="4769"/>
          <a:stretch/>
        </p:blipFill>
        <p:spPr>
          <a:xfrm>
            <a:off x="6664425" y="0"/>
            <a:ext cx="5527575" cy="3428983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0" b="8730"/>
          <a:stretch/>
        </p:blipFill>
        <p:spPr>
          <a:xfrm>
            <a:off x="6664425" y="3432560"/>
            <a:ext cx="5527575" cy="3421864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7534274" y="4679164"/>
            <a:ext cx="4162427" cy="173751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Faculty</a:t>
            </a: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of</a:t>
            </a: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Horticulture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534274" y="1495425"/>
            <a:ext cx="4214813" cy="168592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MENDELU </a:t>
            </a:r>
            <a:r>
              <a:rPr lang="cs-CZ" sz="1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campus</a:t>
            </a:r>
            <a:r>
              <a:rPr lang="cs-CZ" sz="1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in Brno</a:t>
            </a:r>
          </a:p>
        </p:txBody>
      </p:sp>
      <p:pic>
        <p:nvPicPr>
          <p:cNvPr id="14" name="Obrázek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2619374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668" y="5856288"/>
            <a:ext cx="687387" cy="68738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8404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47738" y="441325"/>
            <a:ext cx="10801350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spcAft>
                <a:spcPts val="1200"/>
              </a:spcAft>
            </a:pPr>
            <a:r>
              <a:rPr lang="cs-CZ" sz="4400" dirty="0" err="1">
                <a:solidFill>
                  <a:schemeClr val="tx2"/>
                </a:solidFill>
                <a:latin typeface="+mj-lt"/>
              </a:rPr>
              <a:t>Parts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of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</a:t>
            </a:r>
            <a:r>
              <a:rPr lang="cs-CZ" sz="4400" dirty="0" err="1">
                <a:solidFill>
                  <a:schemeClr val="tx2"/>
                </a:solidFill>
                <a:latin typeface="+mj-lt"/>
              </a:rPr>
              <a:t>the</a:t>
            </a:r>
            <a:r>
              <a:rPr lang="cs-CZ" sz="4400" dirty="0">
                <a:solidFill>
                  <a:schemeClr val="tx2"/>
                </a:solidFill>
                <a:latin typeface="+mj-lt"/>
              </a:rPr>
              <a:t> University</a:t>
            </a:r>
          </a:p>
          <a:p>
            <a:pPr>
              <a:spcAft>
                <a:spcPts val="4200"/>
              </a:spcAft>
            </a:pPr>
            <a:r>
              <a:rPr lang="en-US" sz="2400" dirty="0">
                <a:latin typeface="+mn-lt"/>
              </a:rPr>
              <a:t>MENDELU owns unique facilities that play an important role in practical teaching and learning, including research tasks and thesis solutions</a:t>
            </a:r>
            <a:endParaRPr lang="cs-CZ" sz="2400" dirty="0">
              <a:latin typeface="+mn-lt"/>
            </a:endParaRPr>
          </a:p>
          <a:p>
            <a:pPr marL="342900" indent="-3429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MENDELU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Botanical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Garden and Arboretum </a:t>
            </a:r>
          </a:p>
          <a:p>
            <a:pPr marL="342900" indent="-342900">
              <a:spcAft>
                <a:spcPts val="4200"/>
              </a:spcAft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tx2"/>
                </a:solidFill>
                <a:latin typeface="+mn-lt"/>
              </a:rPr>
              <a:t>University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Enterprise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Masaryk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Forest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Křtiny</a:t>
            </a:r>
          </a:p>
          <a:p>
            <a:pPr marL="342900" indent="-342900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tx2"/>
                </a:solidFill>
                <a:latin typeface="+mn-lt"/>
              </a:rPr>
              <a:t>School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</a:t>
            </a:r>
            <a:r>
              <a:rPr lang="cs-CZ" sz="2400" dirty="0" err="1">
                <a:solidFill>
                  <a:schemeClr val="tx2"/>
                </a:solidFill>
                <a:latin typeface="+mn-lt"/>
              </a:rPr>
              <a:t>farm</a:t>
            </a:r>
            <a:r>
              <a:rPr lang="cs-CZ" sz="2400" dirty="0">
                <a:solidFill>
                  <a:schemeClr val="tx2"/>
                </a:solidFill>
                <a:latin typeface="+mn-lt"/>
              </a:rPr>
              <a:t> Žabčice</a:t>
            </a:r>
            <a:br>
              <a:rPr lang="cs-CZ" sz="2400" dirty="0">
                <a:latin typeface="+mn-lt"/>
              </a:rPr>
            </a:br>
            <a:endParaRPr lang="cs-CZ" sz="2400" dirty="0">
              <a:latin typeface="+mn-lt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C66BF27-F8CB-45DC-8B2A-2A68AD6F3F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62821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7" b="6107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479423" y="3247402"/>
            <a:ext cx="7451074" cy="361059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3" y="2333003"/>
            <a:ext cx="7057968" cy="452499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MENDELU 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Botani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cal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garden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nd</a:t>
            </a:r>
            <a:r>
              <a:rPr lang="pt-BR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arboretum </a:t>
            </a:r>
            <a:endParaRPr lang="cs-CZ" sz="2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ounded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by prof. Ing. August Bayer in 1938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he 11-hectare site is divided into five thematic sections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he collection of orchids is one of the largest in Europe - 2000 natural species and 3 thousand hybrids, it includes a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genebank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of orchids.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Public exhibitions - Orchids, Irises,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Colours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of Autumn, Summer Weekend...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4969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6" b="6086"/>
          <a:stretch/>
        </p:blipFill>
        <p:spPr>
          <a:xfrm>
            <a:off x="479424" y="0"/>
            <a:ext cx="11712576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3" y="1257300"/>
            <a:ext cx="8502652" cy="56007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479422" y="1965534"/>
            <a:ext cx="7057967" cy="4892466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School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Forest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Enterprise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Masaryk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Forest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Křtiny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 includes nearly 10,000 hectares of mixed forests in which biodiversity plays a major role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 includes three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arboret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ums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 fifty wells and 90 monuments of the Forestry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Memorials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 Within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Excellentia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project, it is a monitoring site for projected climate scenarios for Central European forests.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he activities of ŠLP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Křtiny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also include forest pedagogy, building and maintaining nature trails, running the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Křtiny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Chateau Hotel and commercial activities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76034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9" b="6089"/>
          <a:stretch/>
        </p:blipFill>
        <p:spPr>
          <a:xfrm>
            <a:off x="479424" y="0"/>
            <a:ext cx="11712575" cy="6858000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479422" y="0"/>
            <a:ext cx="7778751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65000">
                <a:schemeClr val="tx1">
                  <a:alpha val="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bdélník 2"/>
          <p:cNvSpPr/>
          <p:nvPr/>
        </p:nvSpPr>
        <p:spPr>
          <a:xfrm>
            <a:off x="0" y="1"/>
            <a:ext cx="479425" cy="68728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79425" y="1257300"/>
            <a:ext cx="7778749" cy="5600699"/>
          </a:xfrm>
          <a:prstGeom prst="rect">
            <a:avLst/>
          </a:prstGeom>
          <a:noFill/>
        </p:spPr>
        <p:txBody>
          <a:bodyPr wrap="square" lIns="504000" tIns="0" rIns="0" bIns="396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School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sz="24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farm</a:t>
            </a:r>
            <a:r>
              <a:rPr lang="cs-CZ" sz="24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Žabčice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aising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approximately 1200 cattle, including 700 Holstein dairy cows, 100 beef cattle and 400 calves and heifers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f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ifteen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breeds of beef cattle are used to teach students and to produce breeding stock for herd renewal and breeding stock sales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​</a:t>
            </a: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ŠŽP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Žabčice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manages 2300 ha of agricultural land, including 10 ha of vineyards in the locality of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Žabčice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and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Lednice</a:t>
            </a:r>
            <a:r>
              <a:rPr lang="en-US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, including a demonstration farm and a field experimental station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it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organises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regular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public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events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MendelAgro</a:t>
            </a:r>
            <a:r>
              <a:rPr lang="cs-CZ" sz="2000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and </a:t>
            </a:r>
            <a:r>
              <a:rPr lang="cs-CZ" sz="2000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MendelSun</a:t>
            </a:r>
            <a:endParaRPr lang="cs-CZ" sz="20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472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3" r="5463"/>
          <a:stretch/>
        </p:blipFill>
        <p:spPr>
          <a:xfrm>
            <a:off x="8387137" y="441326"/>
            <a:ext cx="3361951" cy="251619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699" y="3052764"/>
            <a:ext cx="3361952" cy="2516188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2620"/>
          <a:stretch/>
        </p:blipFill>
        <p:spPr>
          <a:xfrm>
            <a:off x="4938699" y="441325"/>
            <a:ext cx="3361952" cy="251618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r="5459"/>
          <a:stretch/>
        </p:blipFill>
        <p:spPr>
          <a:xfrm>
            <a:off x="8387137" y="3052765"/>
            <a:ext cx="3361952" cy="251618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5773738"/>
            <a:ext cx="2536825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ovéPole 21"/>
          <p:cNvSpPr txBox="1"/>
          <p:nvPr/>
        </p:nvSpPr>
        <p:spPr>
          <a:xfrm>
            <a:off x="947738" y="441325"/>
            <a:ext cx="3719512" cy="5965809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MENDEL</a:t>
            </a:r>
            <a:r>
              <a:rPr lang="cs-CZ" sz="2400" dirty="0">
                <a:latin typeface="+mn-lt"/>
              </a:rPr>
              <a:t>U</a:t>
            </a:r>
            <a:r>
              <a:rPr lang="en-US" sz="2400" dirty="0">
                <a:latin typeface="+mn-lt"/>
              </a:rPr>
              <a:t> semi-operations - brewery, dairy, bakery, meat production </a:t>
            </a:r>
            <a:r>
              <a:rPr lang="cs-CZ" sz="2400" dirty="0">
                <a:latin typeface="+mn-lt"/>
              </a:rPr>
              <a:t>​</a:t>
            </a: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l</a:t>
            </a:r>
            <a:r>
              <a:rPr lang="en-US" sz="2400" dirty="0">
                <a:latin typeface="+mn-lt"/>
              </a:rPr>
              <a:t>inking theoretical knowledge with practical experience, developing students' skills and preparing them for practice</a:t>
            </a:r>
            <a:endParaRPr lang="cs-CZ" sz="2400" dirty="0">
              <a:latin typeface="+mn-lt"/>
            </a:endParaRPr>
          </a:p>
          <a:p>
            <a:pPr marL="180975" indent="-180975">
              <a:spcAft>
                <a:spcPts val="1200"/>
              </a:spcAft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cs-CZ" sz="2400" dirty="0">
                <a:latin typeface="+mn-lt"/>
              </a:rPr>
              <a:t>p</a:t>
            </a:r>
            <a:r>
              <a:rPr lang="en-US" sz="2400" dirty="0" err="1">
                <a:latin typeface="+mn-lt"/>
              </a:rPr>
              <a:t>ractical</a:t>
            </a:r>
            <a:r>
              <a:rPr lang="en-US" sz="2400" dirty="0">
                <a:latin typeface="+mn-lt"/>
              </a:rPr>
              <a:t> teaching, research, preparing students for the work environment.</a:t>
            </a:r>
            <a:endParaRPr lang="cs-CZ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7047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6" t="279" r="401" b="-279"/>
          <a:stretch/>
        </p:blipFill>
        <p:spPr>
          <a:xfrm>
            <a:off x="8565788" y="1"/>
            <a:ext cx="3626211" cy="3409950"/>
          </a:xfrm>
          <a:prstGeom prst="rect">
            <a:avLst/>
          </a:prstGeom>
        </p:spPr>
      </p:pic>
      <p:pic>
        <p:nvPicPr>
          <p:cNvPr id="10" name="Obrázek 9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r="14103"/>
          <a:stretch/>
        </p:blipFill>
        <p:spPr>
          <a:xfrm>
            <a:off x="8565788" y="3490507"/>
            <a:ext cx="3629260" cy="3374839"/>
          </a:xfrm>
          <a:prstGeom prst="rect">
            <a:avLst/>
          </a:prstGeom>
        </p:spPr>
      </p:pic>
      <p:sp>
        <p:nvSpPr>
          <p:cNvPr id="2" name="Obdélník 1"/>
          <p:cNvSpPr/>
          <p:nvPr/>
        </p:nvSpPr>
        <p:spPr>
          <a:xfrm>
            <a:off x="0" y="1"/>
            <a:ext cx="479425" cy="685799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3" t="1590" r="30364" b="3561"/>
          <a:stretch/>
        </p:blipFill>
        <p:spPr>
          <a:xfrm>
            <a:off x="479426" y="0"/>
            <a:ext cx="3597118" cy="3409950"/>
          </a:xfrm>
          <a:prstGeom prst="rect">
            <a:avLst/>
          </a:prstGeom>
        </p:spPr>
      </p:pic>
      <p:pic>
        <p:nvPicPr>
          <p:cNvPr id="8" name="Obrázek 7"/>
          <p:cNvPicPr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8" r="14388"/>
          <a:stretch/>
        </p:blipFill>
        <p:spPr>
          <a:xfrm>
            <a:off x="479425" y="3492606"/>
            <a:ext cx="3597119" cy="337273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0" r="8200"/>
          <a:stretch/>
        </p:blipFill>
        <p:spPr>
          <a:xfrm>
            <a:off x="4176897" y="0"/>
            <a:ext cx="4278696" cy="3409951"/>
          </a:xfrm>
          <a:prstGeom prst="rect">
            <a:avLst/>
          </a:prstGeom>
          <a:ln w="76200">
            <a:noFill/>
          </a:ln>
        </p:spPr>
      </p:pic>
      <p:sp>
        <p:nvSpPr>
          <p:cNvPr id="11" name="TextovéPole 10"/>
          <p:cNvSpPr txBox="1"/>
          <p:nvPr/>
        </p:nvSpPr>
        <p:spPr>
          <a:xfrm>
            <a:off x="492627" y="2339922"/>
            <a:ext cx="3731895" cy="1070028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canteens</a:t>
            </a:r>
            <a:endParaRPr lang="cs-CZ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79425" y="5829300"/>
            <a:ext cx="2825750" cy="1028699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modern</a:t>
            </a: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lecture</a:t>
            </a: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rooms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8565787" y="5457823"/>
            <a:ext cx="3626211" cy="1407521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study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rooms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6" name="TextovéPole 15"/>
          <p:cNvSpPr txBox="1"/>
          <p:nvPr/>
        </p:nvSpPr>
        <p:spPr>
          <a:xfrm>
            <a:off x="4176896" y="1196479"/>
            <a:ext cx="3525860" cy="2213471"/>
          </a:xfrm>
          <a:prstGeom prst="rect">
            <a:avLst/>
          </a:prstGeom>
          <a:noFill/>
        </p:spPr>
        <p:txBody>
          <a:bodyPr wrap="square" lIns="108000" tIns="0" rIns="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greenhouses</a:t>
            </a:r>
            <a:r>
              <a:rPr lang="cs-CZ" dirty="0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and </a:t>
            </a: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phytotrons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18" name="TextovéPole 17"/>
          <p:cNvSpPr txBox="1"/>
          <p:nvPr/>
        </p:nvSpPr>
        <p:spPr>
          <a:xfrm>
            <a:off x="8565788" y="2047875"/>
            <a:ext cx="3626212" cy="1362075"/>
          </a:xfrm>
          <a:prstGeom prst="rect">
            <a:avLst/>
          </a:prstGeom>
          <a:noFill/>
        </p:spPr>
        <p:txBody>
          <a:bodyPr wrap="square" lIns="108000" tIns="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library</a:t>
            </a:r>
            <a:endParaRPr lang="cs-CZ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pic>
        <p:nvPicPr>
          <p:cNvPr id="4" name="Obrázek 3"/>
          <p:cNvPicPr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0" r="7620"/>
          <a:stretch/>
        </p:blipFill>
        <p:spPr>
          <a:xfrm>
            <a:off x="4176896" y="3494179"/>
            <a:ext cx="4278696" cy="3367493"/>
          </a:xfrm>
          <a:prstGeom prst="rect">
            <a:avLst/>
          </a:prstGeom>
          <a:ln w="76200">
            <a:noFill/>
          </a:ln>
        </p:spPr>
      </p:pic>
      <p:sp>
        <p:nvSpPr>
          <p:cNvPr id="17" name="TextovéPole 16"/>
          <p:cNvSpPr txBox="1"/>
          <p:nvPr/>
        </p:nvSpPr>
        <p:spPr>
          <a:xfrm>
            <a:off x="4186740" y="5229225"/>
            <a:ext cx="3585517" cy="1628773"/>
          </a:xfrm>
          <a:prstGeom prst="rect">
            <a:avLst/>
          </a:prstGeom>
          <a:noFill/>
        </p:spPr>
        <p:txBody>
          <a:bodyPr wrap="square" lIns="108000" tIns="108000" rIns="108000" bIns="108000" rtlCol="0" anchor="b" anchorCtr="0">
            <a:noAutofit/>
          </a:bodyPr>
          <a:lstStyle/>
          <a:p>
            <a:pPr>
              <a:spcAft>
                <a:spcPts val="1200"/>
              </a:spcAft>
              <a:buClr>
                <a:schemeClr val="tx2"/>
              </a:buClr>
            </a:pPr>
            <a:r>
              <a:rPr lang="cs-CZ" dirty="0" err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laboratories</a:t>
            </a:r>
            <a:endParaRPr lang="cs-CZ" sz="1400" dirty="0">
              <a:solidFill>
                <a:schemeClr val="bg1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0794841"/>
      </p:ext>
    </p:extLst>
  </p:cSld>
  <p:clrMapOvr>
    <a:masterClrMapping/>
  </p:clrMapOvr>
</p:sld>
</file>

<file path=ppt/theme/theme1.xml><?xml version="1.0" encoding="utf-8"?>
<a:theme xmlns:a="http://schemas.openxmlformats.org/drawingml/2006/main" name="MENDELU_pepi">
  <a:themeElements>
    <a:clrScheme name="MENDELU">
      <a:dk1>
        <a:srgbClr val="000000"/>
      </a:dk1>
      <a:lt1>
        <a:srgbClr val="FFFFFF"/>
      </a:lt1>
      <a:dk2>
        <a:srgbClr val="78BE14"/>
      </a:dk2>
      <a:lt2>
        <a:srgbClr val="7F7F7F"/>
      </a:lt2>
      <a:accent1>
        <a:srgbClr val="CE9700"/>
      </a:accent1>
      <a:accent2>
        <a:srgbClr val="0A5028"/>
      </a:accent2>
      <a:accent3>
        <a:srgbClr val="8C0A00"/>
      </a:accent3>
      <a:accent4>
        <a:srgbClr val="0046A0"/>
      </a:accent4>
      <a:accent5>
        <a:srgbClr val="AA006E"/>
      </a:accent5>
      <a:accent6>
        <a:srgbClr val="00AAB4"/>
      </a:accent6>
      <a:hlink>
        <a:srgbClr val="7F7F7F"/>
      </a:hlink>
      <a:folHlink>
        <a:srgbClr val="BFBFBF"/>
      </a:folHlink>
    </a:clrScheme>
    <a:fontScheme name="MENDELU_pepi">
      <a:majorFont>
        <a:latin typeface="Pepi Bold"/>
        <a:ea typeface=""/>
        <a:cs typeface=""/>
      </a:majorFont>
      <a:minorFont>
        <a:latin typeface="Pepi SemiBold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NDELU_pepi" id="{8C07656E-B2D7-4CE9-A6C0-C4A5674FE765}" vid="{46C5CA36-CE8B-4638-B642-50FAA8914F1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EAC8DCFBD47B9843B11EF4672DD958F8" ma:contentTypeVersion="12" ma:contentTypeDescription="Vytvoří nový dokument" ma:contentTypeScope="" ma:versionID="0d74dd42f3211a64f75a2c92351c4b2d">
  <xsd:schema xmlns:xsd="http://www.w3.org/2001/XMLSchema" xmlns:xs="http://www.w3.org/2001/XMLSchema" xmlns:p="http://schemas.microsoft.com/office/2006/metadata/properties" xmlns:ns3="1e50874b-0767-4510-b4f4-f891365d3de0" xmlns:ns4="da62f9ba-c839-4cb3-b193-82b90805fe95" targetNamespace="http://schemas.microsoft.com/office/2006/metadata/properties" ma:root="true" ma:fieldsID="5125f6c709ac802a53a5edeb2768f1e5" ns3:_="" ns4:_="">
    <xsd:import namespace="1e50874b-0767-4510-b4f4-f891365d3de0"/>
    <xsd:import namespace="da62f9ba-c839-4cb3-b193-82b90805fe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0874b-0767-4510-b4f4-f891365d3d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62f9ba-c839-4cb3-b193-82b90805fe9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Hodnota hash upozornění na sdílení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e50874b-0767-4510-b4f4-f891365d3de0" xsi:nil="true"/>
  </documentManagement>
</p:properties>
</file>

<file path=customXml/itemProps1.xml><?xml version="1.0" encoding="utf-8"?>
<ds:datastoreItem xmlns:ds="http://schemas.openxmlformats.org/officeDocument/2006/customXml" ds:itemID="{285388D4-45F0-413E-B019-5E46E1EEB6A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19F5FA4-F3F2-444D-AC6A-46F3D003FF0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0874b-0767-4510-b4f4-f891365d3de0"/>
    <ds:schemaRef ds:uri="da62f9ba-c839-4cb3-b193-82b90805fe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02003E9-22BF-4E15-B66E-86B58EE9F583}">
  <ds:schemaRefs>
    <ds:schemaRef ds:uri="http://purl.org/dc/elements/1.1/"/>
    <ds:schemaRef ds:uri="http://schemas.microsoft.com/office/2006/documentManagement/types"/>
    <ds:schemaRef ds:uri="da62f9ba-c839-4cb3-b193-82b90805fe95"/>
    <ds:schemaRef ds:uri="http://purl.org/dc/terms/"/>
    <ds:schemaRef ds:uri="http://www.w3.org/XML/1998/namespace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1e50874b-0767-4510-b4f4-f891365d3de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MENDELU_pepi</Template>
  <TotalTime>2384</TotalTime>
  <Words>960</Words>
  <Application>Microsoft Office PowerPoint</Application>
  <PresentationFormat>Širokoúhlá obrazovka</PresentationFormat>
  <Paragraphs>103</Paragraphs>
  <Slides>20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Pepi SemiBold</vt:lpstr>
      <vt:lpstr>Pepi Bold</vt:lpstr>
      <vt:lpstr>Arial</vt:lpstr>
      <vt:lpstr>Pepi Regular</vt:lpstr>
      <vt:lpstr>MENDELU_pepi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Kateřina Páleníková</dc:creator>
  <cp:lastModifiedBy>Kristina Zapletalová</cp:lastModifiedBy>
  <cp:revision>136</cp:revision>
  <dcterms:created xsi:type="dcterms:W3CDTF">2023-06-01T07:07:02Z</dcterms:created>
  <dcterms:modified xsi:type="dcterms:W3CDTF">2023-07-13T07:41:54Z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0x010100EAC8DCFBD47B9843B11EF4672DD958F8</vt:lpwstr>
  </property>
</Properties>
</file>